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7" r:id="rId2"/>
    <p:sldId id="267" r:id="rId3"/>
    <p:sldId id="258" r:id="rId4"/>
    <p:sldId id="259" r:id="rId5"/>
    <p:sldId id="260" r:id="rId6"/>
    <p:sldId id="263" r:id="rId7"/>
    <p:sldId id="264" r:id="rId8"/>
    <p:sldId id="265" r:id="rId9"/>
    <p:sldId id="261" r:id="rId10"/>
    <p:sldId id="262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6B748-E6AB-4606-96AC-E044A0F8E668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A155D-A4D0-41D3-8174-91DDAE2889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AA155D-A4D0-41D3-8174-91DDAE2889A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B97E21F-D6D8-4DD0-8515-1F2078EC8DA5}" type="datetimeFigureOut">
              <a:rPr lang="ru-RU" smtClean="0"/>
              <a:pPr/>
              <a:t>30.11.2013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0BC058F-4702-460E-AAFC-5F7E50569F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085184"/>
            <a:ext cx="8183880" cy="1051560"/>
          </a:xfrm>
        </p:spPr>
        <p:txBody>
          <a:bodyPr>
            <a:noAutofit/>
          </a:bodyPr>
          <a:lstStyle/>
          <a:p>
            <a:pPr algn="r"/>
            <a:r>
              <a:rPr lang="ru-RU" sz="6600" dirty="0" smtClean="0">
                <a:solidFill>
                  <a:srgbClr val="00B0F0"/>
                </a:solidFill>
              </a:rPr>
              <a:t>Моя семья – </a:t>
            </a:r>
            <a:r>
              <a:rPr lang="ru-RU" sz="6600" smtClean="0">
                <a:solidFill>
                  <a:srgbClr val="00B0F0"/>
                </a:solidFill>
              </a:rPr>
              <a:t>моя крепость</a:t>
            </a:r>
            <a:r>
              <a:rPr lang="ru-RU" sz="6600" dirty="0" smtClean="0">
                <a:solidFill>
                  <a:srgbClr val="00B0F0"/>
                </a:solidFill>
              </a:rPr>
              <a:t/>
            </a:r>
            <a:br>
              <a:rPr lang="ru-RU" sz="6600" dirty="0" smtClean="0">
                <a:solidFill>
                  <a:srgbClr val="00B0F0"/>
                </a:solidFill>
              </a:rPr>
            </a:br>
            <a:r>
              <a:rPr lang="ru-RU" sz="1400" dirty="0" smtClean="0">
                <a:solidFill>
                  <a:srgbClr val="00B0F0"/>
                </a:solidFill>
              </a:rPr>
              <a:t>Презентацию подготовила</a:t>
            </a:r>
            <a:br>
              <a:rPr lang="ru-RU" sz="1400" dirty="0" smtClean="0">
                <a:solidFill>
                  <a:srgbClr val="00B0F0"/>
                </a:solidFill>
              </a:rPr>
            </a:br>
            <a:r>
              <a:rPr lang="ru-RU" sz="1400" dirty="0" err="1" smtClean="0">
                <a:solidFill>
                  <a:srgbClr val="00B0F0"/>
                </a:solidFill>
              </a:rPr>
              <a:t>Ямкова</a:t>
            </a:r>
            <a:r>
              <a:rPr lang="ru-RU" sz="1400" dirty="0" smtClean="0">
                <a:solidFill>
                  <a:srgbClr val="00B0F0"/>
                </a:solidFill>
              </a:rPr>
              <a:t> С.Н.</a:t>
            </a:r>
            <a:br>
              <a:rPr lang="ru-RU" sz="1400" dirty="0" smtClean="0">
                <a:solidFill>
                  <a:srgbClr val="00B0F0"/>
                </a:solidFill>
              </a:rPr>
            </a:br>
            <a:r>
              <a:rPr lang="ru-RU" sz="1400" dirty="0" smtClean="0">
                <a:solidFill>
                  <a:srgbClr val="00B0F0"/>
                </a:solidFill>
              </a:rPr>
              <a:t>МОУ ООШ п. Тургеневский</a:t>
            </a:r>
            <a:br>
              <a:rPr lang="ru-RU" sz="1400" dirty="0" smtClean="0">
                <a:solidFill>
                  <a:srgbClr val="00B0F0"/>
                </a:solidFill>
              </a:rPr>
            </a:br>
            <a:r>
              <a:rPr lang="ru-RU" sz="1400" dirty="0" smtClean="0">
                <a:solidFill>
                  <a:srgbClr val="00B0F0"/>
                </a:solidFill>
              </a:rPr>
              <a:t>Пугачёвского района Саратовской области</a:t>
            </a:r>
            <a:br>
              <a:rPr lang="ru-RU" sz="1400" dirty="0" smtClean="0">
                <a:solidFill>
                  <a:srgbClr val="00B0F0"/>
                </a:solidFill>
              </a:rPr>
            </a:br>
            <a:r>
              <a:rPr lang="ru-RU" sz="1400" dirty="0" smtClean="0">
                <a:solidFill>
                  <a:srgbClr val="00B0F0"/>
                </a:solidFill>
              </a:rPr>
              <a:t>учитель истории, обществознания</a:t>
            </a:r>
            <a:endParaRPr lang="ru-RU" sz="6600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sz="1600" i="1" dirty="0" smtClean="0">
                <a:solidFill>
                  <a:srgbClr val="00B050"/>
                </a:solidFill>
              </a:rPr>
              <a:t>Семья- поистине высокое творенье.</a:t>
            </a:r>
            <a:br>
              <a:rPr lang="ru-RU" sz="1600" i="1" dirty="0" smtClean="0">
                <a:solidFill>
                  <a:srgbClr val="00B050"/>
                </a:solidFill>
              </a:rPr>
            </a:br>
            <a:r>
              <a:rPr lang="ru-RU" sz="1600" i="1" dirty="0" smtClean="0">
                <a:solidFill>
                  <a:srgbClr val="00B050"/>
                </a:solidFill>
              </a:rPr>
              <a:t>Она заслон надежный и причал.</a:t>
            </a:r>
            <a:br>
              <a:rPr lang="ru-RU" sz="1600" i="1" dirty="0" smtClean="0">
                <a:solidFill>
                  <a:srgbClr val="00B050"/>
                </a:solidFill>
              </a:rPr>
            </a:br>
            <a:r>
              <a:rPr lang="ru-RU" sz="1600" i="1" dirty="0" smtClean="0">
                <a:solidFill>
                  <a:srgbClr val="00B050"/>
                </a:solidFill>
              </a:rPr>
              <a:t>Она дает призванье и рожденье,</a:t>
            </a:r>
            <a:br>
              <a:rPr lang="ru-RU" sz="1600" i="1" dirty="0" smtClean="0">
                <a:solidFill>
                  <a:srgbClr val="00B050"/>
                </a:solidFill>
              </a:rPr>
            </a:br>
            <a:r>
              <a:rPr lang="ru-RU" sz="1600" i="1" dirty="0" smtClean="0">
                <a:solidFill>
                  <a:srgbClr val="00B050"/>
                </a:solidFill>
              </a:rPr>
              <a:t>Она для нас основа всех начал!</a:t>
            </a:r>
            <a:r>
              <a:rPr lang="ru-RU" sz="1600" i="1" dirty="0" smtClean="0"/>
              <a:t/>
            </a:r>
            <a:br>
              <a:rPr lang="ru-RU" sz="1600" i="1" dirty="0" smtClean="0"/>
            </a:br>
            <a:r>
              <a:rPr lang="ru-RU" sz="1600" i="1" dirty="0" smtClean="0">
                <a:solidFill>
                  <a:srgbClr val="00B050"/>
                </a:solidFill>
              </a:rPr>
              <a:t>Е.А. </a:t>
            </a:r>
            <a:r>
              <a:rPr lang="ru-RU" sz="1600" i="1" dirty="0" err="1" smtClean="0">
                <a:solidFill>
                  <a:srgbClr val="00B050"/>
                </a:solidFill>
              </a:rPr>
              <a:t>Мухачева</a:t>
            </a:r>
            <a:endParaRPr lang="ru-RU" sz="1600" i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www.muravlenko.com/uploads/posts/2011-05/1305271869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3"/>
            <a:ext cx="3096344" cy="26101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algn="ctr"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Основания  для  обследования  семьи </a:t>
            </a:r>
            <a:endParaRPr lang="ru-RU" sz="5100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sz="4400" dirty="0" smtClean="0"/>
          </a:p>
          <a:p>
            <a:pPr>
              <a:buFont typeface="Wingdings" pitchFamily="2" charset="2"/>
              <a:buChar char="v"/>
            </a:pPr>
            <a:endParaRPr lang="ru-RU" sz="4400" dirty="0" smtClean="0"/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родители,  не  занимающиеся  воспитанием  и  </a:t>
            </a:r>
            <a:r>
              <a:rPr lang="ru-RU" sz="4400" dirty="0" err="1" smtClean="0"/>
              <a:t>содер-жанием</a:t>
            </a:r>
            <a:r>
              <a:rPr lang="ru-RU" sz="4400" dirty="0" smtClean="0"/>
              <a:t>  детей;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 дети,  употребляющие  ПАВ;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 беспризорность  детей;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безработица родителей по  объективным  причинам;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родители </a:t>
            </a:r>
            <a:r>
              <a:rPr lang="ru-RU" sz="4400" dirty="0"/>
              <a:t>не создают нормальные бытовые условия для своих </a:t>
            </a:r>
            <a:r>
              <a:rPr lang="ru-RU" sz="4400" dirty="0" smtClean="0"/>
              <a:t>детей;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родители  употребляют  ПАВ;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ребенок  совершил  правонарушение  или  преступление;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 один  из  родителей  совершил  преступление  против  личности  ребёнка  или  других  членов  семьи;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/>
              <a:t>один  из  родителей  отбывает  наказание  по  приговору  суда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http://stat16.privet.ru/lr/0b0fc7a74543466c82f261eefc3d73bd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418782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pribaikal.ru/fileadmin/Images/Projects/ChildrensArt/IwantToLive/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789040"/>
            <a:ext cx="4032448" cy="261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http://im3-tub-ru.yandex.net/i?id=145337401-3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8572" y="404664"/>
            <a:ext cx="4090054" cy="2880320"/>
          </a:xfrm>
          <a:prstGeom prst="rect">
            <a:avLst/>
          </a:prstGeom>
          <a:noFill/>
        </p:spPr>
      </p:pic>
      <p:pic>
        <p:nvPicPr>
          <p:cNvPr id="36868" name="Picture 4" descr="http://im2-tub-ru.yandex.net/i?id=163707068-18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635134"/>
            <a:ext cx="2592288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/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Декларация прав ребенка</a:t>
            </a:r>
            <a:br>
              <a:rPr lang="ru-RU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500" dirty="0" smtClean="0">
                <a:solidFill>
                  <a:schemeClr val="accent4">
                    <a:lumMod val="75000"/>
                  </a:schemeClr>
                </a:solidFill>
              </a:rPr>
              <a:t>Ребенку законом и другими средствами должна быть обеспечена специальная защита и предоставлены возможности и благоприятные условия, которые позволяли бы ему развиваться физически, умственно, нравственно, духовно и в социальном отношении здоровым и нормальным путем и в условиях свободы и достоинства.</a:t>
            </a:r>
          </a:p>
          <a:p>
            <a:r>
              <a:rPr lang="ru-RU" sz="1500" dirty="0" smtClean="0">
                <a:solidFill>
                  <a:schemeClr val="accent4">
                    <a:lumMod val="75000"/>
                  </a:schemeClr>
                </a:solidFill>
              </a:rPr>
              <a:t>Ребенок должен пользоваться благами социального обеспечения. Ему должно принадлежать право на здоровые рост и развитие. Ребенку должно принадлежать право на надлежащие питание, жилище, развлечения и медицинское обслуживание.</a:t>
            </a:r>
            <a:endParaRPr lang="ru-RU" sz="15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6" name="Рисунок 5" descr="http://im7-tub-ru.yandex.net/i?id=96274077-45-72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3" y="2636913"/>
            <a:ext cx="324036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4" descr="http://900igr.net/datas/chelovek/Prava-rebjonka.files/0005-005-Deti-imejut-pravo-na-dostatochnoe-pitanie-i-dostatochnoe-kolichestvo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32238" cy="294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Конвенция о правах ребёнка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Право ребёнка на достойный уровень жизни.</a:t>
            </a:r>
          </a:p>
          <a:p>
            <a:r>
              <a:rPr lang="ru-RU" sz="2400" dirty="0" smtClean="0"/>
              <a:t>Обязанность родителей – обеспечить своему ребёнку достойный уровень жизни, создать условия для развития ребёнка.</a:t>
            </a:r>
            <a:endParaRPr lang="ru-RU" sz="2400" dirty="0"/>
          </a:p>
        </p:txBody>
      </p:sp>
      <p:pic>
        <p:nvPicPr>
          <p:cNvPr id="5" name="Содержимое 4" descr="http://im5-tub-ru.yandex.net/i?id=190173324-60-72&amp;n=21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548680"/>
            <a:ext cx="237626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http://www.igrosad.ru/published/publicdata/IGROSA87SHOP/attachments/SC/products_pictures/22114-4_en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780928"/>
            <a:ext cx="4968552" cy="3641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Семейный кодекс РФ – ст. 63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Родители несут ответственность за воспитание и развитие своих детей.</a:t>
            </a:r>
          </a:p>
          <a:p>
            <a:r>
              <a:rPr lang="ru-RU" sz="2400" dirty="0" smtClean="0"/>
              <a:t>Родители обязаны заботиться о здоровье своих детей: физическом, психическом, духовном.</a:t>
            </a:r>
            <a:endParaRPr lang="ru-RU" sz="2400" dirty="0"/>
          </a:p>
        </p:txBody>
      </p:sp>
      <p:pic>
        <p:nvPicPr>
          <p:cNvPr id="8" name="Содержимое 7" descr="http://im7-tub-ru.yandex.net/i?id=309516633-66-72&amp;n=21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33843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0-tub-ru.yandex.net/i?id=145120570-70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996952"/>
            <a:ext cx="3514700" cy="2796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Семейный кодекс – ст. 54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Ребёнок имеет право на заботу, обеспечение его интересов, уважение его человеческого достоинства.</a:t>
            </a:r>
            <a:endParaRPr lang="ru-RU" sz="2800" dirty="0"/>
          </a:p>
        </p:txBody>
      </p:sp>
      <p:pic>
        <p:nvPicPr>
          <p:cNvPr id="8" name="Содержимое 7" descr="http://im8-tub-ru.yandex.net/i?id=90597722-18-72&amp;n=21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708920"/>
            <a:ext cx="3888432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 descr="http://im2-tub-ru.yandex.net/i?id=240511948-2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76672"/>
            <a:ext cx="237626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dirty="0" smtClean="0">
                <a:solidFill>
                  <a:srgbClr val="00B050"/>
                </a:solidFill>
              </a:rPr>
              <a:t>Функции семьи </a:t>
            </a:r>
          </a:p>
          <a:p>
            <a:pPr algn="ctr">
              <a:buFont typeface="Wingdings" pitchFamily="2" charset="2"/>
              <a:buChar char="Ø"/>
            </a:pPr>
            <a:endParaRPr lang="ru-RU" sz="4800" dirty="0" smtClean="0">
              <a:solidFill>
                <a:srgbClr val="7030A0"/>
              </a:solidFill>
            </a:endParaRPr>
          </a:p>
          <a:p>
            <a:pPr algn="ctr">
              <a:buFont typeface="Wingdings" pitchFamily="2" charset="2"/>
              <a:buChar char="Ø"/>
            </a:pPr>
            <a:r>
              <a:rPr lang="ru-RU" sz="4800" dirty="0" smtClean="0">
                <a:solidFill>
                  <a:srgbClr val="7030A0"/>
                </a:solidFill>
              </a:rPr>
              <a:t>Экономическая</a:t>
            </a:r>
          </a:p>
          <a:p>
            <a:pPr algn="ctr">
              <a:buFont typeface="Wingdings" pitchFamily="2" charset="2"/>
              <a:buChar char="Ø"/>
            </a:pPr>
            <a:r>
              <a:rPr lang="ru-RU" sz="4800" dirty="0" smtClean="0">
                <a:solidFill>
                  <a:srgbClr val="7030A0"/>
                </a:solidFill>
              </a:rPr>
              <a:t>Хозяйственно-бытовая</a:t>
            </a:r>
            <a:endParaRPr lang="ru-RU" sz="4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Экономическая функция семьи определяется объединением доходов ее членов и распределением этих доходов на потребление в соответствии с потребностями каждого члена семьи. </a:t>
            </a:r>
          </a:p>
          <a:p>
            <a:endParaRPr lang="ru-RU" dirty="0"/>
          </a:p>
        </p:txBody>
      </p:sp>
      <p:pic>
        <p:nvPicPr>
          <p:cNvPr id="7" name="Содержимое 6" descr="http://odinklik.com/sites/default/files/u119/2012/07/7309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476672"/>
            <a:ext cx="324036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6-tub-ru.yandex.net/i?id=90396815-48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861048"/>
            <a:ext cx="2888729" cy="214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6-tub-ru.yandex.net/i?id=269564165-10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293096"/>
            <a:ext cx="2880320" cy="164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Хозяйственно-бытовая функция семьи реализуется в форме организации быта семьи и личного быта каждого из ее членов, распределение домашних обязанностей. </a:t>
            </a:r>
          </a:p>
          <a:p>
            <a:endParaRPr lang="ru-RU" dirty="0"/>
          </a:p>
        </p:txBody>
      </p:sp>
      <p:pic>
        <p:nvPicPr>
          <p:cNvPr id="5" name="Содержимое 4" descr="http://www.ikirov.ru/files/1205/1326879218_68081703_bezopasnoemytjoposudy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76672"/>
            <a:ext cx="327223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doseng.org/uploads/posts/2009-12/thumbs/1261464680_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501008"/>
            <a:ext cx="3614936" cy="2597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5-tub-ru.yandex.net/i?id=119154268-12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50912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При выявлении 1-3 признаков констатируют лёгкую степень семейного неблагополучия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при 4-6 – среднюю степень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при наличии более 7 – тяжёлую степень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</a:rPr>
              <a:t>Признаки семейного неблагополучия</a:t>
            </a:r>
          </a:p>
          <a:p>
            <a:r>
              <a:rPr lang="ru-RU" sz="6400" dirty="0" smtClean="0"/>
              <a:t>1. Родители (один из родителей) злоупотребляют алкоголем.</a:t>
            </a:r>
          </a:p>
          <a:p>
            <a:r>
              <a:rPr lang="ru-RU" sz="6400" dirty="0" smtClean="0"/>
              <a:t>2. Частые конфликты между членами семьи.</a:t>
            </a:r>
          </a:p>
          <a:p>
            <a:pPr lvl="0"/>
            <a:r>
              <a:rPr lang="ru-RU" sz="6400" dirty="0" smtClean="0"/>
              <a:t>3. помещение, в котором проживает семья, непригодно для жилья (требуется </a:t>
            </a:r>
            <a:r>
              <a:rPr lang="ru-RU" sz="6400" dirty="0" err="1" smtClean="0"/>
              <a:t>серьёный</a:t>
            </a:r>
            <a:r>
              <a:rPr lang="ru-RU" sz="6400" dirty="0" smtClean="0"/>
              <a:t> ремонт, не имеет необходимых коммуникаций, отсутствуют газ, электричество).</a:t>
            </a:r>
          </a:p>
          <a:p>
            <a:pPr lvl="0"/>
            <a:r>
              <a:rPr lang="ru-RU" sz="6400" dirty="0" smtClean="0"/>
              <a:t>4. Антисанитарные условия проживания (помещение грязное, беспорядок).</a:t>
            </a:r>
          </a:p>
          <a:p>
            <a:pPr lvl="0"/>
            <a:r>
              <a:rPr lang="ru-RU" sz="6400" dirty="0" smtClean="0"/>
              <a:t>5. В помещении нет минимального набора одежды, посуды, продуктов питания и игрушек.</a:t>
            </a:r>
          </a:p>
          <a:p>
            <a:pPr lvl="0"/>
            <a:r>
              <a:rPr lang="ru-RU" sz="6400" dirty="0" smtClean="0"/>
              <a:t>6. Одежда взрослых и детей грязная, неопрятная, не соответствует сезону, постельное белье грязное или отсутствует.</a:t>
            </a:r>
          </a:p>
          <a:p>
            <a:pPr lvl="0"/>
            <a:r>
              <a:rPr lang="ru-RU" sz="6400" dirty="0" smtClean="0"/>
              <a:t>7. У ребенка нет собственного спального места, места для игр и занятий.</a:t>
            </a:r>
          </a:p>
          <a:p>
            <a:pPr lvl="0"/>
            <a:r>
              <a:rPr lang="ru-RU" sz="6400" dirty="0" smtClean="0"/>
              <a:t>8. Дети предоставлены сами себе, часто гуляют без присмотра взрослых.</a:t>
            </a:r>
          </a:p>
          <a:p>
            <a:r>
              <a:rPr lang="ru-RU" sz="6400" dirty="0" smtClean="0"/>
              <a:t>9. При наличии у ребенка заболевания родители не выполняют рекомендации врачей по обследованию, лечению и оздоровлению.</a:t>
            </a:r>
          </a:p>
          <a:p>
            <a:pPr lvl="0"/>
            <a:endParaRPr lang="ru-RU" sz="6400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263</TotalTime>
  <Words>366</Words>
  <Application>Microsoft Office PowerPoint</Application>
  <PresentationFormat>Экран (4:3)</PresentationFormat>
  <Paragraphs>46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Моя семья – моя крепость Презентацию подготовила Ямкова С.Н. МОУ ООШ п. Тургеневский Пугачёвского района Саратовской области учитель истории, обществознания</vt:lpstr>
      <vt:lpstr>     Декларация прав ребенка </vt:lpstr>
      <vt:lpstr>Конвенция о правах ребёнка</vt:lpstr>
      <vt:lpstr>Семейный кодекс РФ – ст. 63</vt:lpstr>
      <vt:lpstr>Семейный кодекс – ст. 54</vt:lpstr>
      <vt:lpstr>Слайд 6</vt:lpstr>
      <vt:lpstr>Слайд 7</vt:lpstr>
      <vt:lpstr>Слайд 8</vt:lpstr>
      <vt:lpstr>При выявлении 1-3 признаков констатируют лёгкую степень семейного неблагополучия при 4-6 – среднюю степень при наличии более 7 – тяжёлую степень</vt:lpstr>
      <vt:lpstr>Слайд 10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дом – моя крепость</dc:title>
  <dc:creator>Насня</dc:creator>
  <cp:lastModifiedBy>Насня</cp:lastModifiedBy>
  <cp:revision>29</cp:revision>
  <dcterms:created xsi:type="dcterms:W3CDTF">2013-09-11T14:46:33Z</dcterms:created>
  <dcterms:modified xsi:type="dcterms:W3CDTF">2013-11-30T11:36:49Z</dcterms:modified>
</cp:coreProperties>
</file>