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8" r:id="rId3"/>
    <p:sldId id="258" r:id="rId4"/>
    <p:sldId id="259" r:id="rId5"/>
    <p:sldId id="260" r:id="rId6"/>
    <p:sldId id="268" r:id="rId7"/>
    <p:sldId id="269" r:id="rId8"/>
    <p:sldId id="281" r:id="rId9"/>
    <p:sldId id="279" r:id="rId10"/>
    <p:sldId id="270" r:id="rId11"/>
    <p:sldId id="271" r:id="rId12"/>
    <p:sldId id="274" r:id="rId13"/>
    <p:sldId id="275" r:id="rId14"/>
    <p:sldId id="277" r:id="rId15"/>
    <p:sldId id="273" r:id="rId16"/>
    <p:sldId id="282" r:id="rId17"/>
    <p:sldId id="28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BC84D6-36E2-4D65-91BD-5CF9C06F53F7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325A21-BE84-42E1-AF12-3081380139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56913"/>
            <a:ext cx="7772400" cy="2951760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</a:rPr>
              <a:t>О внешнем  виде школьников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202359"/>
            <a:ext cx="8458200" cy="32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Тоха\Рабочий стол\Новая папка\р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71977"/>
            <a:ext cx="2993532" cy="2923915"/>
          </a:xfrm>
          <a:prstGeom prst="rect">
            <a:avLst/>
          </a:prstGeom>
          <a:noFill/>
        </p:spPr>
      </p:pic>
      <p:pic>
        <p:nvPicPr>
          <p:cNvPr id="8195" name="Picture 3" descr="C:\Documents and Settings\Тоха\Рабочий стол\Новая папка\пп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341595"/>
            <a:ext cx="3272000" cy="2923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Аргументы «ЗА» школьную форму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b="1" dirty="0"/>
          </a:p>
          <a:p>
            <a:pPr lvl="0"/>
            <a:r>
              <a:rPr lang="ru-RU" b="1" dirty="0"/>
              <a:t>Школьная форма, как  любая </a:t>
            </a:r>
            <a:r>
              <a:rPr lang="ru-RU" b="1" dirty="0" smtClean="0"/>
              <a:t>другая, </a:t>
            </a:r>
            <a:r>
              <a:rPr lang="ru-RU" b="1" u="sng" dirty="0"/>
              <a:t>дисциплинирует,</a:t>
            </a:r>
            <a:r>
              <a:rPr lang="ru-RU" b="1" dirty="0"/>
              <a:t> сплачивает, способствует выработке в учениках ощущения </a:t>
            </a:r>
            <a:r>
              <a:rPr lang="ru-RU" b="1" dirty="0" smtClean="0"/>
              <a:t>единства, </a:t>
            </a:r>
            <a:r>
              <a:rPr lang="ru-RU" b="1" dirty="0"/>
              <a:t>коллективизма, </a:t>
            </a:r>
            <a:r>
              <a:rPr lang="ru-RU" b="1" dirty="0" smtClean="0"/>
              <a:t>совместного  </a:t>
            </a:r>
            <a:r>
              <a:rPr lang="ru-RU" b="1" dirty="0"/>
              <a:t>дела и наличия общих целей. </a:t>
            </a:r>
          </a:p>
          <a:p>
            <a:pPr lvl="0"/>
            <a:r>
              <a:rPr lang="ru-RU" b="1" dirty="0"/>
              <a:t>Форма </a:t>
            </a:r>
            <a:r>
              <a:rPr lang="ru-RU" b="1" u="sng" dirty="0"/>
              <a:t>исключает</a:t>
            </a:r>
            <a:r>
              <a:rPr lang="ru-RU" b="1" dirty="0"/>
              <a:t> (во всяком случае, ограничивает) возможность противопоставления  учеников  (и их родителей) в одежде, устраняет визуальную </a:t>
            </a:r>
            <a:r>
              <a:rPr lang="ru-RU" b="1" u="sng" dirty="0"/>
              <a:t>разницу</a:t>
            </a:r>
            <a:r>
              <a:rPr lang="ru-RU" b="1" dirty="0"/>
              <a:t> между учениками из семей различного материального достатка. </a:t>
            </a:r>
          </a:p>
          <a:p>
            <a:pPr lvl="0"/>
            <a:r>
              <a:rPr lang="ru-RU" b="1" dirty="0"/>
              <a:t>Единый стандарт </a:t>
            </a:r>
            <a:r>
              <a:rPr lang="ru-RU" b="1" dirty="0" smtClean="0"/>
              <a:t>  </a:t>
            </a:r>
            <a:r>
              <a:rPr lang="ru-RU" b="1" dirty="0"/>
              <a:t>формы  </a:t>
            </a:r>
            <a:r>
              <a:rPr lang="ru-RU" b="1" u="sng" dirty="0"/>
              <a:t>позволяет гарантировать</a:t>
            </a:r>
            <a:r>
              <a:rPr lang="ru-RU" b="1" dirty="0"/>
              <a:t>, что одежда школьников будет соответствовать санитарно-гигиеническим требованиям и не отразится отрицательно на их здоровье. </a:t>
            </a:r>
          </a:p>
          <a:p>
            <a:pPr lvl="0"/>
            <a:r>
              <a:rPr lang="ru-RU" b="1" dirty="0"/>
              <a:t>Наконец, форма — это просто красиво,  а ещё </a:t>
            </a:r>
            <a:r>
              <a:rPr lang="ru-RU" b="1" u="sng" dirty="0"/>
              <a:t>практично</a:t>
            </a:r>
            <a:r>
              <a:rPr lang="ru-RU" b="1" dirty="0"/>
              <a:t>, намного </a:t>
            </a:r>
            <a:r>
              <a:rPr lang="ru-RU" b="1" u="sng" dirty="0"/>
              <a:t>дешевле</a:t>
            </a:r>
            <a:r>
              <a:rPr lang="ru-RU" b="1" dirty="0"/>
              <a:t>, чем ежедневные школьные наряды.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243608"/>
          </a:xfrm>
        </p:spPr>
        <p:txBody>
          <a:bodyPr>
            <a:normAutofit/>
          </a:bodyPr>
          <a:lstStyle/>
          <a:p>
            <a:pPr algn="ctr"/>
            <a:r>
              <a:rPr lang="ru-RU" b="1" i="1" u="sng" dirty="0" smtClean="0"/>
              <a:t>Рекомендации и требования к внешнему виду школьников</a:t>
            </a:r>
            <a:endParaRPr lang="ru-RU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b="1" dirty="0"/>
          </a:p>
          <a:p>
            <a:pPr algn="ctr">
              <a:buNone/>
            </a:pPr>
            <a:r>
              <a:rPr lang="ru-RU" b="1" i="1" dirty="0"/>
              <a:t> </a:t>
            </a:r>
            <a:r>
              <a:rPr lang="ru-RU" b="1" i="1" dirty="0" smtClean="0"/>
              <a:t>   </a:t>
            </a:r>
            <a:r>
              <a:rPr lang="ru-RU" b="1" dirty="0" smtClean="0"/>
              <a:t>Обучающиеся  1 </a:t>
            </a:r>
            <a:r>
              <a:rPr lang="ru-RU" b="1" dirty="0"/>
              <a:t>- 11 </a:t>
            </a:r>
            <a:r>
              <a:rPr lang="ru-RU" b="1" dirty="0" smtClean="0"/>
              <a:t> классов  во  время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нахождения </a:t>
            </a:r>
            <a:r>
              <a:rPr lang="ru-RU" b="1" dirty="0" smtClean="0"/>
              <a:t> в  </a:t>
            </a:r>
            <a:r>
              <a:rPr lang="ru-RU" b="1" dirty="0"/>
              <a:t>школе </a:t>
            </a:r>
            <a:r>
              <a:rPr lang="ru-RU" b="1" dirty="0" smtClean="0"/>
              <a:t> обязаны </a:t>
            </a:r>
            <a:r>
              <a:rPr lang="ru-RU" b="1" dirty="0"/>
              <a:t>иметь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опрятный </a:t>
            </a:r>
            <a:r>
              <a:rPr lang="ru-RU" b="1" dirty="0"/>
              <a:t>внешний вид </a:t>
            </a:r>
            <a:r>
              <a:rPr lang="ru-RU" b="1" dirty="0" smtClean="0"/>
              <a:t> и  соблюдать                  деловой  стиль  в одежде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для мальчиков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Классический костюм «Тройка»,</a:t>
            </a:r>
          </a:p>
          <a:p>
            <a:pPr>
              <a:buNone/>
            </a:pPr>
            <a:r>
              <a:rPr lang="ru-RU" b="1" dirty="0" smtClean="0"/>
              <a:t>    либо пиджак, брюки, по желанию - жилет неярких  однотонных цветов.  Рубашка, водолазка, пуловер  однотонные, без рисунков; допускается рубашка в полоску, в клетку.</a:t>
            </a:r>
            <a:br>
              <a:rPr lang="ru-RU" b="1" dirty="0" smtClean="0"/>
            </a:br>
            <a:r>
              <a:rPr lang="ru-RU" b="1" dirty="0" smtClean="0"/>
              <a:t>Аккуратная прическа.</a:t>
            </a:r>
            <a:br>
              <a:rPr lang="ru-RU" b="1" dirty="0" smtClean="0"/>
            </a:br>
            <a:r>
              <a:rPr lang="ru-RU" b="1" dirty="0" smtClean="0"/>
              <a:t>Сменная обувь. </a:t>
            </a:r>
            <a:br>
              <a:rPr lang="ru-RU" b="1" dirty="0" smtClean="0"/>
            </a:br>
            <a:r>
              <a:rPr lang="ru-RU" b="1" dirty="0" smtClean="0"/>
              <a:t>Отсутствие </a:t>
            </a:r>
            <a:r>
              <a:rPr lang="ru-RU" b="1" dirty="0" err="1" smtClean="0"/>
              <a:t>пирсинга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Тоха\Рабочий стол\Новая папка\P42104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0"/>
            <a:ext cx="8429684" cy="6429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Тоха\Рабочий стол\Новая папка\P42104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0"/>
            <a:ext cx="6072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для девочек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   Костюм, включающий пиджак, жилет, брюки или юбку с поясом по линии талии неярких  однотонных цветов. Блузка, водолазка, однотонные, без рисунков.</a:t>
            </a:r>
            <a:br>
              <a:rPr lang="ru-RU" b="1" dirty="0" smtClean="0"/>
            </a:br>
            <a:r>
              <a:rPr lang="ru-RU" b="1" dirty="0" smtClean="0"/>
              <a:t>Аккуратная прическа.</a:t>
            </a:r>
            <a:br>
              <a:rPr lang="ru-RU" b="1" dirty="0" smtClean="0"/>
            </a:br>
            <a:r>
              <a:rPr lang="ru-RU" b="1" dirty="0" smtClean="0"/>
              <a:t>Сменная обувь на невысоком каблуке.</a:t>
            </a:r>
            <a:br>
              <a:rPr lang="ru-RU" b="1" dirty="0" smtClean="0"/>
            </a:br>
            <a:r>
              <a:rPr lang="ru-RU" b="1" dirty="0" smtClean="0"/>
              <a:t>Отсутствие яркого макияжа, броских украшений, </a:t>
            </a:r>
            <a:r>
              <a:rPr lang="ru-RU" b="1" dirty="0" err="1" smtClean="0"/>
              <a:t>пирсинга</a:t>
            </a:r>
            <a:r>
              <a:rPr lang="ru-RU" b="1" dirty="0" smtClean="0"/>
              <a:t>.</a:t>
            </a:r>
            <a:br>
              <a:rPr lang="ru-RU" b="1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форма\P423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928670"/>
            <a:ext cx="8143932" cy="5668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форма\P42405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842968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Уважаемые   родители,  обучающиеся!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            Мы </a:t>
            </a:r>
            <a:r>
              <a:rPr lang="ru-RU" b="1" dirty="0"/>
              <a:t>надеемся на ваше понимание и думаем, что в следующем учебном году </a:t>
            </a:r>
            <a:r>
              <a:rPr lang="ru-RU" b="1" dirty="0" smtClean="0"/>
              <a:t>  </a:t>
            </a:r>
            <a:r>
              <a:rPr lang="ru-RU" b="1" dirty="0"/>
              <a:t>увидим наших школьников в одежде делового стиля. </a:t>
            </a:r>
            <a:r>
              <a:rPr lang="ru-RU" b="1" dirty="0" smtClean="0"/>
              <a:t>  Спасибо </a:t>
            </a:r>
            <a:r>
              <a:rPr lang="ru-RU" b="1" dirty="0"/>
              <a:t>за внимание. </a:t>
            </a:r>
            <a:endParaRPr lang="ru-RU" b="1" dirty="0" smtClean="0"/>
          </a:p>
          <a:p>
            <a:pPr algn="just">
              <a:buNone/>
            </a:pPr>
            <a:r>
              <a:rPr lang="ru-RU" b="1" smtClean="0"/>
              <a:t>            С </a:t>
            </a:r>
            <a:r>
              <a:rPr lang="ru-RU" b="1" dirty="0" smtClean="0"/>
              <a:t>уважением</a:t>
            </a:r>
            <a:r>
              <a:rPr lang="ru-RU" b="1" smtClean="0"/>
              <a:t>, администрация               школы</a:t>
            </a:r>
            <a:r>
              <a:rPr lang="ru-RU" b="1" dirty="0"/>
              <a:t>, </a:t>
            </a:r>
            <a:r>
              <a:rPr lang="ru-RU" b="1" smtClean="0"/>
              <a:t>педагоги, представители </a:t>
            </a:r>
            <a:r>
              <a:rPr lang="ru-RU" b="1" dirty="0"/>
              <a:t>Совета старшеклассников.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/>
              <a:t>       В нашей школе  ежедневно  проводятся беседы с детьми о внешнем виде, классные руководители общаются  с родителями обучающихся, чей внешний вид  далек от делового стиля. Мы это делаем  для повышения общей культуры школьников. Сегодня  мы  уже  реже  видим на уроках девочек с голыми животами, с </a:t>
            </a:r>
            <a:r>
              <a:rPr lang="ru-RU" b="1" dirty="0" err="1" smtClean="0"/>
              <a:t>пирсингом</a:t>
            </a:r>
            <a:r>
              <a:rPr lang="ru-RU" b="1" dirty="0" smtClean="0"/>
              <a:t>…   Все понимают, что это  не способствует рабочей атмосфере в классе.  Но…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b="1" dirty="0"/>
              <a:t>А форма дисциплинирует, создает деловой настрой. На многих предприятиях и в организациях вводится </a:t>
            </a:r>
            <a:r>
              <a:rPr lang="ru-RU" b="1" dirty="0" err="1"/>
              <a:t>дресс-код</a:t>
            </a:r>
            <a:r>
              <a:rPr lang="ru-RU" b="1" dirty="0"/>
              <a:t>, то есть определенные требования к внешнему виду. И мы </a:t>
            </a:r>
            <a:r>
              <a:rPr lang="ru-RU" b="1" u="sng" dirty="0"/>
              <a:t>должны</a:t>
            </a:r>
            <a:r>
              <a:rPr lang="ru-RU" b="1" dirty="0"/>
              <a:t> учить детей одеваться сообразно обстоятельствам. Школа – это одно, а дискотека или пляж – совсем другое. Вот почему нужна школьная форма. Жаль, что родители редко присутствуют на уроках и не видят, как выглядят, например, модные джинсы с низкой посадкой, если смотреть на них со следующей парты. До учёбы ли в этот момент мальчикам</a:t>
            </a:r>
            <a:r>
              <a:rPr lang="ru-RU" b="1" dirty="0" smtClean="0"/>
              <a:t>?.. 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Несоответствующий вид учащихся </a:t>
            </a:r>
            <a:endParaRPr lang="ru-RU" dirty="0"/>
          </a:p>
        </p:txBody>
      </p:sp>
      <p:pic>
        <p:nvPicPr>
          <p:cNvPr id="1026" name="Picture 2" descr="C:\Documents and Settings\Тоха\Рабочий стол\Новая папка\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5"/>
            <a:ext cx="4141334" cy="3571900"/>
          </a:xfrm>
          <a:prstGeom prst="rect">
            <a:avLst/>
          </a:prstGeom>
          <a:noFill/>
        </p:spPr>
      </p:pic>
      <p:pic>
        <p:nvPicPr>
          <p:cNvPr id="1027" name="Picture 3" descr="C:\Documents and Settings\Тоха\Рабочий стол\Новая папка\14-03-06_2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500174"/>
            <a:ext cx="335757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Несоответствующий вид учащихся </a:t>
            </a:r>
            <a:endParaRPr lang="ru-RU" dirty="0"/>
          </a:p>
        </p:txBody>
      </p:sp>
      <p:pic>
        <p:nvPicPr>
          <p:cNvPr id="2050" name="Picture 2" descr="C:\Documents and Settings\Тоха\Рабочий стол\Новая папка\41_1288000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3000396" cy="3500462"/>
          </a:xfrm>
          <a:prstGeom prst="rect">
            <a:avLst/>
          </a:prstGeom>
          <a:noFill/>
        </p:spPr>
      </p:pic>
      <p:pic>
        <p:nvPicPr>
          <p:cNvPr id="2051" name="Picture 3" descr="C:\Documents and Settings\Тоха\Рабочий стол\Новая папка\zhiv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13410"/>
            <a:ext cx="3508376" cy="353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686800" cy="5357849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sz="4000" b="1" dirty="0" smtClean="0"/>
              <a:t>А причёски?... </a:t>
            </a:r>
          </a:p>
          <a:p>
            <a:pPr algn="ctr">
              <a:buNone/>
            </a:pPr>
            <a:r>
              <a:rPr lang="ru-RU" sz="4000" b="1" dirty="0" smtClean="0"/>
              <a:t> </a:t>
            </a:r>
          </a:p>
          <a:p>
            <a:pPr>
              <a:buNone/>
            </a:pPr>
            <a:endParaRPr lang="ru-RU" b="1" dirty="0" smtClean="0"/>
          </a:p>
        </p:txBody>
      </p:sp>
      <p:pic>
        <p:nvPicPr>
          <p:cNvPr id="12290" name="Picture 2" descr="C:\Documents and Settings\Тоха\Рабочий стол\Новая папка\e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215106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Вот  такой  должна  быть  причёска школьника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098" name="Picture 2" descr="C:\Documents and Settings\Тоха\Рабочий стол\Новая папка\P42104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500174"/>
            <a:ext cx="814393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Тоха\Рабочий стол\Новая папка\devochki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00372"/>
            <a:ext cx="2500298" cy="3500462"/>
          </a:xfrm>
          <a:prstGeom prst="rect">
            <a:avLst/>
          </a:prstGeom>
          <a:noFill/>
        </p:spPr>
      </p:pic>
      <p:pic>
        <p:nvPicPr>
          <p:cNvPr id="11267" name="Picture 3" descr="C:\Documents and Settings\Тоха\Рабочий стол\Новая папка\devochki-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24744"/>
            <a:ext cx="2743200" cy="3940490"/>
          </a:xfrm>
          <a:prstGeom prst="rect">
            <a:avLst/>
          </a:prstGeom>
          <a:noFill/>
        </p:spPr>
      </p:pic>
      <p:pic>
        <p:nvPicPr>
          <p:cNvPr id="11268" name="Picture 4" descr="C:\Documents and Settings\Тоха\Рабочий стол\Новая папка\1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Тоха\Рабочий стол\Новая папка\п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4000528" cy="4515414"/>
          </a:xfrm>
          <a:prstGeom prst="rect">
            <a:avLst/>
          </a:prstGeom>
          <a:noFill/>
        </p:spPr>
      </p:pic>
      <p:pic>
        <p:nvPicPr>
          <p:cNvPr id="9220" name="Picture 4" descr="C:\Documents and Settings\Тоха\Рабочий стол\Новая папка\прич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500594" cy="4515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386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 внешнем  виде школьников </vt:lpstr>
      <vt:lpstr>Презентация PowerPoint</vt:lpstr>
      <vt:lpstr>Презентация PowerPoint</vt:lpstr>
      <vt:lpstr>Несоответствующий вид учащихся </vt:lpstr>
      <vt:lpstr>Несоответствующий вид учащихся </vt:lpstr>
      <vt:lpstr>Презентация PowerPoint</vt:lpstr>
      <vt:lpstr> Вот  такой  должна  быть  причёска школьника  </vt:lpstr>
      <vt:lpstr>Презентация PowerPoint</vt:lpstr>
      <vt:lpstr>Презентация PowerPoint</vt:lpstr>
      <vt:lpstr>Аргументы «ЗА» школьную форму</vt:lpstr>
      <vt:lpstr>Рекомендации и требования к внешнему виду школьников</vt:lpstr>
      <vt:lpstr>Форма для мальчиков </vt:lpstr>
      <vt:lpstr>Презентация PowerPoint</vt:lpstr>
      <vt:lpstr>Презентация PowerPoint</vt:lpstr>
      <vt:lpstr>Форма для девочек</vt:lpstr>
      <vt:lpstr>Презентация PowerPoint</vt:lpstr>
      <vt:lpstr>Презентация PowerPoint</vt:lpstr>
      <vt:lpstr>Уважаемые   родители,  обучающиеся!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Внешний вид школьников.</dc:title>
  <dc:creator>Тоха</dc:creator>
  <cp:lastModifiedBy>Лана</cp:lastModifiedBy>
  <cp:revision>22</cp:revision>
  <dcterms:created xsi:type="dcterms:W3CDTF">2011-04-26T05:24:19Z</dcterms:created>
  <dcterms:modified xsi:type="dcterms:W3CDTF">2013-10-23T16:38:55Z</dcterms:modified>
</cp:coreProperties>
</file>