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8"/>
  </p:notesMasterIdLst>
  <p:sldIdLst>
    <p:sldId id="256" r:id="rId2"/>
    <p:sldId id="257" r:id="rId3"/>
    <p:sldId id="272" r:id="rId4"/>
    <p:sldId id="258" r:id="rId5"/>
    <p:sldId id="303" r:id="rId6"/>
    <p:sldId id="295" r:id="rId7"/>
    <p:sldId id="296" r:id="rId8"/>
    <p:sldId id="297" r:id="rId9"/>
    <p:sldId id="298" r:id="rId10"/>
    <p:sldId id="273" r:id="rId11"/>
    <p:sldId id="276" r:id="rId12"/>
    <p:sldId id="279" r:id="rId13"/>
    <p:sldId id="274" r:id="rId14"/>
    <p:sldId id="277" r:id="rId15"/>
    <p:sldId id="278" r:id="rId16"/>
    <p:sldId id="280" r:id="rId17"/>
    <p:sldId id="282" r:id="rId18"/>
    <p:sldId id="281" r:id="rId19"/>
    <p:sldId id="259" r:id="rId20"/>
    <p:sldId id="287" r:id="rId21"/>
    <p:sldId id="290" r:id="rId22"/>
    <p:sldId id="283" r:id="rId23"/>
    <p:sldId id="285" r:id="rId24"/>
    <p:sldId id="292" r:id="rId25"/>
    <p:sldId id="286" r:id="rId26"/>
    <p:sldId id="291" r:id="rId27"/>
    <p:sldId id="293" r:id="rId28"/>
    <p:sldId id="260" r:id="rId29"/>
    <p:sldId id="261" r:id="rId30"/>
    <p:sldId id="299" r:id="rId31"/>
    <p:sldId id="262" r:id="rId32"/>
    <p:sldId id="263" r:id="rId33"/>
    <p:sldId id="304" r:id="rId34"/>
    <p:sldId id="264" r:id="rId35"/>
    <p:sldId id="300" r:id="rId36"/>
    <p:sldId id="302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00CC00"/>
    <a:srgbClr val="0000FF"/>
    <a:srgbClr val="FF0000"/>
    <a:srgbClr val="000000"/>
    <a:srgbClr val="99CC99"/>
    <a:srgbClr val="9999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3" autoAdjust="0"/>
    <p:restoredTop sz="98759" autoAdjust="0"/>
  </p:normalViewPr>
  <p:slideViewPr>
    <p:cSldViewPr>
      <p:cViewPr>
        <p:scale>
          <a:sx n="100" d="100"/>
          <a:sy n="100" d="100"/>
        </p:scale>
        <p:origin x="-41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7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/>
              <a:t>Средняя оценка по предмету</a:t>
            </a:r>
          </a:p>
        </c:rich>
      </c:tx>
      <c:layout>
        <c:manualLayout>
          <c:xMode val="edge"/>
          <c:yMode val="edge"/>
          <c:x val="0.27503601740189743"/>
          <c:y val="5.3729991060368569E-2"/>
        </c:manualLayout>
      </c:layout>
      <c:overlay val="0"/>
      <c:spPr>
        <a:noFill/>
        <a:ln w="2686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0913705583756347E-2"/>
          <c:y val="0.20327868852459016"/>
          <c:w val="0.92385786802030456"/>
          <c:h val="0.59016393442622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среднеобластной показатель</c:v>
                </c:pt>
              </c:strCache>
            </c:strRef>
          </c:tx>
          <c:spPr>
            <a:solidFill>
              <a:srgbClr val="333399"/>
            </a:solidFill>
            <a:ln w="13433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6866">
                <a:noFill/>
              </a:ln>
            </c:spPr>
            <c:txPr>
              <a:bodyPr/>
              <a:lstStyle/>
              <a:p>
                <a:pPr>
                  <a:defRPr sz="847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Лист1!$B$1:$D$1</c:f>
              <c:strCache>
                <c:ptCount val="3"/>
                <c:pt idx="0">
                  <c:v>2011-2012 уч. год</c:v>
                </c:pt>
                <c:pt idx="1">
                  <c:v>2012-2013 уч.год</c:v>
                </c:pt>
                <c:pt idx="2">
                  <c:v>2013-2014 уч.год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3.76</c:v>
                </c:pt>
                <c:pt idx="1">
                  <c:v>3.78</c:v>
                </c:pt>
                <c:pt idx="2">
                  <c:v>3.79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средняя оценка</c:v>
                </c:pt>
              </c:strCache>
            </c:strRef>
          </c:tx>
          <c:spPr>
            <a:solidFill>
              <a:srgbClr val="FF0000"/>
            </a:solidFill>
            <a:ln w="13433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6866">
                <a:noFill/>
              </a:ln>
            </c:spPr>
            <c:txPr>
              <a:bodyPr/>
              <a:lstStyle/>
              <a:p>
                <a:pPr>
                  <a:defRPr sz="847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Лист1!$B$1:$D$1</c:f>
              <c:strCache>
                <c:ptCount val="3"/>
                <c:pt idx="0">
                  <c:v>2011-2012 уч. год</c:v>
                </c:pt>
                <c:pt idx="1">
                  <c:v>2012-2013 уч.год</c:v>
                </c:pt>
                <c:pt idx="2">
                  <c:v>2013-2014 уч.год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3.97</c:v>
                </c:pt>
                <c:pt idx="1">
                  <c:v>3.92</c:v>
                </c:pt>
                <c:pt idx="2">
                  <c:v>3.93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689344"/>
        <c:axId val="29690880"/>
      </c:barChart>
      <c:catAx>
        <c:axId val="29689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35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47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296908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96908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35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47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29689344"/>
        <c:crosses val="autoZero"/>
        <c:crossBetween val="between"/>
      </c:valAx>
      <c:spPr>
        <a:noFill/>
        <a:ln w="29260">
          <a:noFill/>
        </a:ln>
      </c:spPr>
    </c:plotArea>
    <c:legend>
      <c:legendPos val="b"/>
      <c:layout>
        <c:manualLayout>
          <c:xMode val="edge"/>
          <c:yMode val="edge"/>
          <c:x val="0.234393475347945"/>
          <c:y val="0.87399560203437521"/>
          <c:w val="0.58375637663437641"/>
          <c:h val="8.1967384992828851E-2"/>
        </c:manualLayout>
      </c:layout>
      <c:overlay val="0"/>
      <c:spPr>
        <a:solidFill>
          <a:srgbClr val="FFFFFF"/>
        </a:solidFill>
        <a:ln w="3358">
          <a:solidFill>
            <a:srgbClr val="000000"/>
          </a:solidFill>
          <a:prstDash val="solid"/>
        </a:ln>
      </c:spPr>
      <c:txPr>
        <a:bodyPr/>
        <a:lstStyle/>
        <a:p>
          <a:pPr>
            <a:defRPr sz="994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358">
      <a:solidFill>
        <a:srgbClr val="000000"/>
      </a:solidFill>
      <a:prstDash val="solid"/>
    </a:ln>
  </c:spPr>
  <c:txPr>
    <a:bodyPr/>
    <a:lstStyle/>
    <a:p>
      <a:pPr>
        <a:defRPr sz="847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13513513513514"/>
          <c:y val="6.0085836909871244E-2"/>
          <c:w val="0.81081081081081086"/>
          <c:h val="0.708154506437768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invertIfNegative val="0"/>
          <c:cat>
            <c:strRef>
              <c:f>Sheet1!$B$1:$D$1</c:f>
              <c:strCache>
                <c:ptCount val="3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0.43</c:v>
                </c:pt>
                <c:pt idx="1">
                  <c:v>0.92</c:v>
                </c:pt>
                <c:pt idx="2">
                  <c:v>0.36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2080896"/>
        <c:axId val="24713856"/>
      </c:barChart>
      <c:catAx>
        <c:axId val="22080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b="1"/>
            </a:pPr>
            <a:endParaRPr lang="ru-RU"/>
          </a:p>
        </c:txPr>
        <c:crossAx val="247138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4713856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220808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81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1872B77-997D-44CF-9DD9-C3D43DB23DE0}" type="datetimeFigureOut">
              <a:rPr lang="ru-RU"/>
              <a:pPr>
                <a:defRPr/>
              </a:pPr>
              <a:t>07.11.2014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AEC5C2A-8665-4EDD-9A30-58D33AD9A5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1431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.xml"/><Relationship Id="rId3" Type="http://schemas.openxmlformats.org/officeDocument/2006/relationships/slide" Target="../slides/slide4.xml"/><Relationship Id="rId7" Type="http://schemas.openxmlformats.org/officeDocument/2006/relationships/slide" Target="../slides/slide3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9.xml"/><Relationship Id="rId5" Type="http://schemas.openxmlformats.org/officeDocument/2006/relationships/slide" Target="../slides/slide28.xml"/><Relationship Id="rId4" Type="http://schemas.openxmlformats.org/officeDocument/2006/relationships/slide" Target="../slides/slide19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ChangeArrowheads="1"/>
          </p:cNvSpPr>
          <p:nvPr userDrawn="1"/>
        </p:nvSpPr>
        <p:spPr bwMode="auto">
          <a:xfrm>
            <a:off x="4572000" y="6742113"/>
            <a:ext cx="4572000" cy="115887"/>
          </a:xfrm>
          <a:prstGeom prst="rect">
            <a:avLst/>
          </a:prstGeom>
          <a:solidFill>
            <a:srgbClr val="99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" name="Rectangle 14"/>
          <p:cNvSpPr>
            <a:spLocks noChangeArrowheads="1"/>
          </p:cNvSpPr>
          <p:nvPr userDrawn="1"/>
        </p:nvSpPr>
        <p:spPr bwMode="auto">
          <a:xfrm>
            <a:off x="3492500" y="1412875"/>
            <a:ext cx="4572000" cy="981075"/>
          </a:xfrm>
          <a:prstGeom prst="rect">
            <a:avLst/>
          </a:prstGeom>
          <a:solidFill>
            <a:srgbClr val="99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imes New Roman" pitchFamily="18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white">
          <a:xfrm>
            <a:off x="252413" y="990600"/>
            <a:ext cx="7199312" cy="186213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imes New Roman" pitchFamily="18" charset="0"/>
            </a:endParaRPr>
          </a:p>
        </p:txBody>
      </p:sp>
      <p:sp>
        <p:nvSpPr>
          <p:cNvPr id="6" name="AutoShape 17"/>
          <p:cNvSpPr>
            <a:spLocks noChangeArrowheads="1"/>
          </p:cNvSpPr>
          <p:nvPr userDrawn="1"/>
        </p:nvSpPr>
        <p:spPr bwMode="white">
          <a:xfrm>
            <a:off x="250825" y="4735513"/>
            <a:ext cx="7200900" cy="186213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imes New Roman" pitchFamily="18" charset="0"/>
            </a:endParaRPr>
          </a:p>
        </p:txBody>
      </p:sp>
      <p:sp>
        <p:nvSpPr>
          <p:cNvPr id="7" name="AutoShape 19"/>
          <p:cNvSpPr>
            <a:spLocks noChangeArrowheads="1"/>
          </p:cNvSpPr>
          <p:nvPr userDrawn="1"/>
        </p:nvSpPr>
        <p:spPr bwMode="white">
          <a:xfrm>
            <a:off x="250825" y="1844675"/>
            <a:ext cx="7199313" cy="37449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imes New Roman" pitchFamily="18" charset="0"/>
            </a:endParaRPr>
          </a:p>
        </p:txBody>
      </p:sp>
      <p:grpSp>
        <p:nvGrpSpPr>
          <p:cNvPr id="8" name="Group 20"/>
          <p:cNvGrpSpPr>
            <a:grpSpLocks/>
          </p:cNvGrpSpPr>
          <p:nvPr userDrawn="1"/>
        </p:nvGrpSpPr>
        <p:grpSpPr bwMode="auto">
          <a:xfrm>
            <a:off x="7594600" y="1989138"/>
            <a:ext cx="1443038" cy="1944687"/>
            <a:chOff x="4784" y="1071"/>
            <a:chExt cx="909" cy="1225"/>
          </a:xfrm>
        </p:grpSpPr>
        <p:sp>
          <p:nvSpPr>
            <p:cNvPr id="9" name="AutoShape 21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784" y="1253"/>
              <a:ext cx="908" cy="13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900" b="1">
                  <a:solidFill>
                    <a:srgbClr val="000000"/>
                  </a:solidFill>
                </a:rPr>
                <a:t>Основные сведения</a:t>
              </a:r>
            </a:p>
          </p:txBody>
        </p:sp>
        <p:sp>
          <p:nvSpPr>
            <p:cNvPr id="10" name="AutoShape 22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784" y="1434"/>
              <a:ext cx="908" cy="13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900" b="1">
                  <a:solidFill>
                    <a:srgbClr val="000000"/>
                  </a:solidFill>
                </a:rPr>
                <a:t>Методическая работа</a:t>
              </a:r>
            </a:p>
          </p:txBody>
        </p:sp>
        <p:sp>
          <p:nvSpPr>
            <p:cNvPr id="11" name="AutoShape 23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784" y="1615"/>
              <a:ext cx="908" cy="13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900" b="1">
                  <a:solidFill>
                    <a:srgbClr val="000000"/>
                  </a:solidFill>
                </a:rPr>
                <a:t>Результаты</a:t>
              </a:r>
            </a:p>
          </p:txBody>
        </p:sp>
        <p:sp>
          <p:nvSpPr>
            <p:cNvPr id="12" name="AutoShape 24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784" y="1797"/>
              <a:ext cx="908" cy="13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900" b="1">
                  <a:solidFill>
                    <a:srgbClr val="000000"/>
                  </a:solidFill>
                </a:rPr>
                <a:t>Уч.-материальная база</a:t>
              </a:r>
            </a:p>
          </p:txBody>
        </p:sp>
        <p:sp>
          <p:nvSpPr>
            <p:cNvPr id="13" name="AutoShape 25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784" y="1978"/>
              <a:ext cx="908" cy="13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900" b="1">
                  <a:solidFill>
                    <a:srgbClr val="000000"/>
                  </a:solidFill>
                </a:rPr>
                <a:t>Достижения</a:t>
              </a:r>
            </a:p>
          </p:txBody>
        </p:sp>
        <p:sp>
          <p:nvSpPr>
            <p:cNvPr id="14" name="AutoShape 26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784" y="2160"/>
              <a:ext cx="908" cy="13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900" b="1">
                  <a:solidFill>
                    <a:srgbClr val="000000"/>
                  </a:solidFill>
                </a:rPr>
                <a:t>Другое</a:t>
              </a:r>
            </a:p>
          </p:txBody>
        </p:sp>
        <p:sp>
          <p:nvSpPr>
            <p:cNvPr id="15" name="AutoShape 27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785" y="1071"/>
              <a:ext cx="908" cy="13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900" b="1">
                  <a:solidFill>
                    <a:srgbClr val="000000"/>
                  </a:solidFill>
                </a:rPr>
                <a:t>Домой</a:t>
              </a:r>
            </a:p>
          </p:txBody>
        </p:sp>
      </p:grpSp>
      <p:sp>
        <p:nvSpPr>
          <p:cNvPr id="16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2FA22B0B-B40A-4EBA-9366-340FACA801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973378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2A571-9639-4662-9B05-20FF185EB2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785606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A6A8C-FE21-43E1-9DB3-7903D2D008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865484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0B131-8BE2-4F9D-94B4-47711C53D4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501070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FC287-DF02-415E-B5D7-89B12B8F1B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367253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75FA9-860E-4C25-A5FD-15D0FC564F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049169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C4159-21F4-443C-8E80-609A03CDA1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842438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A851B-99B0-4226-ACB1-A46B4B81EC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079405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CB8F6-D1AC-4D9D-8D0A-2DF8240BC4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011984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DF684-5B73-4F74-BD78-1FE7D68391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686557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C48C9-6C47-4D1F-A398-7A0635005B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84586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3080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3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3081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34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5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3075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39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9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B4EBC30-9BCD-4E17-8A22-218D746C41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ransition spd="slow">
    <p:cover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numi.ru/20961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://loris.pedmir.ru/" TargetMode="Externa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hyperlink" Target="http://www.proshkolu.ru/user/loris74/" TargetMode="External"/><Relationship Id="rId4" Type="http://schemas.openxmlformats.org/officeDocument/2006/relationships/image" Target="../media/image10.png"/><Relationship Id="rId9" Type="http://schemas.openxmlformats.org/officeDocument/2006/relationships/hyperlink" Target="http://kuzlv.pedgazeta.ru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Kuzlv74@yandex.ru" TargetMode="External"/><Relationship Id="rId2" Type="http://schemas.openxmlformats.org/officeDocument/2006/relationships/hyperlink" Target="mailto:ouluza2@yandex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-collection.edu.ru/catalog/rubr/d05469af-69bd-11db-bd13-0800200c9c09/?interface=pupil&amp;class%5b%5d=50&amp;class%5b%5d=51&amp;class%5b%5d=53&amp;class%5b%5d=54&amp;subject%5b%5d=31" TargetMode="External"/><Relationship Id="rId2" Type="http://schemas.openxmlformats.org/officeDocument/2006/relationships/hyperlink" Target="http://school-collection.edu.ru/catalog/rubr/d05469af-69bd-11db-bd13-0800200c9c08/?interface=pupil&amp;class%5b%5d=50&amp;class%5b%5d=51&amp;class%5b%5d=53&amp;class%5b%5d=54&amp;subject%5b%5d=31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school-collection.edu.ru/catalog/rubr/d05469af-69bd-11db-bd13-0800200c9c11/?interface=pupil&amp;class%5b%5d=50&amp;class%5b%5d=51&amp;class%5b%5d=53&amp;class%5b%5d=54&amp;subject%5b%5d=31" TargetMode="External"/><Relationship Id="rId4" Type="http://schemas.openxmlformats.org/officeDocument/2006/relationships/hyperlink" Target="http://school-collection.edu.ru/catalog/rubr/d05469af-69bd-11db-bd13-0800200c9c10/?interface=pupil&amp;class%5b%5d=50&amp;class%5b%5d=51&amp;class%5b%5d=53&amp;class%5b%5d=54&amp;subject%5b%5d=31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gia.edu.ru/ru/graduates_classes/demonstration/" TargetMode="External"/><Relationship Id="rId3" Type="http://schemas.openxmlformats.org/officeDocument/2006/relationships/hyperlink" Target="http://4ege.ru/materials_podgotovka/2616-grafik-diagnosticheskih-rabot-v-etom-uchebnom-godu.html" TargetMode="External"/><Relationship Id="rId7" Type="http://schemas.openxmlformats.org/officeDocument/2006/relationships/hyperlink" Target="http://chem-teacher.ru/?cat=21" TargetMode="External"/><Relationship Id="rId2" Type="http://schemas.openxmlformats.org/officeDocument/2006/relationships/hyperlink" Target="http://www.chem.msu.ru/rus/elibrary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ge.43edu.ru/" TargetMode="External"/><Relationship Id="rId5" Type="http://schemas.openxmlformats.org/officeDocument/2006/relationships/hyperlink" Target="http://www.alleng.ru/edu/chem3.htm" TargetMode="External"/><Relationship Id="rId4" Type="http://schemas.openxmlformats.org/officeDocument/2006/relationships/hyperlink" Target="http://www.resolventa.ru/demo/obsh/trege.htm" TargetMode="External"/><Relationship Id="rId9" Type="http://schemas.openxmlformats.org/officeDocument/2006/relationships/hyperlink" Target="http://www.maratakm.ru/index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5"/>
          <p:cNvSpPr>
            <a:spLocks noChangeArrowheads="1"/>
          </p:cNvSpPr>
          <p:nvPr/>
        </p:nvSpPr>
        <p:spPr bwMode="auto">
          <a:xfrm>
            <a:off x="755650" y="188913"/>
            <a:ext cx="7704138" cy="57626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3200">
                <a:latin typeface="Arial Black" pitchFamily="34" charset="0"/>
              </a:rPr>
              <a:t>ПОРТФОЛИО ПЕДАГОГА</a:t>
            </a:r>
          </a:p>
        </p:txBody>
      </p:sp>
      <p:sp>
        <p:nvSpPr>
          <p:cNvPr id="5123" name="Text Box 8"/>
          <p:cNvSpPr txBox="1">
            <a:spLocks noChangeArrowheads="1"/>
          </p:cNvSpPr>
          <p:nvPr/>
        </p:nvSpPr>
        <p:spPr bwMode="auto">
          <a:xfrm>
            <a:off x="1258888" y="4365625"/>
            <a:ext cx="5113337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/>
              <a:t>Кузнецова Лариса Валерьевна</a:t>
            </a:r>
          </a:p>
          <a:p>
            <a:pPr algn="ctr" eaLnBrk="1" hangingPunct="1">
              <a:lnSpc>
                <a:spcPct val="130000"/>
              </a:lnSpc>
              <a:spcBef>
                <a:spcPct val="15000"/>
              </a:spcBef>
            </a:pPr>
            <a:r>
              <a:rPr lang="ru-RU" b="1" i="1"/>
              <a:t>учитель химии высшей квалификационной категории</a:t>
            </a:r>
          </a:p>
          <a:p>
            <a:pPr algn="ctr" eaLnBrk="1" hangingPunct="1">
              <a:spcBef>
                <a:spcPct val="15000"/>
              </a:spcBef>
            </a:pPr>
            <a:r>
              <a:rPr lang="ru-RU" b="1" i="1"/>
              <a:t>МОКУ СОШ №2 г. Лузы </a:t>
            </a:r>
          </a:p>
          <a:p>
            <a:pPr algn="ctr" eaLnBrk="1" hangingPunct="1">
              <a:spcBef>
                <a:spcPct val="15000"/>
              </a:spcBef>
            </a:pPr>
            <a:r>
              <a:rPr lang="ru-RU" b="1" i="1"/>
              <a:t>Кировской области</a:t>
            </a:r>
            <a:endParaRPr lang="ru-RU" i="1"/>
          </a:p>
        </p:txBody>
      </p:sp>
      <p:pic>
        <p:nvPicPr>
          <p:cNvPr id="2086" name="Picture 38" descr="C:\Users\Лариса\Desktop\Кузнецова Л..jpg"/>
          <p:cNvPicPr>
            <a:picLocks noChangeAspect="1" noChangeArrowheads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2762439" y="1340768"/>
            <a:ext cx="2106234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1476375" y="188913"/>
            <a:ext cx="5761038" cy="57626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2800">
                <a:latin typeface="Arial Black" pitchFamily="34" charset="0"/>
              </a:rPr>
              <a:t>ПОРТФОЛИО ПЕДАГОГА</a:t>
            </a:r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755650" y="188913"/>
            <a:ext cx="7704138" cy="57626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3200">
                <a:latin typeface="Arial Black" pitchFamily="34" charset="0"/>
              </a:rPr>
              <a:t>ПОРТФОЛИО ПЕДАГОГА</a:t>
            </a:r>
          </a:p>
        </p:txBody>
      </p:sp>
      <p:sp>
        <p:nvSpPr>
          <p:cNvPr id="13316" name="Text Box 14"/>
          <p:cNvSpPr txBox="1">
            <a:spLocks noChangeArrowheads="1"/>
          </p:cNvSpPr>
          <p:nvPr/>
        </p:nvSpPr>
        <p:spPr bwMode="auto">
          <a:xfrm>
            <a:off x="1116013" y="1046163"/>
            <a:ext cx="5616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/>
              <a:t>НАУЧНО-МЕТОДИЧЕСКАЯ ДЕЯТЕЛЬНОСТЬ</a:t>
            </a:r>
          </a:p>
        </p:txBody>
      </p:sp>
      <p:sp>
        <p:nvSpPr>
          <p:cNvPr id="7173" name="Text Box 15"/>
          <p:cNvSpPr txBox="1">
            <a:spLocks noChangeArrowheads="1"/>
          </p:cNvSpPr>
          <p:nvPr/>
        </p:nvSpPr>
        <p:spPr bwMode="auto">
          <a:xfrm>
            <a:off x="323850" y="1916113"/>
            <a:ext cx="6840538" cy="4400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1600" b="1" dirty="0" smtClean="0"/>
              <a:t>Работа в творческих лабораториях: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ru-RU" sz="1600" dirty="0" smtClean="0"/>
              <a:t>«Подготовка классных руководителей к реализации Концепции духовно-нравственного развития и воспитания личности гражданина России ФГОС </a:t>
            </a:r>
            <a:r>
              <a:rPr lang="en-US" sz="1600" dirty="0" smtClean="0"/>
              <a:t>II</a:t>
            </a:r>
            <a:r>
              <a:rPr lang="ru-RU" sz="1600" dirty="0" smtClean="0"/>
              <a:t> поколения» (2011-2012гг)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ru-RU" sz="1600" dirty="0" err="1" smtClean="0"/>
              <a:t>Стажировочная</a:t>
            </a:r>
            <a:r>
              <a:rPr lang="ru-RU" sz="1600" dirty="0" smtClean="0"/>
              <a:t> площадка «Школьный образовательный округ: моделирование сетевого взаимодействия» (2012-2013гг)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endParaRPr lang="ru-RU" sz="1600" dirty="0" smtClean="0"/>
          </a:p>
          <a:p>
            <a:pPr>
              <a:defRPr/>
            </a:pPr>
            <a:r>
              <a:rPr lang="ru-RU" sz="1600" b="1" dirty="0" smtClean="0"/>
              <a:t>Выступление на курсах повышения квалификации в качестве преподавателя: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ru-RU" sz="1600" dirty="0" smtClean="0"/>
              <a:t>«Инновационное образование – ресурс развития Кировской области» (2011 год).</a:t>
            </a:r>
          </a:p>
          <a:p>
            <a:pPr>
              <a:defRPr/>
            </a:pPr>
            <a:endParaRPr lang="ru-RU" sz="1600" dirty="0" smtClean="0"/>
          </a:p>
          <a:p>
            <a:pPr marL="285750" indent="-285750">
              <a:buFont typeface="Wingdings" pitchFamily="2" charset="2"/>
              <a:buChar char="v"/>
              <a:defRPr/>
            </a:pPr>
            <a:endParaRPr lang="ru-RU" sz="1600" dirty="0" smtClean="0"/>
          </a:p>
          <a:p>
            <a:pPr marL="285750" indent="-285750" eaLnBrk="1" hangingPunct="1">
              <a:spcBef>
                <a:spcPct val="50000"/>
              </a:spcBef>
              <a:buFont typeface="Wingdings" pitchFamily="2" charset="2"/>
              <a:buChar char="v"/>
              <a:defRPr/>
            </a:pPr>
            <a:endParaRPr lang="ru-RU" sz="1600" dirty="0" smtClean="0"/>
          </a:p>
          <a:p>
            <a:pPr eaLnBrk="1" hangingPunct="1">
              <a:spcBef>
                <a:spcPct val="50000"/>
              </a:spcBef>
              <a:defRPr/>
            </a:pPr>
            <a:endParaRPr lang="ru-RU" sz="1600" b="1" dirty="0" smtClean="0"/>
          </a:p>
          <a:p>
            <a:pPr marL="285750" indent="-285750" eaLnBrk="1" hangingPunct="1">
              <a:spcBef>
                <a:spcPct val="50000"/>
              </a:spcBef>
              <a:buFont typeface="Wingdings" pitchFamily="2" charset="2"/>
              <a:buChar char="v"/>
              <a:defRPr/>
            </a:pPr>
            <a:endParaRPr lang="ru-RU" sz="1600" b="1" dirty="0" smtClean="0"/>
          </a:p>
        </p:txBody>
      </p:sp>
      <p:sp>
        <p:nvSpPr>
          <p:cNvPr id="13318" name="Line 52"/>
          <p:cNvSpPr>
            <a:spLocks noChangeShapeType="1"/>
          </p:cNvSpPr>
          <p:nvPr/>
        </p:nvSpPr>
        <p:spPr bwMode="auto">
          <a:xfrm>
            <a:off x="684213" y="1412875"/>
            <a:ext cx="61198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ChangeArrowheads="1"/>
          </p:cNvSpPr>
          <p:nvPr/>
        </p:nvSpPr>
        <p:spPr bwMode="auto">
          <a:xfrm>
            <a:off x="1476375" y="188913"/>
            <a:ext cx="5761038" cy="57626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2800">
                <a:latin typeface="Arial Black" pitchFamily="34" charset="0"/>
              </a:rPr>
              <a:t>ПОРТФОЛИО ПЕДАГОГА</a:t>
            </a:r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auto">
          <a:xfrm>
            <a:off x="755650" y="188913"/>
            <a:ext cx="7704138" cy="57626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3200">
                <a:latin typeface="Arial Black" pitchFamily="34" charset="0"/>
              </a:rPr>
              <a:t>ПОРТФОЛИО ПЕДАГОГА</a:t>
            </a:r>
          </a:p>
        </p:txBody>
      </p:sp>
      <p:sp>
        <p:nvSpPr>
          <p:cNvPr id="14340" name="Text Box 14"/>
          <p:cNvSpPr txBox="1">
            <a:spLocks noChangeArrowheads="1"/>
          </p:cNvSpPr>
          <p:nvPr/>
        </p:nvSpPr>
        <p:spPr bwMode="auto">
          <a:xfrm>
            <a:off x="1116013" y="1046163"/>
            <a:ext cx="5616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/>
              <a:t>НАУЧНО-МЕТОДИЧЕСКАЯ ДЕЯТЕЛЬНОСТЬ</a:t>
            </a:r>
          </a:p>
        </p:txBody>
      </p:sp>
      <p:sp>
        <p:nvSpPr>
          <p:cNvPr id="14341" name="Line 52"/>
          <p:cNvSpPr>
            <a:spLocks noChangeShapeType="1"/>
          </p:cNvSpPr>
          <p:nvPr/>
        </p:nvSpPr>
        <p:spPr bwMode="auto">
          <a:xfrm>
            <a:off x="684213" y="1412875"/>
            <a:ext cx="61198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2" name="TextBox 1"/>
          <p:cNvSpPr txBox="1">
            <a:spLocks noChangeArrowheads="1"/>
          </p:cNvSpPr>
          <p:nvPr/>
        </p:nvSpPr>
        <p:spPr bwMode="auto">
          <a:xfrm>
            <a:off x="1674813" y="1446213"/>
            <a:ext cx="4816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/>
              <a:t>Выступления областных конференциях</a:t>
            </a:r>
          </a:p>
        </p:txBody>
      </p:sp>
      <p:pic>
        <p:nvPicPr>
          <p:cNvPr id="14343" name="Picture 4" descr="H:\Сканы Кузнецова Л.В\1 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275" y="2997200"/>
            <a:ext cx="3259138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638" y="2727325"/>
            <a:ext cx="2592387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TextBox 1"/>
          <p:cNvSpPr txBox="1">
            <a:spLocks noChangeArrowheads="1"/>
          </p:cNvSpPr>
          <p:nvPr/>
        </p:nvSpPr>
        <p:spPr bwMode="auto">
          <a:xfrm>
            <a:off x="468313" y="1773238"/>
            <a:ext cx="52197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2008 год. Участие в работе </a:t>
            </a:r>
            <a:r>
              <a:rPr lang="en-US"/>
              <a:t>XI</a:t>
            </a:r>
            <a:r>
              <a:rPr lang="ru-RU"/>
              <a:t> международной </a:t>
            </a:r>
          </a:p>
          <a:p>
            <a:pPr eaLnBrk="1" hangingPunct="1"/>
            <a:r>
              <a:rPr lang="ru-RU"/>
              <a:t>научно-практической конференции</a:t>
            </a:r>
          </a:p>
          <a:p>
            <a:pPr eaLnBrk="1" hangingPunct="1"/>
            <a:r>
              <a:rPr lang="ru-RU"/>
              <a:t> «Ресурсы развития современного урока» </a:t>
            </a:r>
          </a:p>
        </p:txBody>
      </p:sp>
      <p:sp>
        <p:nvSpPr>
          <p:cNvPr id="14346" name="TextBox 2"/>
          <p:cNvSpPr txBox="1">
            <a:spLocks noChangeArrowheads="1"/>
          </p:cNvSpPr>
          <p:nvPr/>
        </p:nvSpPr>
        <p:spPr bwMode="auto">
          <a:xfrm>
            <a:off x="1501775" y="5546725"/>
            <a:ext cx="1098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2010 год</a:t>
            </a:r>
          </a:p>
        </p:txBody>
      </p:sp>
      <p:sp>
        <p:nvSpPr>
          <p:cNvPr id="14347" name="TextBox 10"/>
          <p:cNvSpPr txBox="1">
            <a:spLocks noChangeArrowheads="1"/>
          </p:cNvSpPr>
          <p:nvPr/>
        </p:nvSpPr>
        <p:spPr bwMode="auto">
          <a:xfrm>
            <a:off x="4957763" y="6381750"/>
            <a:ext cx="1035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2013год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1476375" y="188913"/>
            <a:ext cx="5761038" cy="57626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2800">
                <a:latin typeface="Arial Black" pitchFamily="34" charset="0"/>
              </a:rPr>
              <a:t>ПОРТФОЛИО ПЕДАГОГА</a:t>
            </a:r>
          </a:p>
        </p:txBody>
      </p:sp>
      <p:sp>
        <p:nvSpPr>
          <p:cNvPr id="15363" name="AutoShape 3"/>
          <p:cNvSpPr>
            <a:spLocks noChangeArrowheads="1"/>
          </p:cNvSpPr>
          <p:nvPr/>
        </p:nvSpPr>
        <p:spPr bwMode="auto">
          <a:xfrm>
            <a:off x="755650" y="188913"/>
            <a:ext cx="7704138" cy="57626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3200">
                <a:latin typeface="Arial Black" pitchFamily="34" charset="0"/>
              </a:rPr>
              <a:t>ПОРТФОЛИО ПЕДАГОГА</a:t>
            </a:r>
          </a:p>
        </p:txBody>
      </p:sp>
      <p:sp>
        <p:nvSpPr>
          <p:cNvPr id="15364" name="Text Box 14"/>
          <p:cNvSpPr txBox="1">
            <a:spLocks noChangeArrowheads="1"/>
          </p:cNvSpPr>
          <p:nvPr/>
        </p:nvSpPr>
        <p:spPr bwMode="auto">
          <a:xfrm>
            <a:off x="1116013" y="1046163"/>
            <a:ext cx="5616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/>
              <a:t>НАУЧНО-МЕТОДИЧЕСКАЯ ДЕЯТЕЛЬНОСТЬ</a:t>
            </a:r>
          </a:p>
        </p:txBody>
      </p:sp>
      <p:sp>
        <p:nvSpPr>
          <p:cNvPr id="15365" name="Line 52"/>
          <p:cNvSpPr>
            <a:spLocks noChangeShapeType="1"/>
          </p:cNvSpPr>
          <p:nvPr/>
        </p:nvSpPr>
        <p:spPr bwMode="auto">
          <a:xfrm>
            <a:off x="684213" y="1412875"/>
            <a:ext cx="61198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6" name="TextBox 1"/>
          <p:cNvSpPr txBox="1">
            <a:spLocks noChangeArrowheads="1"/>
          </p:cNvSpPr>
          <p:nvPr/>
        </p:nvSpPr>
        <p:spPr bwMode="auto">
          <a:xfrm>
            <a:off x="3744913" y="1916113"/>
            <a:ext cx="15763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00B050"/>
                </a:solidFill>
              </a:rPr>
              <a:t>Публикации</a:t>
            </a:r>
          </a:p>
        </p:txBody>
      </p:sp>
      <p:pic>
        <p:nvPicPr>
          <p:cNvPr id="1536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8" y="1495425"/>
            <a:ext cx="2160587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Grp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2875" y="4906963"/>
            <a:ext cx="2447925" cy="17780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</p:pic>
      <p:pic>
        <p:nvPicPr>
          <p:cNvPr id="11" name="Picture 3"/>
          <p:cNvPicPr>
            <a:picLocks noGrp="1"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3" y="3941763"/>
            <a:ext cx="2449512" cy="19589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</p:pic>
      <p:pic>
        <p:nvPicPr>
          <p:cNvPr id="9" name="Picture 4"/>
          <p:cNvPicPr>
            <a:picLocks noGrp="1"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1538" y="4724400"/>
            <a:ext cx="2468562" cy="19748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</p:pic>
      <p:pic>
        <p:nvPicPr>
          <p:cNvPr id="8" name="Picture 7"/>
          <p:cNvPicPr>
            <a:picLocks noGrp="1"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59263" y="3935413"/>
            <a:ext cx="2427287" cy="19431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</p:pic>
      <p:sp>
        <p:nvSpPr>
          <p:cNvPr id="15372" name="TextBox 1"/>
          <p:cNvSpPr txBox="1">
            <a:spLocks noChangeArrowheads="1"/>
          </p:cNvSpPr>
          <p:nvPr/>
        </p:nvSpPr>
        <p:spPr bwMode="auto">
          <a:xfrm>
            <a:off x="1398588" y="1430338"/>
            <a:ext cx="72564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00B050"/>
                </a:solidFill>
              </a:rPr>
              <a:t>Распространение опыта работы посредством сети Интернет </a:t>
            </a:r>
          </a:p>
        </p:txBody>
      </p:sp>
      <p:sp>
        <p:nvSpPr>
          <p:cNvPr id="15373" name="Прямоугольник 2"/>
          <p:cNvSpPr>
            <a:spLocks noChangeArrowheads="1"/>
          </p:cNvSpPr>
          <p:nvPr/>
        </p:nvSpPr>
        <p:spPr bwMode="auto">
          <a:xfrm>
            <a:off x="3044825" y="2286000"/>
            <a:ext cx="419258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>
                <a:hlinkClick r:id="rId7"/>
              </a:rPr>
              <a:t>http://loris.pedmir.ru/</a:t>
            </a:r>
            <a:endParaRPr lang="ru-RU"/>
          </a:p>
          <a:p>
            <a:pPr marL="285750" indent="-285750">
              <a:buFont typeface="Wingdings" pitchFamily="2" charset="2"/>
              <a:buChar char="v"/>
            </a:pPr>
            <a:r>
              <a:rPr lang="en-US">
                <a:hlinkClick r:id="rId8"/>
              </a:rPr>
              <a:t>http://numi.ru/20961</a:t>
            </a:r>
            <a:r>
              <a:rPr lang="ru-RU"/>
              <a:t>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>
                <a:hlinkClick r:id="rId9"/>
              </a:rPr>
              <a:t>http://kuzlv.pedgazeta.ru/</a:t>
            </a:r>
            <a:r>
              <a:rPr lang="ru-RU"/>
              <a:t>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>
                <a:hlinkClick r:id="rId10"/>
              </a:rPr>
              <a:t>http://www.proshkolu.ru/user/loris74/</a:t>
            </a:r>
            <a:endParaRPr lang="ru-RU"/>
          </a:p>
          <a:p>
            <a:pPr marL="285750" indent="-285750">
              <a:buFont typeface="Wingdings" pitchFamily="2" charset="2"/>
              <a:buChar char="v"/>
            </a:pPr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1476375" y="188913"/>
            <a:ext cx="5761038" cy="57626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2800">
                <a:latin typeface="Arial Black" pitchFamily="34" charset="0"/>
              </a:rPr>
              <a:t>ПОРТФОЛИО ПЕДАГОГА</a:t>
            </a:r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755650" y="188913"/>
            <a:ext cx="7704138" cy="57626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3200">
                <a:latin typeface="Arial Black" pitchFamily="34" charset="0"/>
              </a:rPr>
              <a:t>ПОРТФОЛИО ПЕДАГОГА</a:t>
            </a:r>
          </a:p>
        </p:txBody>
      </p:sp>
      <p:sp>
        <p:nvSpPr>
          <p:cNvPr id="16388" name="Text Box 14"/>
          <p:cNvSpPr txBox="1">
            <a:spLocks noChangeArrowheads="1"/>
          </p:cNvSpPr>
          <p:nvPr/>
        </p:nvSpPr>
        <p:spPr bwMode="auto">
          <a:xfrm>
            <a:off x="1116013" y="1046163"/>
            <a:ext cx="5616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/>
              <a:t>НАУЧНО-МЕТОДИЧЕСКАЯ ДЕЯТЕЛЬНОСТЬ</a:t>
            </a:r>
          </a:p>
        </p:txBody>
      </p:sp>
      <p:sp>
        <p:nvSpPr>
          <p:cNvPr id="16389" name="Line 52"/>
          <p:cNvSpPr>
            <a:spLocks noChangeShapeType="1"/>
          </p:cNvSpPr>
          <p:nvPr/>
        </p:nvSpPr>
        <p:spPr bwMode="auto">
          <a:xfrm>
            <a:off x="684213" y="1412875"/>
            <a:ext cx="61198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6390" name="Picture 3" descr="H:\Сканы Кузнецова Л.В\1 0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2039938"/>
            <a:ext cx="372427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Box 1"/>
          <p:cNvSpPr txBox="1">
            <a:spLocks noChangeArrowheads="1"/>
          </p:cNvSpPr>
          <p:nvPr/>
        </p:nvSpPr>
        <p:spPr bwMode="auto">
          <a:xfrm>
            <a:off x="1536700" y="1557338"/>
            <a:ext cx="4775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/>
              <a:t>Выступления на окружных совещаниях</a:t>
            </a:r>
          </a:p>
        </p:txBody>
      </p:sp>
      <p:pic>
        <p:nvPicPr>
          <p:cNvPr id="16392" name="Picture 2" descr="H:\Сканы Кузнецова Л.В\1 0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200" y="2149475"/>
            <a:ext cx="342265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0063" y="4572000"/>
            <a:ext cx="7889875" cy="20320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v"/>
              <a:defRPr/>
            </a:pPr>
            <a:r>
              <a:rPr lang="ru-RU" b="1" dirty="0"/>
              <a:t>2012 год. Окружной семинар «Организация профильного обучения  на </a:t>
            </a:r>
            <a:r>
              <a:rPr lang="en-US" b="1" dirty="0"/>
              <a:t>III </a:t>
            </a:r>
            <a:r>
              <a:rPr lang="ru-RU" b="1" dirty="0"/>
              <a:t>ступени общего образования» </a:t>
            </a:r>
          </a:p>
          <a:p>
            <a:pPr marL="285750" indent="-285750">
              <a:defRPr/>
            </a:pPr>
            <a:r>
              <a:rPr lang="ru-RU" b="1" dirty="0"/>
              <a:t>     </a:t>
            </a:r>
            <a:r>
              <a:rPr lang="ru-RU" dirty="0"/>
              <a:t>Использование дистанционных технологий при организации профильного обучения 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ru-RU" b="1" dirty="0"/>
              <a:t>2013 год. Окружной семинар-практикум </a:t>
            </a:r>
            <a:endParaRPr lang="ru-RU" dirty="0"/>
          </a:p>
          <a:p>
            <a:pPr>
              <a:defRPr/>
            </a:pPr>
            <a:r>
              <a:rPr lang="ru-RU" b="1" dirty="0"/>
              <a:t>«Организация деятельности </a:t>
            </a:r>
            <a:r>
              <a:rPr lang="ru-RU" b="1" dirty="0" err="1"/>
              <a:t>Лузского</a:t>
            </a:r>
            <a:r>
              <a:rPr lang="ru-RU" b="1" dirty="0"/>
              <a:t> школьного округа»</a:t>
            </a:r>
            <a:endParaRPr lang="ru-RU" dirty="0"/>
          </a:p>
          <a:p>
            <a:pPr>
              <a:defRPr/>
            </a:pPr>
            <a:r>
              <a:rPr lang="ru-RU" dirty="0"/>
              <a:t>Мастер-класс «Работа в сетевой презентационной площадке»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1476375" y="188913"/>
            <a:ext cx="5761038" cy="57626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2800">
                <a:latin typeface="Arial Black" pitchFamily="34" charset="0"/>
              </a:rPr>
              <a:t>ПОРТФОЛИО ПЕДАГОГА</a:t>
            </a:r>
          </a:p>
        </p:txBody>
      </p:sp>
      <p:sp>
        <p:nvSpPr>
          <p:cNvPr id="17411" name="AutoShape 3"/>
          <p:cNvSpPr>
            <a:spLocks noChangeArrowheads="1"/>
          </p:cNvSpPr>
          <p:nvPr/>
        </p:nvSpPr>
        <p:spPr bwMode="auto">
          <a:xfrm>
            <a:off x="755650" y="188913"/>
            <a:ext cx="7704138" cy="57626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3200">
                <a:latin typeface="Arial Black" pitchFamily="34" charset="0"/>
              </a:rPr>
              <a:t>ПОРТФОЛИО ПЕДАГОГА</a:t>
            </a:r>
          </a:p>
        </p:txBody>
      </p:sp>
      <p:sp>
        <p:nvSpPr>
          <p:cNvPr id="17412" name="Text Box 14"/>
          <p:cNvSpPr txBox="1">
            <a:spLocks noChangeArrowheads="1"/>
          </p:cNvSpPr>
          <p:nvPr/>
        </p:nvSpPr>
        <p:spPr bwMode="auto">
          <a:xfrm>
            <a:off x="1116013" y="1046163"/>
            <a:ext cx="5616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/>
              <a:t>НАУЧНО-МЕТОДИЧЕСКАЯ ДЕЯТЕЛЬНОСТЬ</a:t>
            </a:r>
          </a:p>
        </p:txBody>
      </p:sp>
      <p:sp>
        <p:nvSpPr>
          <p:cNvPr id="17413" name="Line 52"/>
          <p:cNvSpPr>
            <a:spLocks noChangeShapeType="1"/>
          </p:cNvSpPr>
          <p:nvPr/>
        </p:nvSpPr>
        <p:spPr bwMode="auto">
          <a:xfrm>
            <a:off x="684213" y="1412875"/>
            <a:ext cx="61198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4" name="TextBox 1"/>
          <p:cNvSpPr txBox="1">
            <a:spLocks noChangeArrowheads="1"/>
          </p:cNvSpPr>
          <p:nvPr/>
        </p:nvSpPr>
        <p:spPr bwMode="auto">
          <a:xfrm>
            <a:off x="500063" y="1428750"/>
            <a:ext cx="6697662" cy="646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dirty="0"/>
              <a:t>Выступления на районных конференциях, семинарах: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районная научно-практическая конференция учителей естественного цикла: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Symbol" pitchFamily="18" charset="2"/>
              <a:buChar char="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Элективные курсы по химии (2006 г.).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Symbol" pitchFamily="18" charset="2"/>
              <a:buChar char="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Исследовательская деятельность учащихся по химии (2007 г.)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Symbol" pitchFamily="18" charset="2"/>
              <a:buChar char="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Ресурсы развития современного урока (2008 г.)</a:t>
            </a:r>
          </a:p>
          <a:p>
            <a:pPr algn="just">
              <a:buFont typeface="Symbol" pitchFamily="18" charset="2"/>
              <a:buChar char="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Экологическое воспитание на уроках и во внеклассной работе по химии (2009 г.)</a:t>
            </a:r>
          </a:p>
          <a:p>
            <a:pPr algn="just">
              <a:buFont typeface="Wingdings" pitchFamily="2" charset="2"/>
              <a:buChar char="v"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Районная конференция педагогических работников: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Презентация методической системы «</a:t>
            </a:r>
            <a:r>
              <a:rPr lang="ru-RU" dirty="0"/>
              <a:t>Модель химического образования на основе технологического подхода (2011 год)</a:t>
            </a:r>
          </a:p>
          <a:p>
            <a:pPr algn="just">
              <a:buFont typeface="Wingdings" pitchFamily="2" charset="2"/>
              <a:buChar char="v"/>
            </a:pPr>
            <a:r>
              <a:rPr lang="ru-RU" i="1" dirty="0"/>
              <a:t>Межрайонный семинар-практикум учителей химии.</a:t>
            </a:r>
          </a:p>
          <a:p>
            <a:pPr algn="just">
              <a:buFont typeface="Wingdings" pitchFamily="2" charset="2"/>
              <a:buChar char="v"/>
            </a:pPr>
            <a:r>
              <a:rPr lang="ru-RU" i="1" dirty="0"/>
              <a:t>Заседания районный методических объединений:</a:t>
            </a:r>
          </a:p>
          <a:p>
            <a:r>
              <a:rPr lang="ru-RU" dirty="0" smtClean="0"/>
              <a:t>2010 </a:t>
            </a:r>
            <a:r>
              <a:rPr lang="ru-RU" dirty="0"/>
              <a:t>год. Модель химического образования на основе технологического подхода.</a:t>
            </a:r>
          </a:p>
          <a:p>
            <a:r>
              <a:rPr lang="ru-RU" dirty="0"/>
              <a:t>2012 год. Работа летнего экологического лагеря</a:t>
            </a:r>
            <a:r>
              <a:rPr lang="ru-RU" dirty="0" smtClean="0"/>
              <a:t>.</a:t>
            </a:r>
            <a:r>
              <a:rPr lang="ru-RU" dirty="0"/>
              <a:t> 2013 год. Проектирование уроков с использованием </a:t>
            </a:r>
            <a:r>
              <a:rPr lang="ru-RU" dirty="0" err="1"/>
              <a:t>ЦОРов</a:t>
            </a:r>
            <a:endParaRPr lang="ru-RU" dirty="0"/>
          </a:p>
          <a:p>
            <a:r>
              <a:rPr lang="ru-RU" dirty="0"/>
              <a:t>2013 год.  Методические основы подготовки к ЕГЭ.</a:t>
            </a:r>
          </a:p>
          <a:p>
            <a:endParaRPr lang="ru-RU" dirty="0"/>
          </a:p>
          <a:p>
            <a:pPr algn="just"/>
            <a:endParaRPr lang="ru-RU" i="1" dirty="0"/>
          </a:p>
          <a:p>
            <a:pPr algn="just"/>
            <a:r>
              <a:rPr lang="ru-RU" dirty="0"/>
              <a:t> 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b="1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1476375" y="188913"/>
            <a:ext cx="5761038" cy="57626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2800">
                <a:latin typeface="Arial Black" pitchFamily="34" charset="0"/>
              </a:rPr>
              <a:t>ПОРТФОЛИО ПЕДАГОГА</a:t>
            </a:r>
          </a:p>
        </p:txBody>
      </p:sp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755650" y="188913"/>
            <a:ext cx="7704138" cy="57626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3200">
                <a:latin typeface="Arial Black" pitchFamily="34" charset="0"/>
              </a:rPr>
              <a:t>ПОРТФОЛИО ПЕДАГОГА</a:t>
            </a:r>
          </a:p>
        </p:txBody>
      </p:sp>
      <p:sp>
        <p:nvSpPr>
          <p:cNvPr id="18436" name="Text Box 14"/>
          <p:cNvSpPr txBox="1">
            <a:spLocks noChangeArrowheads="1"/>
          </p:cNvSpPr>
          <p:nvPr/>
        </p:nvSpPr>
        <p:spPr bwMode="auto">
          <a:xfrm>
            <a:off x="1116013" y="1046163"/>
            <a:ext cx="5616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/>
              <a:t>НАУЧНО-МЕТОДИЧЕСКАЯ ДЕЯТЕЛЬНОСТЬ</a:t>
            </a:r>
          </a:p>
        </p:txBody>
      </p:sp>
      <p:sp>
        <p:nvSpPr>
          <p:cNvPr id="18437" name="Line 52"/>
          <p:cNvSpPr>
            <a:spLocks noChangeShapeType="1"/>
          </p:cNvSpPr>
          <p:nvPr/>
        </p:nvSpPr>
        <p:spPr bwMode="auto">
          <a:xfrm>
            <a:off x="684213" y="1412875"/>
            <a:ext cx="61198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3" name="TextBox 1"/>
          <p:cNvSpPr txBox="1">
            <a:spLocks noChangeArrowheads="1"/>
          </p:cNvSpPr>
          <p:nvPr/>
        </p:nvSpPr>
        <p:spPr bwMode="auto">
          <a:xfrm>
            <a:off x="539750" y="1558925"/>
            <a:ext cx="6697663" cy="36004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b="1" dirty="0" smtClean="0"/>
              <a:t>Открытые уроки: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ru-RU" dirty="0" smtClean="0"/>
              <a:t>2007 год. «Химические свойства оснований» 8 класс.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ru-RU" dirty="0" smtClean="0"/>
              <a:t>2008 год. «Белки – биологические полимеры» 10 класс.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ru-RU" dirty="0" smtClean="0"/>
              <a:t>2009 год. «Такие разные карбоновые кислоты» 10 класс, «Идентификация органических и неорганических веществ» 11 класс.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ru-RU" dirty="0" smtClean="0"/>
              <a:t>2010 год.  Мастер-класс «Экспертиза моющих средств».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ru-RU" dirty="0" smtClean="0"/>
              <a:t>2011 год. «Суд над этанолом» 10 класс.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endParaRPr lang="ru-RU" dirty="0" smtClean="0"/>
          </a:p>
          <a:p>
            <a:pPr marL="285750" indent="-285750">
              <a:buFont typeface="Wingdings" pitchFamily="2" charset="2"/>
              <a:buChar char="v"/>
              <a:defRPr/>
            </a:pPr>
            <a:endParaRPr lang="ru-RU" dirty="0" smtClean="0"/>
          </a:p>
          <a:p>
            <a:pPr marL="285750" indent="-285750" eaLnBrk="1" hangingPunct="1">
              <a:buFont typeface="Wingdings" pitchFamily="2" charset="2"/>
              <a:buChar char="v"/>
              <a:defRPr/>
            </a:pPr>
            <a:endParaRPr lang="ru-RU" dirty="0" smtClean="0">
              <a:latin typeface="Times New Roman"/>
              <a:ea typeface="Times New Roman"/>
            </a:endParaRPr>
          </a:p>
          <a:p>
            <a:pPr marL="342900" indent="-342900" algn="just">
              <a:spcAft>
                <a:spcPts val="0"/>
              </a:spcAft>
              <a:buFont typeface="Wingdings" pitchFamily="2" charset="2"/>
              <a:buChar char="v"/>
              <a:tabLst>
                <a:tab pos="1028700" algn="l"/>
              </a:tabLst>
              <a:defRPr/>
            </a:pPr>
            <a:endParaRPr lang="ru-RU" sz="1200" dirty="0" smtClean="0">
              <a:latin typeface="Times New Roman"/>
              <a:ea typeface="Times New Roman"/>
            </a:endParaRPr>
          </a:p>
          <a:p>
            <a:pPr eaLnBrk="1" hangingPunct="1">
              <a:defRPr/>
            </a:pPr>
            <a:endParaRPr lang="ru-RU" b="1" dirty="0" smtClean="0"/>
          </a:p>
        </p:txBody>
      </p:sp>
      <p:pic>
        <p:nvPicPr>
          <p:cNvPr id="16391" name="Picture 4" descr="E:\ФОТКИ\фото УГ-2009\21.04.09\IMG_69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7788" y="4171950"/>
            <a:ext cx="3267075" cy="2178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6392" name="Picture 5" descr="E:\ФОТКИ\2008 год\ШМО\Изображение 1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050" y="4125913"/>
            <a:ext cx="2965450" cy="2224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ChangeArrowheads="1"/>
          </p:cNvSpPr>
          <p:nvPr/>
        </p:nvSpPr>
        <p:spPr bwMode="auto">
          <a:xfrm>
            <a:off x="1476375" y="188913"/>
            <a:ext cx="5761038" cy="57626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2800">
                <a:latin typeface="Arial Black" pitchFamily="34" charset="0"/>
              </a:rPr>
              <a:t>ПОРТФОЛИО ПЕДАГОГА</a:t>
            </a:r>
          </a:p>
        </p:txBody>
      </p:sp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755650" y="188913"/>
            <a:ext cx="7704138" cy="57626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3200">
                <a:latin typeface="Arial Black" pitchFamily="34" charset="0"/>
              </a:rPr>
              <a:t>ПОРТФОЛИО ПЕДАГОГА</a:t>
            </a:r>
          </a:p>
        </p:txBody>
      </p:sp>
      <p:sp>
        <p:nvSpPr>
          <p:cNvPr id="19460" name="Text Box 14"/>
          <p:cNvSpPr txBox="1">
            <a:spLocks noChangeArrowheads="1"/>
          </p:cNvSpPr>
          <p:nvPr/>
        </p:nvSpPr>
        <p:spPr bwMode="auto">
          <a:xfrm>
            <a:off x="1116013" y="1046163"/>
            <a:ext cx="5616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/>
              <a:t>НАУЧНО-МЕТОДИЧЕСКАЯ ДЕЯТЕЛЬНОСТЬ</a:t>
            </a:r>
          </a:p>
        </p:txBody>
      </p:sp>
      <p:sp>
        <p:nvSpPr>
          <p:cNvPr id="19461" name="Line 52"/>
          <p:cNvSpPr>
            <a:spLocks noChangeShapeType="1"/>
          </p:cNvSpPr>
          <p:nvPr/>
        </p:nvSpPr>
        <p:spPr bwMode="auto">
          <a:xfrm>
            <a:off x="684213" y="1412875"/>
            <a:ext cx="61198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3" name="TextBox 1"/>
          <p:cNvSpPr txBox="1">
            <a:spLocks noChangeArrowheads="1"/>
          </p:cNvSpPr>
          <p:nvPr/>
        </p:nvSpPr>
        <p:spPr bwMode="auto">
          <a:xfrm>
            <a:off x="539750" y="1558925"/>
            <a:ext cx="6697663" cy="52625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dirty="0" smtClean="0"/>
          </a:p>
          <a:p>
            <a:pPr algn="ctr">
              <a:defRPr/>
            </a:pPr>
            <a:r>
              <a:rPr lang="ru-RU" b="1" dirty="0" smtClean="0"/>
              <a:t>Педагогические советы</a:t>
            </a:r>
          </a:p>
          <a:p>
            <a:pPr algn="ctr">
              <a:defRPr/>
            </a:pPr>
            <a:r>
              <a:rPr lang="ru-RU" b="1" dirty="0" smtClean="0"/>
              <a:t> и школьные методические конференции:</a:t>
            </a:r>
          </a:p>
          <a:p>
            <a:pPr algn="ctr">
              <a:defRPr/>
            </a:pPr>
            <a:endParaRPr lang="ru-RU" b="1" dirty="0" smtClean="0"/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ru-RU" b="1" dirty="0" smtClean="0"/>
              <a:t>«</a:t>
            </a:r>
            <a:r>
              <a:rPr lang="ru-RU" dirty="0" smtClean="0"/>
              <a:t>Целесообразность и эффективность применения современных педагогических технологий» (2011 год)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ru-RU" dirty="0" smtClean="0"/>
              <a:t>«Реализация национальной образовательной инициативы «Наша новая школа»: итоги, задачи,  перспективы» (2012 год)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ru-RU" dirty="0" smtClean="0"/>
              <a:t>Распространение опыта работы посредством сети Интернет (2012 год)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ru-RU" dirty="0" smtClean="0"/>
              <a:t>Создание условий для выявления и развития детской одаренности (2013 год)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ru-RU" dirty="0" smtClean="0"/>
              <a:t>Методическая система педагога (2013 год)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endParaRPr lang="ru-RU" dirty="0" smtClean="0"/>
          </a:p>
          <a:p>
            <a:pPr marL="285750" indent="-285750">
              <a:buFont typeface="Wingdings" pitchFamily="2" charset="2"/>
              <a:buChar char="v"/>
              <a:defRPr/>
            </a:pPr>
            <a:endParaRPr lang="ru-RU" dirty="0" smtClean="0"/>
          </a:p>
          <a:p>
            <a:pPr marL="285750" indent="-285750" eaLnBrk="1" hangingPunct="1">
              <a:buFont typeface="Wingdings" pitchFamily="2" charset="2"/>
              <a:buChar char="v"/>
              <a:defRPr/>
            </a:pPr>
            <a:endParaRPr lang="ru-RU" dirty="0" smtClean="0">
              <a:latin typeface="Times New Roman"/>
              <a:ea typeface="Times New Roman"/>
            </a:endParaRPr>
          </a:p>
          <a:p>
            <a:pPr marL="342900" indent="-342900" algn="just">
              <a:spcAft>
                <a:spcPts val="0"/>
              </a:spcAft>
              <a:buFont typeface="Wingdings" pitchFamily="2" charset="2"/>
              <a:buChar char="v"/>
              <a:tabLst>
                <a:tab pos="1028700" algn="l"/>
              </a:tabLst>
              <a:defRPr/>
            </a:pPr>
            <a:endParaRPr lang="ru-RU" sz="1200" dirty="0" smtClean="0">
              <a:latin typeface="Times New Roman"/>
              <a:ea typeface="Times New Roman"/>
            </a:endParaRPr>
          </a:p>
          <a:p>
            <a:pPr eaLnBrk="1" hangingPunct="1">
              <a:defRPr/>
            </a:pPr>
            <a:endParaRPr lang="ru-RU" b="1" dirty="0" smtClean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8" descr="H:\Сканы Кузнецова Л.В\1 0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06613">
            <a:off x="5111750" y="2398713"/>
            <a:ext cx="2630488" cy="361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AutoShape 2"/>
          <p:cNvSpPr>
            <a:spLocks noChangeArrowheads="1"/>
          </p:cNvSpPr>
          <p:nvPr/>
        </p:nvSpPr>
        <p:spPr bwMode="auto">
          <a:xfrm>
            <a:off x="1476375" y="188913"/>
            <a:ext cx="5761038" cy="57626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2800">
                <a:latin typeface="Arial Black" pitchFamily="34" charset="0"/>
              </a:rPr>
              <a:t>ПОРТФОЛИО ПЕДАГОГА</a:t>
            </a:r>
          </a:p>
        </p:txBody>
      </p:sp>
      <p:sp>
        <p:nvSpPr>
          <p:cNvPr id="20484" name="AutoShape 3"/>
          <p:cNvSpPr>
            <a:spLocks noChangeArrowheads="1"/>
          </p:cNvSpPr>
          <p:nvPr/>
        </p:nvSpPr>
        <p:spPr bwMode="auto">
          <a:xfrm>
            <a:off x="755650" y="188913"/>
            <a:ext cx="7704138" cy="57626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3200">
                <a:latin typeface="Arial Black" pitchFamily="34" charset="0"/>
              </a:rPr>
              <a:t>ПОРТФОЛИО ПЕДАГОГА</a:t>
            </a:r>
          </a:p>
        </p:txBody>
      </p:sp>
      <p:sp>
        <p:nvSpPr>
          <p:cNvPr id="20485" name="Text Box 14"/>
          <p:cNvSpPr txBox="1">
            <a:spLocks noChangeArrowheads="1"/>
          </p:cNvSpPr>
          <p:nvPr/>
        </p:nvSpPr>
        <p:spPr bwMode="auto">
          <a:xfrm>
            <a:off x="1116013" y="1046163"/>
            <a:ext cx="5616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/>
              <a:t>НАУЧНО-МЕТОДИЧЕСКАЯ ДЕЯТЕЛЬНОСТЬ</a:t>
            </a:r>
          </a:p>
        </p:txBody>
      </p:sp>
      <p:sp>
        <p:nvSpPr>
          <p:cNvPr id="20486" name="Line 52"/>
          <p:cNvSpPr>
            <a:spLocks noChangeShapeType="1"/>
          </p:cNvSpPr>
          <p:nvPr/>
        </p:nvSpPr>
        <p:spPr bwMode="auto">
          <a:xfrm>
            <a:off x="684213" y="1412875"/>
            <a:ext cx="61198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87" name="TextBox 1"/>
          <p:cNvSpPr txBox="1">
            <a:spLocks noChangeArrowheads="1"/>
          </p:cNvSpPr>
          <p:nvPr/>
        </p:nvSpPr>
        <p:spPr bwMode="auto">
          <a:xfrm>
            <a:off x="2565400" y="1484313"/>
            <a:ext cx="3384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b="1"/>
              <a:t>Обобщение опыта работы</a:t>
            </a:r>
          </a:p>
        </p:txBody>
      </p:sp>
      <p:pic>
        <p:nvPicPr>
          <p:cNvPr id="20488" name="Picture 6" descr="H:\Сканы Кузнецова Л.В\1 0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773711">
            <a:off x="328613" y="2335213"/>
            <a:ext cx="2593975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7" descr="H:\Сканы Кузнецова Л.В\1 04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213" y="1995488"/>
            <a:ext cx="244475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" y="5894388"/>
            <a:ext cx="32004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TextBox 1"/>
          <p:cNvSpPr txBox="1">
            <a:spLocks noChangeArrowheads="1"/>
          </p:cNvSpPr>
          <p:nvPr/>
        </p:nvSpPr>
        <p:spPr bwMode="auto">
          <a:xfrm>
            <a:off x="5111750" y="6034088"/>
            <a:ext cx="3384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b="1"/>
              <a:t>Региональный уровень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1476375" y="188913"/>
            <a:ext cx="5761038" cy="57626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2800">
                <a:latin typeface="Arial Black" pitchFamily="34" charset="0"/>
              </a:rPr>
              <a:t>ПОРТФОЛИО ПЕДАГОГА</a:t>
            </a:r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755650" y="188913"/>
            <a:ext cx="7704138" cy="57626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3200">
                <a:latin typeface="Arial Black" pitchFamily="34" charset="0"/>
              </a:rPr>
              <a:t>ПОРТФОЛИО ПЕДАГОГА</a:t>
            </a:r>
          </a:p>
        </p:txBody>
      </p:sp>
      <p:sp>
        <p:nvSpPr>
          <p:cNvPr id="21508" name="Text Box 14"/>
          <p:cNvSpPr txBox="1">
            <a:spLocks noChangeArrowheads="1"/>
          </p:cNvSpPr>
          <p:nvPr/>
        </p:nvSpPr>
        <p:spPr bwMode="auto">
          <a:xfrm>
            <a:off x="1116013" y="1046163"/>
            <a:ext cx="5616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/>
              <a:t> ЭКСПЕРТНАЯ ДЕЯТЕЛЬНОСТЬ</a:t>
            </a:r>
          </a:p>
        </p:txBody>
      </p:sp>
      <p:sp>
        <p:nvSpPr>
          <p:cNvPr id="21509" name="Line 52"/>
          <p:cNvSpPr>
            <a:spLocks noChangeShapeType="1"/>
          </p:cNvSpPr>
          <p:nvPr/>
        </p:nvSpPr>
        <p:spPr bwMode="auto">
          <a:xfrm>
            <a:off x="684213" y="1412875"/>
            <a:ext cx="61198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3" name="TextBox 1"/>
          <p:cNvSpPr txBox="1">
            <a:spLocks noChangeArrowheads="1"/>
          </p:cNvSpPr>
          <p:nvPr/>
        </p:nvSpPr>
        <p:spPr bwMode="auto">
          <a:xfrm>
            <a:off x="684213" y="1989138"/>
            <a:ext cx="6697662" cy="41544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dirty="0" smtClean="0"/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ru-RU" b="1" dirty="0" smtClean="0"/>
              <a:t> </a:t>
            </a:r>
            <a:r>
              <a:rPr lang="ru-RU" dirty="0" smtClean="0"/>
              <a:t>Участие в работе жюри муниципального этапа всероссийской олимпиады школьников по химии (ежегодно)</a:t>
            </a:r>
          </a:p>
          <a:p>
            <a:pPr marL="285750" indent="-285750">
              <a:defRPr/>
            </a:pPr>
            <a:endParaRPr lang="ru-RU" dirty="0" smtClean="0"/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ru-RU" dirty="0" smtClean="0"/>
              <a:t>Член жюри районного конкурса «Учитель года» (2010 год)</a:t>
            </a:r>
          </a:p>
          <a:p>
            <a:pPr marL="285750" indent="-285750">
              <a:defRPr/>
            </a:pPr>
            <a:endParaRPr lang="ru-RU" dirty="0" smtClean="0"/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ru-RU" dirty="0" smtClean="0"/>
              <a:t>Эксперт  областной комиссии по проведению </a:t>
            </a:r>
            <a:r>
              <a:rPr lang="ru-RU" dirty="0" err="1" smtClean="0"/>
              <a:t>аккредитационной</a:t>
            </a:r>
            <a:r>
              <a:rPr lang="ru-RU" dirty="0" smtClean="0"/>
              <a:t> экспертизы образовательных учреждений Кировской области </a:t>
            </a:r>
            <a:r>
              <a:rPr lang="ru-RU" smtClean="0"/>
              <a:t>(2012, 2013 </a:t>
            </a:r>
            <a:r>
              <a:rPr lang="ru-RU" dirty="0" smtClean="0"/>
              <a:t>год)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endParaRPr lang="ru-RU" dirty="0" smtClean="0"/>
          </a:p>
          <a:p>
            <a:pPr marL="285750" indent="-285750">
              <a:buFont typeface="Wingdings" pitchFamily="2" charset="2"/>
              <a:buChar char="v"/>
              <a:defRPr/>
            </a:pPr>
            <a:endParaRPr lang="ru-RU" dirty="0" smtClean="0"/>
          </a:p>
          <a:p>
            <a:pPr marL="285750" indent="-285750" eaLnBrk="1" hangingPunct="1">
              <a:buFont typeface="Wingdings" pitchFamily="2" charset="2"/>
              <a:buChar char="v"/>
              <a:defRPr/>
            </a:pPr>
            <a:endParaRPr lang="ru-RU" dirty="0" smtClean="0">
              <a:latin typeface="Times New Roman"/>
              <a:ea typeface="Times New Roman"/>
            </a:endParaRPr>
          </a:p>
          <a:p>
            <a:pPr marL="342900" indent="-342900" algn="just">
              <a:spcAft>
                <a:spcPts val="0"/>
              </a:spcAft>
              <a:buFont typeface="Wingdings" pitchFamily="2" charset="2"/>
              <a:buChar char="v"/>
              <a:tabLst>
                <a:tab pos="1028700" algn="l"/>
              </a:tabLst>
              <a:defRPr/>
            </a:pPr>
            <a:endParaRPr lang="ru-RU" sz="1200" dirty="0" smtClean="0">
              <a:latin typeface="Times New Roman"/>
              <a:ea typeface="Times New Roman"/>
            </a:endParaRPr>
          </a:p>
          <a:p>
            <a:pPr eaLnBrk="1" hangingPunct="1">
              <a:defRPr/>
            </a:pPr>
            <a:endParaRPr lang="ru-RU" b="1" dirty="0" smtClean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2"/>
          <p:cNvSpPr>
            <a:spLocks noChangeArrowheads="1"/>
          </p:cNvSpPr>
          <p:nvPr/>
        </p:nvSpPr>
        <p:spPr bwMode="auto">
          <a:xfrm>
            <a:off x="1476375" y="188913"/>
            <a:ext cx="5761038" cy="57626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2800">
                <a:latin typeface="Arial Black" pitchFamily="34" charset="0"/>
              </a:rPr>
              <a:t>ПОРТФОЛИО ПЕДАГОГА</a:t>
            </a:r>
          </a:p>
        </p:txBody>
      </p:sp>
      <p:sp>
        <p:nvSpPr>
          <p:cNvPr id="1028" name="AutoShape 3"/>
          <p:cNvSpPr>
            <a:spLocks noChangeArrowheads="1"/>
          </p:cNvSpPr>
          <p:nvPr/>
        </p:nvSpPr>
        <p:spPr bwMode="auto">
          <a:xfrm>
            <a:off x="755650" y="188913"/>
            <a:ext cx="7704138" cy="57626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3200">
                <a:latin typeface="Arial Black" pitchFamily="34" charset="0"/>
              </a:rPr>
              <a:t>ПОРТФОЛИО ПЕДАГОГА</a:t>
            </a:r>
          </a:p>
        </p:txBody>
      </p:sp>
      <p:sp>
        <p:nvSpPr>
          <p:cNvPr id="1029" name="Text Box 14"/>
          <p:cNvSpPr txBox="1">
            <a:spLocks noChangeArrowheads="1"/>
          </p:cNvSpPr>
          <p:nvPr/>
        </p:nvSpPr>
        <p:spPr bwMode="auto">
          <a:xfrm>
            <a:off x="900113" y="1046163"/>
            <a:ext cx="64087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/>
              <a:t>РЕЗУЛЬТАТЫ ПЕДАГОГИЧЕСКОЙ ДЕЯТЕЛЬНОСТИ</a:t>
            </a:r>
          </a:p>
        </p:txBody>
      </p:sp>
      <p:sp>
        <p:nvSpPr>
          <p:cNvPr id="1030" name="Line 32"/>
          <p:cNvSpPr>
            <a:spLocks noChangeShapeType="1"/>
          </p:cNvSpPr>
          <p:nvPr/>
        </p:nvSpPr>
        <p:spPr bwMode="auto">
          <a:xfrm>
            <a:off x="684213" y="1412875"/>
            <a:ext cx="61198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4" name="Text Box 34"/>
          <p:cNvSpPr txBox="1">
            <a:spLocks noChangeArrowheads="1"/>
          </p:cNvSpPr>
          <p:nvPr/>
        </p:nvSpPr>
        <p:spPr bwMode="auto">
          <a:xfrm>
            <a:off x="468313" y="1617663"/>
            <a:ext cx="6840537" cy="584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Предметные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5470156"/>
              </p:ext>
            </p:extLst>
          </p:nvPr>
        </p:nvGraphicFramePr>
        <p:xfrm>
          <a:off x="998538" y="2903538"/>
          <a:ext cx="5780087" cy="3749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32" name="Прямоугольник 3"/>
          <p:cNvSpPr>
            <a:spLocks noChangeArrowheads="1"/>
          </p:cNvSpPr>
          <p:nvPr/>
        </p:nvSpPr>
        <p:spPr bwMode="auto">
          <a:xfrm>
            <a:off x="684213" y="2133600"/>
            <a:ext cx="6264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/>
              <a:t>Уровень освоения обучающимися государственных образовательных стандартов по химии  -  100%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1476375" y="188913"/>
            <a:ext cx="5761038" cy="57626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2800">
                <a:latin typeface="Arial Black" pitchFamily="34" charset="0"/>
              </a:rPr>
              <a:t>ПОРТФОЛИО ПЕДАГОГА</a:t>
            </a:r>
          </a:p>
        </p:txBody>
      </p:sp>
      <p:sp>
        <p:nvSpPr>
          <p:cNvPr id="6147" name="AutoShape 15"/>
          <p:cNvSpPr>
            <a:spLocks noChangeArrowheads="1"/>
          </p:cNvSpPr>
          <p:nvPr/>
        </p:nvSpPr>
        <p:spPr bwMode="auto">
          <a:xfrm>
            <a:off x="755650" y="188913"/>
            <a:ext cx="7704138" cy="57626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3200">
                <a:latin typeface="Arial Black" pitchFamily="34" charset="0"/>
              </a:rPr>
              <a:t>ПОРТФОЛИО ПЕДАГОГА</a:t>
            </a:r>
          </a:p>
        </p:txBody>
      </p:sp>
      <p:sp>
        <p:nvSpPr>
          <p:cNvPr id="6148" name="Text Box 26"/>
          <p:cNvSpPr txBox="1">
            <a:spLocks noChangeArrowheads="1"/>
          </p:cNvSpPr>
          <p:nvPr/>
        </p:nvSpPr>
        <p:spPr bwMode="auto">
          <a:xfrm>
            <a:off x="2411413" y="1046163"/>
            <a:ext cx="30972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/>
              <a:t>ОСНОВНЫЕ СВЕДЕНИЯ</a:t>
            </a:r>
          </a:p>
        </p:txBody>
      </p:sp>
      <p:sp>
        <p:nvSpPr>
          <p:cNvPr id="6149" name="Line 54"/>
          <p:cNvSpPr>
            <a:spLocks noChangeShapeType="1"/>
          </p:cNvSpPr>
          <p:nvPr/>
        </p:nvSpPr>
        <p:spPr bwMode="auto">
          <a:xfrm>
            <a:off x="684213" y="1412875"/>
            <a:ext cx="61198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6150" name="Picture 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0300" y="1628775"/>
            <a:ext cx="5397500" cy="398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6375" y="5480494"/>
            <a:ext cx="470487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образование</a:t>
            </a: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7800" y="5480050"/>
            <a:ext cx="295275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ChangeArrowheads="1"/>
          </p:cNvSpPr>
          <p:nvPr/>
        </p:nvSpPr>
        <p:spPr bwMode="auto">
          <a:xfrm>
            <a:off x="1476375" y="188913"/>
            <a:ext cx="5761038" cy="57626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2800">
                <a:latin typeface="Arial Black" pitchFamily="34" charset="0"/>
              </a:rPr>
              <a:t>ПОРТФОЛИО ПЕДАГОГА</a:t>
            </a:r>
          </a:p>
        </p:txBody>
      </p:sp>
      <p:sp>
        <p:nvSpPr>
          <p:cNvPr id="22531" name="AutoShape 3"/>
          <p:cNvSpPr>
            <a:spLocks noChangeArrowheads="1"/>
          </p:cNvSpPr>
          <p:nvPr/>
        </p:nvSpPr>
        <p:spPr bwMode="auto">
          <a:xfrm>
            <a:off x="755650" y="188913"/>
            <a:ext cx="7704138" cy="57626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3200">
                <a:latin typeface="Arial Black" pitchFamily="34" charset="0"/>
              </a:rPr>
              <a:t>ПОРТФОЛИО ПЕДАГОГА</a:t>
            </a:r>
          </a:p>
        </p:txBody>
      </p:sp>
      <p:sp>
        <p:nvSpPr>
          <p:cNvPr id="22532" name="Text Box 14"/>
          <p:cNvSpPr txBox="1">
            <a:spLocks noChangeArrowheads="1"/>
          </p:cNvSpPr>
          <p:nvPr/>
        </p:nvSpPr>
        <p:spPr bwMode="auto">
          <a:xfrm>
            <a:off x="900113" y="1046163"/>
            <a:ext cx="64087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/>
              <a:t>РЕЗУЛЬТАТЫ ПЕДАГОГИЧЕСКОЙ ДЕЯТЕЛЬНОСТИ</a:t>
            </a:r>
          </a:p>
        </p:txBody>
      </p:sp>
      <p:sp>
        <p:nvSpPr>
          <p:cNvPr id="22533" name="Line 32"/>
          <p:cNvSpPr>
            <a:spLocks noChangeShapeType="1"/>
          </p:cNvSpPr>
          <p:nvPr/>
        </p:nvSpPr>
        <p:spPr bwMode="auto">
          <a:xfrm>
            <a:off x="684213" y="1412875"/>
            <a:ext cx="61198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4" name="Text Box 34"/>
          <p:cNvSpPr txBox="1">
            <a:spLocks noChangeArrowheads="1"/>
          </p:cNvSpPr>
          <p:nvPr/>
        </p:nvSpPr>
        <p:spPr bwMode="auto">
          <a:xfrm>
            <a:off x="468313" y="1617663"/>
            <a:ext cx="6840537" cy="584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Предметные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972798"/>
              </p:ext>
            </p:extLst>
          </p:nvPr>
        </p:nvGraphicFramePr>
        <p:xfrm>
          <a:off x="714375" y="3143250"/>
          <a:ext cx="6096000" cy="2398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91454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Год</a:t>
                      </a:r>
                      <a:endParaRPr lang="ru-RU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Кол-во сдававших</a:t>
                      </a:r>
                      <a:endParaRPr lang="ru-RU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Средний балл</a:t>
                      </a:r>
                      <a:endParaRPr lang="ru-RU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Средний областной показатель</a:t>
                      </a:r>
                      <a:endParaRPr lang="ru-RU" sz="1800" dirty="0"/>
                    </a:p>
                  </a:txBody>
                  <a:tcPr marT="45727" marB="45727"/>
                </a:tc>
              </a:tr>
              <a:tr h="37089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2010</a:t>
                      </a:r>
                      <a:endParaRPr lang="ru-RU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</a:t>
                      </a:r>
                      <a:endParaRPr lang="ru-RU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70</a:t>
                      </a:r>
                      <a:endParaRPr lang="ru-RU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59,72</a:t>
                      </a:r>
                      <a:endParaRPr lang="ru-RU" sz="1800" dirty="0"/>
                    </a:p>
                  </a:txBody>
                  <a:tcPr marT="45727" marB="45727"/>
                </a:tc>
              </a:tr>
              <a:tr h="37089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2011</a:t>
                      </a:r>
                      <a:endParaRPr lang="ru-RU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</a:t>
                      </a:r>
                      <a:endParaRPr lang="ru-RU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73</a:t>
                      </a:r>
                      <a:endParaRPr lang="ru-RU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63,71</a:t>
                      </a:r>
                      <a:endParaRPr lang="ru-RU" sz="1800" dirty="0"/>
                    </a:p>
                  </a:txBody>
                  <a:tcPr marT="45727" marB="45727"/>
                </a:tc>
              </a:tr>
              <a:tr h="37089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2012</a:t>
                      </a:r>
                      <a:endParaRPr lang="ru-RU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</a:t>
                      </a:r>
                      <a:endParaRPr lang="ru-RU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72</a:t>
                      </a:r>
                      <a:endParaRPr lang="ru-RU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60,28</a:t>
                      </a:r>
                      <a:endParaRPr lang="ru-RU" sz="1800" dirty="0"/>
                    </a:p>
                  </a:txBody>
                  <a:tcPr marT="45727" marB="45727"/>
                </a:tc>
              </a:tr>
              <a:tr h="37089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2013</a:t>
                      </a:r>
                      <a:endParaRPr lang="ru-RU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</a:t>
                      </a:r>
                      <a:endParaRPr lang="ru-RU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98</a:t>
                      </a:r>
                      <a:endParaRPr lang="ru-RU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69,26</a:t>
                      </a:r>
                      <a:endParaRPr lang="ru-RU" sz="1800" dirty="0"/>
                    </a:p>
                  </a:txBody>
                  <a:tcPr marT="45727" marB="45727"/>
                </a:tc>
              </a:tr>
            </a:tbl>
          </a:graphicData>
        </a:graphic>
      </p:graphicFrame>
      <p:sp>
        <p:nvSpPr>
          <p:cNvPr id="22562" name="TextBox 9"/>
          <p:cNvSpPr txBox="1">
            <a:spLocks noChangeArrowheads="1"/>
          </p:cNvSpPr>
          <p:nvPr/>
        </p:nvSpPr>
        <p:spPr bwMode="auto">
          <a:xfrm>
            <a:off x="2571750" y="2500313"/>
            <a:ext cx="29511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Результаты ЕГЭ по химии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3143815"/>
              </p:ext>
            </p:extLst>
          </p:nvPr>
        </p:nvGraphicFramePr>
        <p:xfrm>
          <a:off x="3908425" y="2051050"/>
          <a:ext cx="3541713" cy="4367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51" name="AutoShape 2"/>
          <p:cNvSpPr>
            <a:spLocks noChangeArrowheads="1"/>
          </p:cNvSpPr>
          <p:nvPr/>
        </p:nvSpPr>
        <p:spPr bwMode="auto">
          <a:xfrm>
            <a:off x="1476375" y="188913"/>
            <a:ext cx="5761038" cy="57626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2800">
                <a:latin typeface="Arial Black" pitchFamily="34" charset="0"/>
              </a:rPr>
              <a:t>ПОРТФОЛИО ПЕДАГОГА</a:t>
            </a:r>
          </a:p>
        </p:txBody>
      </p:sp>
      <p:sp>
        <p:nvSpPr>
          <p:cNvPr id="2052" name="AutoShape 3"/>
          <p:cNvSpPr>
            <a:spLocks noChangeArrowheads="1"/>
          </p:cNvSpPr>
          <p:nvPr/>
        </p:nvSpPr>
        <p:spPr bwMode="auto">
          <a:xfrm>
            <a:off x="755650" y="188913"/>
            <a:ext cx="7704138" cy="57626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3200">
                <a:latin typeface="Arial Black" pitchFamily="34" charset="0"/>
              </a:rPr>
              <a:t>ПОРТФОЛИО ПЕДАГОГА</a:t>
            </a:r>
          </a:p>
        </p:txBody>
      </p:sp>
      <p:sp>
        <p:nvSpPr>
          <p:cNvPr id="2053" name="Text Box 14"/>
          <p:cNvSpPr txBox="1">
            <a:spLocks noChangeArrowheads="1"/>
          </p:cNvSpPr>
          <p:nvPr/>
        </p:nvSpPr>
        <p:spPr bwMode="auto">
          <a:xfrm>
            <a:off x="900113" y="1046163"/>
            <a:ext cx="64087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/>
              <a:t>РЕЗУЛЬТАТЫ ПЕДАГОГИЧЕСКОЙ ДЕЯТЕЛЬНОСТИ</a:t>
            </a:r>
          </a:p>
        </p:txBody>
      </p:sp>
      <p:sp>
        <p:nvSpPr>
          <p:cNvPr id="2054" name="Line 32"/>
          <p:cNvSpPr>
            <a:spLocks noChangeShapeType="1"/>
          </p:cNvSpPr>
          <p:nvPr/>
        </p:nvSpPr>
        <p:spPr bwMode="auto">
          <a:xfrm>
            <a:off x="684213" y="1412875"/>
            <a:ext cx="61198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4" name="Text Box 34"/>
          <p:cNvSpPr txBox="1">
            <a:spLocks noChangeArrowheads="1"/>
          </p:cNvSpPr>
          <p:nvPr/>
        </p:nvSpPr>
        <p:spPr bwMode="auto">
          <a:xfrm>
            <a:off x="500063" y="1500188"/>
            <a:ext cx="6840537" cy="584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Предметные</a:t>
            </a:r>
          </a:p>
        </p:txBody>
      </p:sp>
      <p:sp>
        <p:nvSpPr>
          <p:cNvPr id="2056" name="Прямоугольник 6"/>
          <p:cNvSpPr>
            <a:spLocks noChangeArrowheads="1"/>
          </p:cNvSpPr>
          <p:nvPr/>
        </p:nvSpPr>
        <p:spPr bwMode="auto">
          <a:xfrm>
            <a:off x="3286125" y="5857875"/>
            <a:ext cx="457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/>
              <a:t>Внеурочная </a:t>
            </a:r>
          </a:p>
          <a:p>
            <a:pPr algn="ctr"/>
            <a:r>
              <a:rPr lang="ru-RU" sz="2400" b="1"/>
              <a:t>деятельность</a:t>
            </a: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500063" y="2143125"/>
            <a:ext cx="3500437" cy="376872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Ø"/>
              <a:defRPr/>
            </a:pPr>
            <a:endParaRPr lang="ru-RU" sz="2800" kern="0" dirty="0">
              <a:latin typeface="+mn-lt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85750" y="2143125"/>
            <a:ext cx="3886200" cy="41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r>
              <a:rPr lang="ru-RU" b="1" kern="0" dirty="0">
                <a:latin typeface="+mn-lt"/>
              </a:rPr>
              <a:t>8 класс </a:t>
            </a:r>
            <a:r>
              <a:rPr lang="ru-RU" kern="0" dirty="0">
                <a:latin typeface="+mn-lt"/>
              </a:rPr>
              <a:t>факультатив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r>
              <a:rPr lang="ru-RU" kern="0" dirty="0">
                <a:latin typeface="+mn-lt"/>
              </a:rPr>
              <a:t>  «Решение химических задач»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kern="0" dirty="0">
                <a:latin typeface="+mn-lt"/>
              </a:rPr>
              <a:t>   Кружок «Юный лаборант»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b="1" kern="0" dirty="0">
                <a:latin typeface="+mn-lt"/>
              </a:rPr>
              <a:t>9 класс </a:t>
            </a:r>
            <a:r>
              <a:rPr lang="ru-RU" kern="0" dirty="0">
                <a:latin typeface="+mn-lt"/>
              </a:rPr>
              <a:t>курс по выбору «Химия вокруг нас»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b="1" kern="0" dirty="0">
                <a:latin typeface="+mn-lt"/>
              </a:rPr>
              <a:t>10 класс </a:t>
            </a:r>
            <a:r>
              <a:rPr lang="ru-RU" kern="0" dirty="0">
                <a:latin typeface="+mn-lt"/>
              </a:rPr>
              <a:t>элективный курс «Органическая химия в расчетных задачах»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b="1" kern="0" dirty="0">
                <a:latin typeface="+mn-lt"/>
              </a:rPr>
              <a:t>11 класс </a:t>
            </a:r>
            <a:r>
              <a:rPr lang="ru-RU" kern="0" dirty="0">
                <a:latin typeface="+mn-lt"/>
              </a:rPr>
              <a:t>элективный курс «Окислительно-восстановительные реакции»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kern="0" dirty="0">
                <a:latin typeface="+mn-lt"/>
              </a:rPr>
              <a:t>Кружки «Химия внутри нас»,           «В мире растворов»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ChangeArrowheads="1"/>
          </p:cNvSpPr>
          <p:nvPr/>
        </p:nvSpPr>
        <p:spPr bwMode="auto">
          <a:xfrm>
            <a:off x="1476375" y="188913"/>
            <a:ext cx="5761038" cy="57626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2800">
                <a:latin typeface="Arial Black" pitchFamily="34" charset="0"/>
              </a:rPr>
              <a:t>ПОРТФОЛИО ПЕДАГОГА</a:t>
            </a:r>
          </a:p>
        </p:txBody>
      </p:sp>
      <p:sp>
        <p:nvSpPr>
          <p:cNvPr id="23555" name="AutoShape 3"/>
          <p:cNvSpPr>
            <a:spLocks noChangeArrowheads="1"/>
          </p:cNvSpPr>
          <p:nvPr/>
        </p:nvSpPr>
        <p:spPr bwMode="auto">
          <a:xfrm>
            <a:off x="755650" y="188913"/>
            <a:ext cx="7704138" cy="57626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3200">
                <a:latin typeface="Arial Black" pitchFamily="34" charset="0"/>
              </a:rPr>
              <a:t>ПОРТФОЛИО ПЕДАГОГА</a:t>
            </a:r>
          </a:p>
        </p:txBody>
      </p:sp>
      <p:sp>
        <p:nvSpPr>
          <p:cNvPr id="23556" name="Text Box 14"/>
          <p:cNvSpPr txBox="1">
            <a:spLocks noChangeArrowheads="1"/>
          </p:cNvSpPr>
          <p:nvPr/>
        </p:nvSpPr>
        <p:spPr bwMode="auto">
          <a:xfrm>
            <a:off x="900113" y="1046163"/>
            <a:ext cx="64087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/>
              <a:t>РЕЗУЛЬТАТЫ ПЕДАГОГИЧЕСКОЙ ДЕЯТЕЛЬНОСТИ</a:t>
            </a:r>
          </a:p>
        </p:txBody>
      </p:sp>
      <p:sp>
        <p:nvSpPr>
          <p:cNvPr id="23557" name="Line 32"/>
          <p:cNvSpPr>
            <a:spLocks noChangeShapeType="1"/>
          </p:cNvSpPr>
          <p:nvPr/>
        </p:nvSpPr>
        <p:spPr bwMode="auto">
          <a:xfrm>
            <a:off x="684213" y="1412875"/>
            <a:ext cx="61198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4" name="Text Box 34"/>
          <p:cNvSpPr txBox="1">
            <a:spLocks noChangeArrowheads="1"/>
          </p:cNvSpPr>
          <p:nvPr/>
        </p:nvSpPr>
        <p:spPr bwMode="auto">
          <a:xfrm>
            <a:off x="3571875" y="2143125"/>
            <a:ext cx="3214688" cy="40472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Личностные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b="1" dirty="0" smtClean="0"/>
              <a:t>Результаты районных олимпиад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ru-RU" dirty="0" smtClean="0"/>
              <a:t>2013 год – 3 призера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ru-RU" dirty="0" smtClean="0"/>
              <a:t>2012 год - 5 призеров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ru-RU" dirty="0" smtClean="0"/>
              <a:t>2011 год – 2 призера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ru-RU" dirty="0" smtClean="0"/>
              <a:t>2010 год – 2 призера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ru-RU" dirty="0" smtClean="0"/>
              <a:t>2008 год – 1 призер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ru-RU" dirty="0" smtClean="0"/>
              <a:t> (участие в областном этапе)</a:t>
            </a:r>
          </a:p>
        </p:txBody>
      </p:sp>
      <p:pic>
        <p:nvPicPr>
          <p:cNvPr id="235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2786063"/>
            <a:ext cx="3132137" cy="234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0" y="3929063"/>
            <a:ext cx="2024063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ChangeArrowheads="1"/>
          </p:cNvSpPr>
          <p:nvPr/>
        </p:nvSpPr>
        <p:spPr bwMode="auto">
          <a:xfrm>
            <a:off x="1476375" y="188913"/>
            <a:ext cx="5761038" cy="57626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2800">
                <a:latin typeface="Arial Black" pitchFamily="34" charset="0"/>
              </a:rPr>
              <a:t>ПОРТФОЛИО ПЕДАГОГА</a:t>
            </a:r>
          </a:p>
        </p:txBody>
      </p:sp>
      <p:sp>
        <p:nvSpPr>
          <p:cNvPr id="24579" name="AutoShape 3"/>
          <p:cNvSpPr>
            <a:spLocks noChangeArrowheads="1"/>
          </p:cNvSpPr>
          <p:nvPr/>
        </p:nvSpPr>
        <p:spPr bwMode="auto">
          <a:xfrm>
            <a:off x="755650" y="188913"/>
            <a:ext cx="7704138" cy="57626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3200">
                <a:latin typeface="Arial Black" pitchFamily="34" charset="0"/>
              </a:rPr>
              <a:t>ПОРТФОЛИО ПЕДАГОГА</a:t>
            </a:r>
          </a:p>
        </p:txBody>
      </p:sp>
      <p:sp>
        <p:nvSpPr>
          <p:cNvPr id="24580" name="Text Box 14"/>
          <p:cNvSpPr txBox="1">
            <a:spLocks noChangeArrowheads="1"/>
          </p:cNvSpPr>
          <p:nvPr/>
        </p:nvSpPr>
        <p:spPr bwMode="auto">
          <a:xfrm>
            <a:off x="900113" y="1046163"/>
            <a:ext cx="64087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/>
              <a:t>РЕЗУЛЬТАТЫ ПЕДАГОГИЧЕСКОЙ ДЕЯТЕЛЬНОСТИ</a:t>
            </a:r>
          </a:p>
        </p:txBody>
      </p:sp>
      <p:sp>
        <p:nvSpPr>
          <p:cNvPr id="24581" name="Line 32"/>
          <p:cNvSpPr>
            <a:spLocks noChangeShapeType="1"/>
          </p:cNvSpPr>
          <p:nvPr/>
        </p:nvSpPr>
        <p:spPr bwMode="auto">
          <a:xfrm>
            <a:off x="684213" y="1412875"/>
            <a:ext cx="61198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4" name="Text Box 34"/>
          <p:cNvSpPr txBox="1">
            <a:spLocks noChangeArrowheads="1"/>
          </p:cNvSpPr>
          <p:nvPr/>
        </p:nvSpPr>
        <p:spPr bwMode="auto">
          <a:xfrm>
            <a:off x="323850" y="1500188"/>
            <a:ext cx="6962775" cy="46164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Метапредметные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b="1" dirty="0" smtClean="0"/>
              <a:t> </a:t>
            </a:r>
            <a:r>
              <a:rPr lang="ru-RU" sz="2800" i="1" dirty="0" smtClean="0"/>
              <a:t>Такая целенаправленная работа  </a:t>
            </a:r>
            <a:r>
              <a:rPr lang="ru-RU" sz="2000" i="1" u="sng" dirty="0" smtClean="0"/>
              <a:t>позволяет мне:</a:t>
            </a:r>
            <a:r>
              <a:rPr lang="ru-RU" sz="2000" i="1" dirty="0" smtClean="0"/>
              <a:t> </a:t>
            </a:r>
          </a:p>
          <a:p>
            <a:pPr>
              <a:buClr>
                <a:schemeClr val="tx2"/>
              </a:buClr>
              <a:buFont typeface="Wingdings" pitchFamily="2" charset="2"/>
              <a:buChar char="Ш"/>
              <a:tabLst>
                <a:tab pos="800100" algn="l"/>
              </a:tabLst>
              <a:defRPr/>
            </a:pPr>
            <a:r>
              <a:rPr lang="ru-RU" sz="2000" dirty="0" smtClean="0"/>
              <a:t> </a:t>
            </a:r>
            <a:r>
              <a:rPr lang="en-US" sz="2000" dirty="0" err="1" smtClean="0"/>
              <a:t>постоянно</a:t>
            </a:r>
            <a:r>
              <a:rPr lang="en-US" sz="2000" dirty="0" smtClean="0"/>
              <a:t> </a:t>
            </a:r>
            <a:r>
              <a:rPr lang="en-US" sz="2000" dirty="0" err="1" smtClean="0"/>
              <a:t>поддерживать</a:t>
            </a:r>
            <a:r>
              <a:rPr lang="en-US" sz="2000" dirty="0" smtClean="0"/>
              <a:t> </a:t>
            </a:r>
            <a:r>
              <a:rPr lang="en-US" sz="2000" dirty="0" err="1" smtClean="0"/>
              <a:t>интерес</a:t>
            </a:r>
            <a:r>
              <a:rPr lang="en-US" sz="2000" dirty="0" smtClean="0"/>
              <a:t> </a:t>
            </a:r>
            <a:r>
              <a:rPr lang="en-US" sz="2000" dirty="0" err="1" smtClean="0"/>
              <a:t>учащихся</a:t>
            </a:r>
            <a:r>
              <a:rPr lang="en-US" sz="2000" dirty="0" smtClean="0"/>
              <a:t> к </a:t>
            </a:r>
            <a:r>
              <a:rPr lang="en-US" sz="2000" dirty="0" err="1" smtClean="0"/>
              <a:t>предмету</a:t>
            </a:r>
            <a:r>
              <a:rPr lang="en-US" sz="2000" dirty="0" smtClean="0"/>
              <a:t> </a:t>
            </a:r>
            <a:r>
              <a:rPr lang="en-US" sz="2000" dirty="0" err="1" smtClean="0"/>
              <a:t>химии</a:t>
            </a:r>
            <a:r>
              <a:rPr lang="en-US" sz="2000" dirty="0" smtClean="0"/>
              <a:t> и </a:t>
            </a:r>
            <a:r>
              <a:rPr lang="en-US" sz="2000" dirty="0" err="1" smtClean="0"/>
              <a:t>смежным</a:t>
            </a:r>
            <a:r>
              <a:rPr lang="en-US" sz="2000" dirty="0" smtClean="0"/>
              <a:t> с </a:t>
            </a:r>
            <a:r>
              <a:rPr lang="en-US" sz="2000" dirty="0" err="1" smtClean="0"/>
              <a:t>ней</a:t>
            </a:r>
            <a:r>
              <a:rPr lang="en-US" sz="2000" dirty="0" smtClean="0"/>
              <a:t> </a:t>
            </a:r>
            <a:r>
              <a:rPr lang="en-US" sz="2000" dirty="0" err="1" smtClean="0"/>
              <a:t>дисциплинам</a:t>
            </a:r>
            <a:r>
              <a:rPr lang="en-US" sz="2000" dirty="0" smtClean="0"/>
              <a:t>;</a:t>
            </a:r>
            <a:r>
              <a:rPr lang="ru-RU" sz="2000" dirty="0" smtClean="0"/>
              <a:t>     </a:t>
            </a:r>
            <a:endParaRPr lang="en-US" sz="2000" dirty="0" smtClean="0"/>
          </a:p>
          <a:p>
            <a:pPr>
              <a:buClr>
                <a:schemeClr val="tx2"/>
              </a:buClr>
              <a:buFont typeface="Wingdings" pitchFamily="2" charset="2"/>
              <a:buChar char="Ш"/>
              <a:tabLst>
                <a:tab pos="800100" algn="l"/>
              </a:tabLst>
              <a:defRPr/>
            </a:pPr>
            <a:r>
              <a:rPr lang="ru-RU" sz="2000" dirty="0" smtClean="0"/>
              <a:t>  </a:t>
            </a:r>
            <a:r>
              <a:rPr lang="en-US" sz="2000" dirty="0" err="1" smtClean="0"/>
              <a:t>совершенствовать</a:t>
            </a:r>
            <a:r>
              <a:rPr lang="en-US" sz="2000" dirty="0" smtClean="0"/>
              <a:t> </a:t>
            </a:r>
            <a:r>
              <a:rPr lang="en-US" sz="2000" dirty="0" err="1" smtClean="0"/>
              <a:t>навыки</a:t>
            </a:r>
            <a:r>
              <a:rPr lang="en-US" sz="2000" dirty="0" smtClean="0"/>
              <a:t> </a:t>
            </a:r>
            <a:r>
              <a:rPr lang="en-US" sz="2000" dirty="0" err="1" smtClean="0"/>
              <a:t>исследовательской</a:t>
            </a:r>
            <a:r>
              <a:rPr lang="en-US" sz="2000" dirty="0" smtClean="0"/>
              <a:t> </a:t>
            </a:r>
            <a:r>
              <a:rPr lang="en-US" sz="2000" dirty="0" err="1" smtClean="0"/>
              <a:t>работы</a:t>
            </a:r>
            <a:r>
              <a:rPr lang="en-US" sz="2000" dirty="0" smtClean="0"/>
              <a:t> </a:t>
            </a:r>
            <a:r>
              <a:rPr lang="en-US" sz="2000" dirty="0" err="1" smtClean="0"/>
              <a:t>моих</a:t>
            </a:r>
            <a:r>
              <a:rPr lang="en-US" sz="2000" dirty="0" smtClean="0"/>
              <a:t> </a:t>
            </a:r>
            <a:r>
              <a:rPr lang="en-US" sz="2000" dirty="0" err="1" smtClean="0"/>
              <a:t>учащихся</a:t>
            </a:r>
            <a:r>
              <a:rPr lang="en-US" sz="2000" dirty="0" smtClean="0"/>
              <a:t>, </a:t>
            </a:r>
            <a:r>
              <a:rPr lang="en-US" sz="2000" dirty="0" err="1" smtClean="0"/>
              <a:t>необходимые</a:t>
            </a:r>
            <a:r>
              <a:rPr lang="en-US" sz="2000" dirty="0" smtClean="0"/>
              <a:t> </a:t>
            </a:r>
            <a:r>
              <a:rPr lang="en-US" sz="2000" dirty="0" err="1" smtClean="0"/>
              <a:t>им</a:t>
            </a:r>
            <a:r>
              <a:rPr lang="en-US" sz="2000" dirty="0" smtClean="0"/>
              <a:t> </a:t>
            </a:r>
            <a:r>
              <a:rPr lang="en-US" sz="2000" dirty="0" err="1" smtClean="0"/>
              <a:t>для</a:t>
            </a:r>
            <a:r>
              <a:rPr lang="en-US" sz="2000" dirty="0" smtClean="0"/>
              <a:t> </a:t>
            </a:r>
            <a:r>
              <a:rPr lang="en-US" sz="2000" dirty="0" err="1" smtClean="0"/>
              <a:t>последующего</a:t>
            </a:r>
            <a:r>
              <a:rPr lang="en-US" sz="2000" dirty="0" smtClean="0"/>
              <a:t> </a:t>
            </a:r>
            <a:r>
              <a:rPr lang="en-US" sz="2000" dirty="0" err="1" smtClean="0"/>
              <a:t>образования</a:t>
            </a:r>
            <a:r>
              <a:rPr lang="en-US" sz="2000" dirty="0" smtClean="0"/>
              <a:t>;</a:t>
            </a:r>
            <a:endParaRPr lang="ru-RU" sz="2000" dirty="0" smtClean="0"/>
          </a:p>
          <a:p>
            <a:pPr>
              <a:buClr>
                <a:schemeClr val="tx2"/>
              </a:buClr>
              <a:buFont typeface="Wingdings" pitchFamily="2" charset="2"/>
              <a:buChar char="Ш"/>
              <a:tabLst>
                <a:tab pos="800100" algn="l"/>
              </a:tabLst>
              <a:defRPr/>
            </a:pPr>
            <a:r>
              <a:rPr lang="ru-RU" sz="2000" dirty="0" smtClean="0"/>
              <a:t>  </a:t>
            </a:r>
            <a:r>
              <a:rPr lang="en-US" sz="2000" dirty="0" err="1" smtClean="0"/>
              <a:t>практически</a:t>
            </a:r>
            <a:r>
              <a:rPr lang="en-US" sz="2000" dirty="0" smtClean="0"/>
              <a:t> </a:t>
            </a:r>
            <a:r>
              <a:rPr lang="en-US" sz="2000" dirty="0" err="1" smtClean="0"/>
              <a:t>реализовать</a:t>
            </a:r>
            <a:r>
              <a:rPr lang="en-US" sz="2000" dirty="0" smtClean="0"/>
              <a:t> </a:t>
            </a:r>
            <a:r>
              <a:rPr lang="en-US" sz="2000" dirty="0" err="1" smtClean="0"/>
              <a:t>полученные</a:t>
            </a:r>
            <a:r>
              <a:rPr lang="en-US" sz="2000" dirty="0" smtClean="0"/>
              <a:t> </a:t>
            </a:r>
            <a:r>
              <a:rPr lang="en-US" sz="2000" dirty="0" err="1" smtClean="0"/>
              <a:t>знания</a:t>
            </a:r>
            <a:r>
              <a:rPr lang="en-US" sz="2000" dirty="0" smtClean="0"/>
              <a:t> и </a:t>
            </a:r>
            <a:r>
              <a:rPr lang="en-US" sz="2000" dirty="0" err="1" smtClean="0"/>
              <a:t>умения</a:t>
            </a:r>
            <a:r>
              <a:rPr lang="en-US" sz="2000" dirty="0" smtClean="0"/>
              <a:t> </a:t>
            </a:r>
            <a:r>
              <a:rPr lang="en-US" sz="2000" dirty="0" err="1" smtClean="0"/>
              <a:t>старшеклассников</a:t>
            </a:r>
            <a:r>
              <a:rPr lang="en-US" sz="2000" dirty="0" smtClean="0"/>
              <a:t>;</a:t>
            </a:r>
            <a:endParaRPr lang="ru-RU" sz="2000" dirty="0" smtClean="0"/>
          </a:p>
          <a:p>
            <a:pPr>
              <a:buClr>
                <a:schemeClr val="tx2"/>
              </a:buClr>
              <a:buFont typeface="Wingdings" pitchFamily="2" charset="2"/>
              <a:buChar char="Ш"/>
              <a:tabLst>
                <a:tab pos="800100" algn="l"/>
              </a:tabLst>
              <a:defRPr/>
            </a:pPr>
            <a:r>
              <a:rPr lang="ru-RU" sz="2000" dirty="0" smtClean="0"/>
              <a:t>  </a:t>
            </a:r>
            <a:r>
              <a:rPr lang="en-US" sz="2000" dirty="0" err="1" smtClean="0"/>
              <a:t>обучить</a:t>
            </a:r>
            <a:r>
              <a:rPr lang="en-US" sz="2000" dirty="0" smtClean="0"/>
              <a:t> </a:t>
            </a:r>
            <a:r>
              <a:rPr lang="en-US" sz="2000" dirty="0" err="1" smtClean="0"/>
              <a:t>школьников</a:t>
            </a:r>
            <a:r>
              <a:rPr lang="en-US" sz="2000" dirty="0" smtClean="0"/>
              <a:t> </a:t>
            </a:r>
            <a:r>
              <a:rPr lang="en-US" sz="2000" dirty="0" err="1" smtClean="0"/>
              <a:t>презентационной</a:t>
            </a:r>
            <a:r>
              <a:rPr lang="en-US" sz="2000" dirty="0" smtClean="0"/>
              <a:t> </a:t>
            </a:r>
            <a:r>
              <a:rPr lang="en-US" sz="2000" dirty="0" err="1" smtClean="0"/>
              <a:t>деятельности</a:t>
            </a:r>
            <a:r>
              <a:rPr lang="en-US" sz="2000" dirty="0" smtClean="0"/>
              <a:t> и </a:t>
            </a:r>
            <a:r>
              <a:rPr lang="en-US" sz="2000" dirty="0" err="1" smtClean="0"/>
              <a:t>опыту</a:t>
            </a:r>
            <a:r>
              <a:rPr lang="en-US" sz="2000" dirty="0" smtClean="0"/>
              <a:t> </a:t>
            </a:r>
            <a:r>
              <a:rPr lang="en-US" sz="2000" dirty="0" err="1" smtClean="0"/>
              <a:t>публичного</a:t>
            </a:r>
            <a:r>
              <a:rPr lang="en-US" sz="2000" dirty="0" smtClean="0"/>
              <a:t> </a:t>
            </a:r>
            <a:r>
              <a:rPr lang="en-US" sz="2000" dirty="0" err="1" smtClean="0"/>
              <a:t>выступления</a:t>
            </a:r>
            <a:r>
              <a:rPr lang="en-US" sz="2000" dirty="0" smtClean="0"/>
              <a:t>;</a:t>
            </a:r>
            <a:endParaRPr lang="ru-RU" sz="2000" dirty="0" smtClean="0"/>
          </a:p>
          <a:p>
            <a:pPr>
              <a:buClr>
                <a:schemeClr val="tx2"/>
              </a:buClr>
              <a:buFont typeface="Wingdings" pitchFamily="2" charset="2"/>
              <a:buChar char="Ш"/>
              <a:tabLst>
                <a:tab pos="800100" algn="l"/>
              </a:tabLst>
              <a:defRPr/>
            </a:pPr>
            <a:r>
              <a:rPr lang="ru-RU" sz="2000" dirty="0" smtClean="0"/>
              <a:t>  </a:t>
            </a:r>
            <a:r>
              <a:rPr lang="en-US" sz="2000" dirty="0" err="1" smtClean="0"/>
              <a:t>развивать</a:t>
            </a:r>
            <a:r>
              <a:rPr lang="en-US" sz="2000" dirty="0" smtClean="0"/>
              <a:t> </a:t>
            </a:r>
            <a:r>
              <a:rPr lang="en-US" sz="2000" dirty="0" err="1" smtClean="0"/>
              <a:t>творческий</a:t>
            </a:r>
            <a:r>
              <a:rPr lang="en-US" sz="2000" dirty="0" smtClean="0"/>
              <a:t> </a:t>
            </a:r>
            <a:r>
              <a:rPr lang="en-US" sz="2000" dirty="0" err="1" smtClean="0"/>
              <a:t>потенциал</a:t>
            </a:r>
            <a:r>
              <a:rPr lang="en-US" sz="2000" dirty="0" smtClean="0"/>
              <a:t> </a:t>
            </a:r>
            <a:r>
              <a:rPr lang="en-US" sz="2000" dirty="0" err="1" smtClean="0"/>
              <a:t>учащихся</a:t>
            </a:r>
            <a:endParaRPr lang="ru-RU" sz="2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ChangeArrowheads="1"/>
          </p:cNvSpPr>
          <p:nvPr/>
        </p:nvSpPr>
        <p:spPr bwMode="auto">
          <a:xfrm>
            <a:off x="1476375" y="188913"/>
            <a:ext cx="5761038" cy="57626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2800">
                <a:latin typeface="Arial Black" pitchFamily="34" charset="0"/>
              </a:rPr>
              <a:t>ПОРТФОЛИО ПЕДАГОГА</a:t>
            </a:r>
          </a:p>
        </p:txBody>
      </p:sp>
      <p:sp>
        <p:nvSpPr>
          <p:cNvPr id="25603" name="AutoShape 3"/>
          <p:cNvSpPr>
            <a:spLocks noChangeArrowheads="1"/>
          </p:cNvSpPr>
          <p:nvPr/>
        </p:nvSpPr>
        <p:spPr bwMode="auto">
          <a:xfrm>
            <a:off x="755650" y="188913"/>
            <a:ext cx="7704138" cy="57626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3200">
                <a:latin typeface="Arial Black" pitchFamily="34" charset="0"/>
              </a:rPr>
              <a:t>ПОРТФОЛИО ПЕДАГОГА</a:t>
            </a:r>
          </a:p>
        </p:txBody>
      </p:sp>
      <p:sp>
        <p:nvSpPr>
          <p:cNvPr id="25604" name="Text Box 14"/>
          <p:cNvSpPr txBox="1">
            <a:spLocks noChangeArrowheads="1"/>
          </p:cNvSpPr>
          <p:nvPr/>
        </p:nvSpPr>
        <p:spPr bwMode="auto">
          <a:xfrm>
            <a:off x="900113" y="1046163"/>
            <a:ext cx="64087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/>
              <a:t>РЕЗУЛЬТАТЫ ПЕДАГОГИЧЕСКОЙ ДЕЯТЕЛЬНОСТИ</a:t>
            </a:r>
          </a:p>
        </p:txBody>
      </p:sp>
      <p:sp>
        <p:nvSpPr>
          <p:cNvPr id="25605" name="Line 32"/>
          <p:cNvSpPr>
            <a:spLocks noChangeShapeType="1"/>
          </p:cNvSpPr>
          <p:nvPr/>
        </p:nvSpPr>
        <p:spPr bwMode="auto">
          <a:xfrm>
            <a:off x="684213" y="1412875"/>
            <a:ext cx="61198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4" name="Text Box 34"/>
          <p:cNvSpPr txBox="1">
            <a:spLocks noChangeArrowheads="1"/>
          </p:cNvSpPr>
          <p:nvPr/>
        </p:nvSpPr>
        <p:spPr bwMode="auto">
          <a:xfrm>
            <a:off x="323850" y="1700213"/>
            <a:ext cx="3533775" cy="50165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Личностные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b="1" dirty="0" smtClean="0"/>
              <a:t>Результаты молодежного химического чемпионата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b="1" dirty="0" smtClean="0"/>
              <a:t>2013 год - </a:t>
            </a:r>
            <a:r>
              <a:rPr lang="ru-RU" dirty="0" smtClean="0"/>
              <a:t>3 победителя, 5 призеров (районный уровень),           </a:t>
            </a:r>
            <a:r>
              <a:rPr lang="ru-RU" dirty="0" smtClean="0">
                <a:solidFill>
                  <a:srgbClr val="FF0000"/>
                </a:solidFill>
              </a:rPr>
              <a:t>1 победитель (региональный уровень)</a:t>
            </a:r>
            <a:endParaRPr lang="ru-RU" b="1" dirty="0" smtClean="0"/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b="1" dirty="0" smtClean="0"/>
              <a:t>2012 год – </a:t>
            </a:r>
            <a:r>
              <a:rPr lang="ru-RU" dirty="0" smtClean="0"/>
              <a:t>3 победителя, 3 призера (районный уровень),           </a:t>
            </a:r>
            <a:r>
              <a:rPr lang="ru-RU" dirty="0" smtClean="0">
                <a:solidFill>
                  <a:srgbClr val="FF0000"/>
                </a:solidFill>
              </a:rPr>
              <a:t>1 призер (региональный уровень)</a:t>
            </a:r>
            <a:endParaRPr lang="ru-RU" dirty="0" smtClean="0"/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b="1" dirty="0" smtClean="0"/>
              <a:t>2011 год – </a:t>
            </a:r>
            <a:r>
              <a:rPr lang="ru-RU" dirty="0" smtClean="0"/>
              <a:t>3 призера (районный уровень),                                    </a:t>
            </a:r>
            <a:r>
              <a:rPr lang="ru-RU" dirty="0" smtClean="0">
                <a:solidFill>
                  <a:srgbClr val="FF0000"/>
                </a:solidFill>
              </a:rPr>
              <a:t>1 призер (региональный уровень)</a:t>
            </a:r>
          </a:p>
        </p:txBody>
      </p:sp>
      <p:pic>
        <p:nvPicPr>
          <p:cNvPr id="8" name="Picture 2" descr="H:\Сканы Кузнецова Л.В\1 0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643050"/>
            <a:ext cx="3171018" cy="43577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H:\Сканы Кузнецова Л.В\1 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5188" y="5143500"/>
            <a:ext cx="1144587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AutoShape 2"/>
          <p:cNvSpPr>
            <a:spLocks noChangeArrowheads="1"/>
          </p:cNvSpPr>
          <p:nvPr/>
        </p:nvSpPr>
        <p:spPr bwMode="auto">
          <a:xfrm>
            <a:off x="1476375" y="188913"/>
            <a:ext cx="5761038" cy="57626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2800">
                <a:latin typeface="Arial Black" pitchFamily="34" charset="0"/>
              </a:rPr>
              <a:t>ПОРТФОЛИО ПЕДАГОГА</a:t>
            </a:r>
          </a:p>
        </p:txBody>
      </p:sp>
      <p:sp>
        <p:nvSpPr>
          <p:cNvPr id="26628" name="AutoShape 3"/>
          <p:cNvSpPr>
            <a:spLocks noChangeArrowheads="1"/>
          </p:cNvSpPr>
          <p:nvPr/>
        </p:nvSpPr>
        <p:spPr bwMode="auto">
          <a:xfrm>
            <a:off x="755650" y="188913"/>
            <a:ext cx="7704138" cy="57626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3200">
                <a:latin typeface="Arial Black" pitchFamily="34" charset="0"/>
              </a:rPr>
              <a:t>ПОРТФОЛИО ПЕДАГОГА</a:t>
            </a:r>
          </a:p>
        </p:txBody>
      </p:sp>
      <p:sp>
        <p:nvSpPr>
          <p:cNvPr id="26629" name="Text Box 14"/>
          <p:cNvSpPr txBox="1">
            <a:spLocks noChangeArrowheads="1"/>
          </p:cNvSpPr>
          <p:nvPr/>
        </p:nvSpPr>
        <p:spPr bwMode="auto">
          <a:xfrm>
            <a:off x="900113" y="1046163"/>
            <a:ext cx="64087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/>
              <a:t>РЕЗУЛЬТАТЫ ПЕДАГОГИЧЕСКОЙ ДЕЯТЕЛЬНОСТИ</a:t>
            </a:r>
          </a:p>
        </p:txBody>
      </p:sp>
      <p:sp>
        <p:nvSpPr>
          <p:cNvPr id="26630" name="Line 32"/>
          <p:cNvSpPr>
            <a:spLocks noChangeShapeType="1"/>
          </p:cNvSpPr>
          <p:nvPr/>
        </p:nvSpPr>
        <p:spPr bwMode="auto">
          <a:xfrm>
            <a:off x="684213" y="1412875"/>
            <a:ext cx="61198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4" name="Text Box 34"/>
          <p:cNvSpPr txBox="1">
            <a:spLocks noChangeArrowheads="1"/>
          </p:cNvSpPr>
          <p:nvPr/>
        </p:nvSpPr>
        <p:spPr bwMode="auto">
          <a:xfrm>
            <a:off x="323850" y="1700213"/>
            <a:ext cx="7056438" cy="50165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Личностные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b="1" dirty="0" smtClean="0"/>
              <a:t>Участие в воспитанников в интеллектуальных конкурсах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b="1" dirty="0" smtClean="0"/>
              <a:t>2011 год – </a:t>
            </a:r>
            <a:r>
              <a:rPr lang="ru-RU" dirty="0" smtClean="0"/>
              <a:t>Казакова В., Игумнова К.  диплом 1 степени областного конкурса исследовательских проектов «Я – гражданин «Вятского края»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b="1" dirty="0" smtClean="0"/>
              <a:t>2013 год – </a:t>
            </a:r>
            <a:r>
              <a:rPr lang="ru-RU" dirty="0" smtClean="0"/>
              <a:t>Кузнецова С. диплом 2 степени </a:t>
            </a:r>
            <a:r>
              <a:rPr lang="en-US" dirty="0" smtClean="0"/>
              <a:t>XX </a:t>
            </a:r>
            <a:r>
              <a:rPr lang="ru-RU" dirty="0" smtClean="0"/>
              <a:t>областной научно-практической конференции юных исследователей окружающей среды «Человек и природа», 3 место окружного заочного конкурса исследовательских работ учащихся «Исследование – путь к познанию», диплом 1 степени заочного конкурса исследовательских и творческих работ «Твой первый шаг в науке»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dirty="0" smtClean="0"/>
              <a:t>Игумнова К. диплом 3 степени заочного конкурса исследовательских и творческих работ «Твой первый шаг в науке» </a:t>
            </a:r>
          </a:p>
        </p:txBody>
      </p:sp>
      <p:pic>
        <p:nvPicPr>
          <p:cNvPr id="26632" name="Picture 2" descr="H:\Сканы Кузнецова Л.В\1 0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9563" y="4143375"/>
            <a:ext cx="109855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ChangeArrowheads="1"/>
          </p:cNvSpPr>
          <p:nvPr/>
        </p:nvSpPr>
        <p:spPr bwMode="auto">
          <a:xfrm>
            <a:off x="1476375" y="188913"/>
            <a:ext cx="5761038" cy="57626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2800">
                <a:latin typeface="Arial Black" pitchFamily="34" charset="0"/>
              </a:rPr>
              <a:t>ПОРТФОЛИО ПЕДАГОГА</a:t>
            </a:r>
          </a:p>
        </p:txBody>
      </p:sp>
      <p:sp>
        <p:nvSpPr>
          <p:cNvPr id="27651" name="AutoShape 3"/>
          <p:cNvSpPr>
            <a:spLocks noChangeArrowheads="1"/>
          </p:cNvSpPr>
          <p:nvPr/>
        </p:nvSpPr>
        <p:spPr bwMode="auto">
          <a:xfrm>
            <a:off x="755650" y="188913"/>
            <a:ext cx="7704138" cy="57626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3200">
                <a:latin typeface="Arial Black" pitchFamily="34" charset="0"/>
              </a:rPr>
              <a:t>ПОРТФОЛИО ПЕДАГОГА</a:t>
            </a:r>
          </a:p>
        </p:txBody>
      </p:sp>
      <p:sp>
        <p:nvSpPr>
          <p:cNvPr id="27652" name="Text Box 14"/>
          <p:cNvSpPr txBox="1">
            <a:spLocks noChangeArrowheads="1"/>
          </p:cNvSpPr>
          <p:nvPr/>
        </p:nvSpPr>
        <p:spPr bwMode="auto">
          <a:xfrm>
            <a:off x="900113" y="1046163"/>
            <a:ext cx="64087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/>
              <a:t>РЕЗУЛЬТАТЫ ПЕДАГОГИЧЕСКОЙ ДЕЯТЕЛЬНОСТИ</a:t>
            </a:r>
          </a:p>
        </p:txBody>
      </p:sp>
      <p:sp>
        <p:nvSpPr>
          <p:cNvPr id="27653" name="Line 32"/>
          <p:cNvSpPr>
            <a:spLocks noChangeShapeType="1"/>
          </p:cNvSpPr>
          <p:nvPr/>
        </p:nvSpPr>
        <p:spPr bwMode="auto">
          <a:xfrm>
            <a:off x="684213" y="1412875"/>
            <a:ext cx="61198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4" name="Text Box 34"/>
          <p:cNvSpPr txBox="1">
            <a:spLocks noChangeArrowheads="1"/>
          </p:cNvSpPr>
          <p:nvPr/>
        </p:nvSpPr>
        <p:spPr bwMode="auto">
          <a:xfrm>
            <a:off x="395288" y="1506538"/>
            <a:ext cx="4143375" cy="30924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2000" b="1" dirty="0" smtClean="0">
                <a:solidFill>
                  <a:schemeClr val="accent6"/>
                </a:solidFill>
              </a:rPr>
              <a:t>Приобретения обучающимися позитивного социального опыта</a:t>
            </a:r>
          </a:p>
          <a:p>
            <a:pPr algn="ctr" eaLnBrk="1" hangingPunct="1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ru-RU" dirty="0" smtClean="0"/>
              <a:t> выполнение исследовательских проектов;</a:t>
            </a:r>
          </a:p>
          <a:p>
            <a:pPr algn="ctr" eaLnBrk="1" hangingPunct="1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ru-RU" dirty="0" smtClean="0"/>
              <a:t> реализация природоохранных проектов;</a:t>
            </a:r>
          </a:p>
          <a:p>
            <a:pPr algn="ctr" eaLnBrk="1" hangingPunct="1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ru-RU" dirty="0" smtClean="0"/>
              <a:t>работа в летнем экологическом лагере;</a:t>
            </a:r>
          </a:p>
        </p:txBody>
      </p:sp>
      <p:pic>
        <p:nvPicPr>
          <p:cNvPr id="27655" name="Picture 2" descr="G:\конкурсы\грамоты тютриной саши\1 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6350" y="4005263"/>
            <a:ext cx="1905000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10" descr="Изображение 0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663" y="4641850"/>
            <a:ext cx="2562225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2" descr="F:\флешка апрель 2011\на сайт школы\диплом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0575" y="1671638"/>
            <a:ext cx="20002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2" descr="Изображение 05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6425" y="4694238"/>
            <a:ext cx="242093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ChangeArrowheads="1"/>
          </p:cNvSpPr>
          <p:nvPr/>
        </p:nvSpPr>
        <p:spPr bwMode="auto">
          <a:xfrm>
            <a:off x="1476375" y="188913"/>
            <a:ext cx="5761038" cy="57626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2800">
                <a:latin typeface="Arial Black" pitchFamily="34" charset="0"/>
              </a:rPr>
              <a:t>ПОРТФОЛИО ПЕДАГОГА</a:t>
            </a:r>
          </a:p>
        </p:txBody>
      </p:sp>
      <p:sp>
        <p:nvSpPr>
          <p:cNvPr id="28675" name="AutoShape 3"/>
          <p:cNvSpPr>
            <a:spLocks noChangeArrowheads="1"/>
          </p:cNvSpPr>
          <p:nvPr/>
        </p:nvSpPr>
        <p:spPr bwMode="auto">
          <a:xfrm>
            <a:off x="755650" y="188913"/>
            <a:ext cx="7704138" cy="57626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3200">
                <a:latin typeface="Arial Black" pitchFamily="34" charset="0"/>
              </a:rPr>
              <a:t>ПОРТФОЛИО ПЕДАГОГА</a:t>
            </a:r>
          </a:p>
        </p:txBody>
      </p:sp>
      <p:sp>
        <p:nvSpPr>
          <p:cNvPr id="28676" name="Text Box 14"/>
          <p:cNvSpPr txBox="1">
            <a:spLocks noChangeArrowheads="1"/>
          </p:cNvSpPr>
          <p:nvPr/>
        </p:nvSpPr>
        <p:spPr bwMode="auto">
          <a:xfrm>
            <a:off x="900113" y="1046163"/>
            <a:ext cx="64087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/>
              <a:t>РЕЗУЛЬТАТЫ ПЕДАГОГИЧЕСКОЙ ДЕЯТЕЛЬНОСТИ</a:t>
            </a:r>
          </a:p>
        </p:txBody>
      </p:sp>
      <p:sp>
        <p:nvSpPr>
          <p:cNvPr id="28677" name="Line 32"/>
          <p:cNvSpPr>
            <a:spLocks noChangeShapeType="1"/>
          </p:cNvSpPr>
          <p:nvPr/>
        </p:nvSpPr>
        <p:spPr bwMode="auto">
          <a:xfrm>
            <a:off x="684213" y="1412875"/>
            <a:ext cx="61198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4" name="Text Box 34"/>
          <p:cNvSpPr txBox="1">
            <a:spLocks noChangeArrowheads="1"/>
          </p:cNvSpPr>
          <p:nvPr/>
        </p:nvSpPr>
        <p:spPr bwMode="auto">
          <a:xfrm>
            <a:off x="357188" y="1500188"/>
            <a:ext cx="7056437" cy="708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2000" b="1" dirty="0" smtClean="0">
                <a:solidFill>
                  <a:schemeClr val="accent6"/>
                </a:solidFill>
              </a:rPr>
              <a:t>Приобретения обучающимися позитивного социального опыта</a:t>
            </a:r>
          </a:p>
        </p:txBody>
      </p:sp>
      <p:pic>
        <p:nvPicPr>
          <p:cNvPr id="9" name="Picture 4" descr="проект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75" y="2000250"/>
            <a:ext cx="2378075" cy="24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D:\ФОТКИ\РМО\SDC123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938" y="2214563"/>
            <a:ext cx="2786062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D:\ФОТКИ\РМО\SDC126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88" y="4286250"/>
            <a:ext cx="2941637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D:\ФОТКИ\РМО\S730051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88" y="4357688"/>
            <a:ext cx="3000375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2214563"/>
            <a:ext cx="2501900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D:\ФОТКИ\РМО\Изображение 04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4214813"/>
            <a:ext cx="3036887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ChangeArrowheads="1"/>
          </p:cNvSpPr>
          <p:nvPr/>
        </p:nvSpPr>
        <p:spPr bwMode="auto">
          <a:xfrm>
            <a:off x="1476375" y="188913"/>
            <a:ext cx="5761038" cy="57626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2800">
                <a:latin typeface="Arial Black" pitchFamily="34" charset="0"/>
              </a:rPr>
              <a:t>ПОРТФОЛИО ПЕДАГОГА</a:t>
            </a:r>
          </a:p>
        </p:txBody>
      </p:sp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755650" y="188913"/>
            <a:ext cx="7704138" cy="57626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3200">
                <a:latin typeface="Arial Black" pitchFamily="34" charset="0"/>
              </a:rPr>
              <a:t>ПОРТФОЛИО ПЕДАГОГА</a:t>
            </a:r>
          </a:p>
        </p:txBody>
      </p:sp>
      <p:sp>
        <p:nvSpPr>
          <p:cNvPr id="29700" name="Text Box 14"/>
          <p:cNvSpPr txBox="1">
            <a:spLocks noChangeArrowheads="1"/>
          </p:cNvSpPr>
          <p:nvPr/>
        </p:nvSpPr>
        <p:spPr bwMode="auto">
          <a:xfrm>
            <a:off x="1547813" y="1046163"/>
            <a:ext cx="4679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/>
              <a:t>УЧЕБНО-МАТЕРИАЛЬНАЯ БАЗА</a:t>
            </a:r>
          </a:p>
        </p:txBody>
      </p:sp>
      <p:sp>
        <p:nvSpPr>
          <p:cNvPr id="29701" name="Line 32"/>
          <p:cNvSpPr>
            <a:spLocks noChangeShapeType="1"/>
          </p:cNvSpPr>
          <p:nvPr/>
        </p:nvSpPr>
        <p:spPr bwMode="auto">
          <a:xfrm>
            <a:off x="684213" y="1412875"/>
            <a:ext cx="61198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02" name="Text Box 33"/>
          <p:cNvSpPr txBox="1">
            <a:spLocks noChangeArrowheads="1"/>
          </p:cNvSpPr>
          <p:nvPr/>
        </p:nvSpPr>
        <p:spPr bwMode="auto">
          <a:xfrm>
            <a:off x="428625" y="1643063"/>
            <a:ext cx="6072188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/>
              <a:t>Кабинет химии оснащен современным оборудованием, полученным в рамках ПНП «Образование»: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ru-RU"/>
              <a:t> комплект ученической мебели;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ru-RU"/>
              <a:t> компьютер  и мультимедиапроектор;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ru-RU"/>
              <a:t> набор печатных и электронных таблиц;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ru-RU"/>
              <a:t> справочная и методическая литература;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ru-RU"/>
              <a:t> наборы лабораторного и демонстрационного оборудования;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ru-RU"/>
              <a:t> необходимые реактивы.</a:t>
            </a:r>
          </a:p>
        </p:txBody>
      </p:sp>
      <p:pic>
        <p:nvPicPr>
          <p:cNvPr id="29703" name="Picture 2" descr="D:\ФОТКИ\2012\SDC157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38" y="4714875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3" descr="D:\ФОТКИ\2012\SDC157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38" y="2286000"/>
            <a:ext cx="2227262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6" descr="H:\Сканы Кузнецова Л.В\1 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688" y="3906838"/>
            <a:ext cx="2135187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15" descr="H:\Сканы Кузнецова Л.В\1 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4238" y="1838325"/>
            <a:ext cx="2297112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AutoShape 2"/>
          <p:cNvSpPr>
            <a:spLocks noChangeArrowheads="1"/>
          </p:cNvSpPr>
          <p:nvPr/>
        </p:nvSpPr>
        <p:spPr bwMode="auto">
          <a:xfrm>
            <a:off x="1476375" y="188913"/>
            <a:ext cx="5761038" cy="57626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2800">
                <a:latin typeface="Arial Black" pitchFamily="34" charset="0"/>
              </a:rPr>
              <a:t>ПОРТФОЛИО ПЕДАГОГА</a:t>
            </a:r>
          </a:p>
        </p:txBody>
      </p:sp>
      <p:sp>
        <p:nvSpPr>
          <p:cNvPr id="30725" name="AutoShape 3"/>
          <p:cNvSpPr>
            <a:spLocks noChangeArrowheads="1"/>
          </p:cNvSpPr>
          <p:nvPr/>
        </p:nvSpPr>
        <p:spPr bwMode="auto">
          <a:xfrm>
            <a:off x="755650" y="188913"/>
            <a:ext cx="7704138" cy="57626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3200">
                <a:latin typeface="Arial Black" pitchFamily="34" charset="0"/>
              </a:rPr>
              <a:t>ПОРТФОЛИО ПЕДАГОГА</a:t>
            </a:r>
          </a:p>
        </p:txBody>
      </p:sp>
      <p:sp>
        <p:nvSpPr>
          <p:cNvPr id="30726" name="Text Box 14"/>
          <p:cNvSpPr txBox="1">
            <a:spLocks noChangeArrowheads="1"/>
          </p:cNvSpPr>
          <p:nvPr/>
        </p:nvSpPr>
        <p:spPr bwMode="auto">
          <a:xfrm>
            <a:off x="1547813" y="1046163"/>
            <a:ext cx="4679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/>
              <a:t>ДОСТИЖЕНИЯ</a:t>
            </a:r>
          </a:p>
        </p:txBody>
      </p:sp>
      <p:sp>
        <p:nvSpPr>
          <p:cNvPr id="30727" name="Line 26"/>
          <p:cNvSpPr>
            <a:spLocks noChangeShapeType="1"/>
          </p:cNvSpPr>
          <p:nvPr/>
        </p:nvSpPr>
        <p:spPr bwMode="auto">
          <a:xfrm>
            <a:off x="684213" y="1412875"/>
            <a:ext cx="61198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28" name="TextBox 1"/>
          <p:cNvSpPr txBox="1">
            <a:spLocks noChangeArrowheads="1"/>
          </p:cNvSpPr>
          <p:nvPr/>
        </p:nvSpPr>
        <p:spPr bwMode="auto">
          <a:xfrm>
            <a:off x="192088" y="1470025"/>
            <a:ext cx="8385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00B050"/>
                </a:solidFill>
              </a:rPr>
              <a:t>Благодарственные письма областного эколого-биологического центра</a:t>
            </a:r>
          </a:p>
        </p:txBody>
      </p:sp>
      <p:pic>
        <p:nvPicPr>
          <p:cNvPr id="30729" name="Picture 12" descr="H:\Сканы Кузнецова Л.В\1 0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513" y="1916113"/>
            <a:ext cx="25146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13" descr="H:\Сканы Кузнецова Л.В\1 01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7225" y="2708275"/>
            <a:ext cx="2411413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14" descr="H:\Сканы Кузнецова Л.В\1 01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938" y="3608388"/>
            <a:ext cx="2279650" cy="313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Лариса\Desktop\сканы 2014\1 01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513" y="3841245"/>
            <a:ext cx="2054528" cy="289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1476375" y="188913"/>
            <a:ext cx="5761038" cy="57626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2800">
                <a:latin typeface="Arial Black" pitchFamily="34" charset="0"/>
              </a:rPr>
              <a:t>ПОРТФОЛИО ПЕДАГОГА</a:t>
            </a:r>
          </a:p>
        </p:txBody>
      </p:sp>
      <p:sp>
        <p:nvSpPr>
          <p:cNvPr id="7171" name="AutoShape 15"/>
          <p:cNvSpPr>
            <a:spLocks noChangeArrowheads="1"/>
          </p:cNvSpPr>
          <p:nvPr/>
        </p:nvSpPr>
        <p:spPr bwMode="auto">
          <a:xfrm>
            <a:off x="755650" y="188913"/>
            <a:ext cx="7704138" cy="57626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3200">
                <a:latin typeface="Arial Black" pitchFamily="34" charset="0"/>
              </a:rPr>
              <a:t>ПОРТФОЛИО ПЕДАГОГА</a:t>
            </a:r>
          </a:p>
        </p:txBody>
      </p:sp>
      <p:sp>
        <p:nvSpPr>
          <p:cNvPr id="7172" name="Text Box 26"/>
          <p:cNvSpPr txBox="1">
            <a:spLocks noChangeArrowheads="1"/>
          </p:cNvSpPr>
          <p:nvPr/>
        </p:nvSpPr>
        <p:spPr bwMode="auto">
          <a:xfrm>
            <a:off x="2411413" y="1046163"/>
            <a:ext cx="30972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/>
              <a:t>ОСНОВНЫЕ СВЕДЕНИЯ</a:t>
            </a:r>
          </a:p>
        </p:txBody>
      </p:sp>
      <p:sp>
        <p:nvSpPr>
          <p:cNvPr id="6149" name="Text Box 27"/>
          <p:cNvSpPr txBox="1">
            <a:spLocks noChangeArrowheads="1"/>
          </p:cNvSpPr>
          <p:nvPr/>
        </p:nvSpPr>
        <p:spPr bwMode="auto">
          <a:xfrm>
            <a:off x="468313" y="1484784"/>
            <a:ext cx="6840537" cy="526297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179388" indent="-1793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1400" b="1" dirty="0" smtClean="0"/>
              <a:t>ПОВЫШЕНИЕ КВАЛИФИКАЦИИ:</a:t>
            </a:r>
          </a:p>
          <a:p>
            <a:pPr marL="285750" indent="-285750" eaLnBrk="1" hangingPunct="1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ru-RU" sz="1400" b="1" dirty="0" smtClean="0"/>
              <a:t>2009 год «Проектирование современного учебного занятия по химии» (72 часа)</a:t>
            </a:r>
          </a:p>
          <a:p>
            <a:pPr marL="285750" indent="-285750" eaLnBrk="1" hangingPunct="1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ru-RU" sz="1400" b="1" dirty="0" smtClean="0"/>
              <a:t>2010 год «Инновационное проектирование – ресурс развития ОУ» (120 часов)</a:t>
            </a:r>
          </a:p>
          <a:p>
            <a:pPr marL="285750" indent="-285750" eaLnBrk="1" hangingPunct="1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ru-RU" sz="1400" b="1" dirty="0" smtClean="0"/>
              <a:t> 2010 год «ИКТ в системе работы учителя естественнонаучного и математического цикла» (72 часа)</a:t>
            </a:r>
          </a:p>
          <a:p>
            <a:pPr marL="285750" indent="-285750" eaLnBrk="1" hangingPunct="1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ru-RU" sz="1400" b="1" dirty="0" smtClean="0"/>
              <a:t>2011 год «Проектирование муниципальных и межмуниципальных моделей сетевого взаимодействия ОУ» (72 часа)</a:t>
            </a:r>
          </a:p>
          <a:p>
            <a:pPr marL="285750" indent="-285750" eaLnBrk="1" hangingPunct="1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ru-RU" sz="1400" b="1" dirty="0" smtClean="0"/>
              <a:t>2013 год «Основные механизмы введения и реализации ФГОС начального и общего образования» (108 часов)</a:t>
            </a:r>
          </a:p>
          <a:p>
            <a:pPr marL="285750" indent="-285750" eaLnBrk="1" hangingPunct="1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ru-RU" sz="1400" b="1" dirty="0" smtClean="0"/>
              <a:t>2014 год «Современное качество образование: теория, технологии, модели» (108 часов)- ИРО Республики Татарстан</a:t>
            </a:r>
          </a:p>
          <a:p>
            <a:pPr marL="285750" indent="-285750" eaLnBrk="1" hangingPunct="1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ru-RU" sz="1400" b="1" dirty="0" smtClean="0"/>
              <a:t>2014 год «Инновационный менеджмент в образовании» (108 часов)</a:t>
            </a:r>
          </a:p>
          <a:p>
            <a:pPr marL="285750" indent="-285750" eaLnBrk="1" hangingPunct="1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ru-RU" sz="1400" b="1" dirty="0" smtClean="0"/>
              <a:t>2014 год «Методика решения задач и подготовка школьников к ЕГЭ и ГИА по химии, олимпиадам и конкурсам естественнонаучного направления» (108 часов)</a:t>
            </a:r>
          </a:p>
          <a:p>
            <a:pPr marL="285750" indent="-285750" eaLnBrk="1" hangingPunct="1">
              <a:spcBef>
                <a:spcPct val="50000"/>
              </a:spcBef>
              <a:buFont typeface="Wingdings" pitchFamily="2" charset="2"/>
              <a:buChar char="v"/>
              <a:defRPr/>
            </a:pPr>
            <a:endParaRPr lang="ru-RU" sz="1400" b="1" dirty="0" smtClean="0"/>
          </a:p>
          <a:p>
            <a:pPr marL="285750" indent="-285750" eaLnBrk="1" hangingPunct="1">
              <a:spcBef>
                <a:spcPct val="50000"/>
              </a:spcBef>
              <a:buFont typeface="Wingdings" pitchFamily="2" charset="2"/>
              <a:buChar char="v"/>
              <a:defRPr/>
            </a:pPr>
            <a:endParaRPr lang="ru-RU" sz="1400" b="1" dirty="0" smtClean="0"/>
          </a:p>
        </p:txBody>
      </p:sp>
      <p:sp>
        <p:nvSpPr>
          <p:cNvPr id="7174" name="Line 54"/>
          <p:cNvSpPr>
            <a:spLocks noChangeShapeType="1"/>
          </p:cNvSpPr>
          <p:nvPr/>
        </p:nvSpPr>
        <p:spPr bwMode="auto">
          <a:xfrm>
            <a:off x="684213" y="1412875"/>
            <a:ext cx="61198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ChangeArrowheads="1"/>
          </p:cNvSpPr>
          <p:nvPr/>
        </p:nvSpPr>
        <p:spPr bwMode="auto">
          <a:xfrm>
            <a:off x="1476375" y="188913"/>
            <a:ext cx="5761038" cy="57626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2800">
                <a:latin typeface="Arial Black" pitchFamily="34" charset="0"/>
              </a:rPr>
              <a:t>ПОРТФОЛИО ПЕДАГОГА</a:t>
            </a:r>
          </a:p>
        </p:txBody>
      </p:sp>
      <p:sp>
        <p:nvSpPr>
          <p:cNvPr id="31747" name="AutoShape 3"/>
          <p:cNvSpPr>
            <a:spLocks noChangeArrowheads="1"/>
          </p:cNvSpPr>
          <p:nvPr/>
        </p:nvSpPr>
        <p:spPr bwMode="auto">
          <a:xfrm>
            <a:off x="755650" y="188913"/>
            <a:ext cx="7704138" cy="57626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3200">
                <a:latin typeface="Arial Black" pitchFamily="34" charset="0"/>
              </a:rPr>
              <a:t>ПОРТФОЛИО ПЕДАГОГА</a:t>
            </a:r>
          </a:p>
        </p:txBody>
      </p:sp>
      <p:sp>
        <p:nvSpPr>
          <p:cNvPr id="31748" name="Text Box 14"/>
          <p:cNvSpPr txBox="1">
            <a:spLocks noChangeArrowheads="1"/>
          </p:cNvSpPr>
          <p:nvPr/>
        </p:nvSpPr>
        <p:spPr bwMode="auto">
          <a:xfrm>
            <a:off x="1547813" y="1046163"/>
            <a:ext cx="4679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/>
              <a:t>ДОСТИЖЕНИЯ</a:t>
            </a:r>
          </a:p>
        </p:txBody>
      </p:sp>
      <p:sp>
        <p:nvSpPr>
          <p:cNvPr id="31749" name="Line 26"/>
          <p:cNvSpPr>
            <a:spLocks noChangeShapeType="1"/>
          </p:cNvSpPr>
          <p:nvPr/>
        </p:nvSpPr>
        <p:spPr bwMode="auto">
          <a:xfrm>
            <a:off x="684213" y="1412875"/>
            <a:ext cx="61198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52226" name="Picture 2" descr="H:\Сканы Кузнецова Л.В\1 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00" y="1169988"/>
            <a:ext cx="2625725" cy="366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3" descr="H:\Сканы Кузнецова Л.В\1 0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2967038"/>
            <a:ext cx="2611438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4" descr="H:\Сканы Кузнецова Л.В\1 0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3475" y="1955800"/>
            <a:ext cx="2568575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5" descr="H:\Сканы Кузнецова Л.В\1 02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3152775"/>
            <a:ext cx="2500313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6" descr="H:\Сканы Кузнецова Л.В\1 04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9963" y="3227388"/>
            <a:ext cx="4899025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4600" y="5157192"/>
            <a:ext cx="172354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2008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026013" y="1926124"/>
            <a:ext cx="172354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cap="all" dirty="0">
                <a:ln w="0"/>
                <a:solidFill>
                  <a:schemeClr val="tx1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2009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98124" y="1229519"/>
            <a:ext cx="551407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«Учитель года»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ChangeArrowheads="1"/>
          </p:cNvSpPr>
          <p:nvPr/>
        </p:nvSpPr>
        <p:spPr bwMode="auto">
          <a:xfrm>
            <a:off x="1476375" y="188913"/>
            <a:ext cx="5761038" cy="57626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2800">
                <a:latin typeface="Arial Black" pitchFamily="34" charset="0"/>
              </a:rPr>
              <a:t>ПОРТФОЛИО ПЕДАГОГА</a:t>
            </a: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755650" y="188913"/>
            <a:ext cx="7704138" cy="57626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3200">
                <a:latin typeface="Arial Black" pitchFamily="34" charset="0"/>
              </a:rPr>
              <a:t>ПОРТФОЛИО ПЕДАГОГА</a:t>
            </a:r>
          </a:p>
        </p:txBody>
      </p:sp>
      <p:sp>
        <p:nvSpPr>
          <p:cNvPr id="32772" name="Text Box 12"/>
          <p:cNvSpPr txBox="1">
            <a:spLocks noChangeArrowheads="1"/>
          </p:cNvSpPr>
          <p:nvPr/>
        </p:nvSpPr>
        <p:spPr bwMode="auto">
          <a:xfrm>
            <a:off x="1187450" y="1046163"/>
            <a:ext cx="59769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/>
              <a:t>Участие в проекте «Школа цифрового века»</a:t>
            </a:r>
          </a:p>
        </p:txBody>
      </p:sp>
      <p:sp>
        <p:nvSpPr>
          <p:cNvPr id="32773" name="Line 14"/>
          <p:cNvSpPr>
            <a:spLocks noChangeShapeType="1"/>
          </p:cNvSpPr>
          <p:nvPr/>
        </p:nvSpPr>
        <p:spPr bwMode="auto">
          <a:xfrm>
            <a:off x="684213" y="1412875"/>
            <a:ext cx="61198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2774" name="Picture 7" descr="H:\Сканы Кузнецова Л.В\1 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063" y="1571625"/>
            <a:ext cx="2497137" cy="343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8" descr="H:\Сканы Кузнецова Л.В\1 01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688" y="3571875"/>
            <a:ext cx="214312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9" descr="H:\Сканы Кузнецова Л.В\1 04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1500188"/>
            <a:ext cx="2497138" cy="343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10" descr="H:\Сканы Кузнецова Л.В\1 04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50" y="3571875"/>
            <a:ext cx="2143125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/>
          <p:cNvSpPr>
            <a:spLocks noChangeArrowheads="1"/>
          </p:cNvSpPr>
          <p:nvPr/>
        </p:nvSpPr>
        <p:spPr bwMode="auto">
          <a:xfrm>
            <a:off x="1476375" y="188913"/>
            <a:ext cx="5761038" cy="57626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2800">
                <a:latin typeface="Arial Black" pitchFamily="34" charset="0"/>
              </a:rPr>
              <a:t>ПОРТФОЛИО ПЕДАГОГА</a:t>
            </a:r>
          </a:p>
        </p:txBody>
      </p:sp>
      <p:sp>
        <p:nvSpPr>
          <p:cNvPr id="33795" name="AutoShape 3"/>
          <p:cNvSpPr>
            <a:spLocks noChangeArrowheads="1"/>
          </p:cNvSpPr>
          <p:nvPr/>
        </p:nvSpPr>
        <p:spPr bwMode="auto">
          <a:xfrm>
            <a:off x="755650" y="188913"/>
            <a:ext cx="7704138" cy="57626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3200">
                <a:latin typeface="Arial Black" pitchFamily="34" charset="0"/>
              </a:rPr>
              <a:t>ПОРТФОЛИО ПЕДАГОГА</a:t>
            </a:r>
          </a:p>
        </p:txBody>
      </p:sp>
      <p:sp>
        <p:nvSpPr>
          <p:cNvPr id="33796" name="Line 14"/>
          <p:cNvSpPr>
            <a:spLocks noChangeShapeType="1"/>
          </p:cNvSpPr>
          <p:nvPr/>
        </p:nvSpPr>
        <p:spPr bwMode="auto">
          <a:xfrm>
            <a:off x="684213" y="1412875"/>
            <a:ext cx="61198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3797" name="Picture 8" descr="H:\Сканы Кузнецова Л.В\1 0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000125"/>
            <a:ext cx="2643187" cy="3716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33798" name="Picture 9" descr="H:\Сканы Кузнецова Л.В\1 04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7438" y="3000375"/>
            <a:ext cx="2643187" cy="3643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33799" name="Picture 10" descr="H:\Сканы Кузнецова Л.В\1 05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000125"/>
            <a:ext cx="2735262" cy="3786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/>
          <p:cNvSpPr>
            <a:spLocks noChangeArrowheads="1"/>
          </p:cNvSpPr>
          <p:nvPr/>
        </p:nvSpPr>
        <p:spPr bwMode="auto">
          <a:xfrm>
            <a:off x="1476375" y="188913"/>
            <a:ext cx="5761038" cy="57626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2800">
                <a:latin typeface="Arial Black" pitchFamily="34" charset="0"/>
              </a:rPr>
              <a:t>ПОРТФОЛИО ПЕДАГОГА</a:t>
            </a:r>
          </a:p>
        </p:txBody>
      </p:sp>
      <p:sp>
        <p:nvSpPr>
          <p:cNvPr id="33795" name="AutoShape 3"/>
          <p:cNvSpPr>
            <a:spLocks noChangeArrowheads="1"/>
          </p:cNvSpPr>
          <p:nvPr/>
        </p:nvSpPr>
        <p:spPr bwMode="auto">
          <a:xfrm>
            <a:off x="755650" y="188913"/>
            <a:ext cx="7704138" cy="57626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3200">
                <a:latin typeface="Arial Black" pitchFamily="34" charset="0"/>
              </a:rPr>
              <a:t>ПОРТФОЛИО ПЕДАГОГА</a:t>
            </a:r>
          </a:p>
        </p:txBody>
      </p:sp>
      <p:sp>
        <p:nvSpPr>
          <p:cNvPr id="33796" name="Line 14"/>
          <p:cNvSpPr>
            <a:spLocks noChangeShapeType="1"/>
          </p:cNvSpPr>
          <p:nvPr/>
        </p:nvSpPr>
        <p:spPr bwMode="auto">
          <a:xfrm>
            <a:off x="684213" y="1412875"/>
            <a:ext cx="61198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074" name="Picture 2" descr="C:\Users\Лариса\Desktop\Кузнецова Лариса Валерьевн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9631" y="2780928"/>
            <a:ext cx="3727782" cy="259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Лариса\Desktop\сканы 2014\1 00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009800"/>
            <a:ext cx="2664756" cy="358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995710"/>
            <a:ext cx="4847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Профессиональные конкурсы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1519985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ChangeArrowheads="1"/>
          </p:cNvSpPr>
          <p:nvPr/>
        </p:nvSpPr>
        <p:spPr bwMode="auto">
          <a:xfrm>
            <a:off x="1476375" y="188913"/>
            <a:ext cx="5761038" cy="57626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2800">
                <a:latin typeface="Arial Black" pitchFamily="34" charset="0"/>
              </a:rPr>
              <a:t>ПОРТФОЛИО ПЕДАГОГА</a:t>
            </a:r>
          </a:p>
        </p:txBody>
      </p:sp>
      <p:sp>
        <p:nvSpPr>
          <p:cNvPr id="34819" name="AutoShape 3"/>
          <p:cNvSpPr>
            <a:spLocks noChangeArrowheads="1"/>
          </p:cNvSpPr>
          <p:nvPr/>
        </p:nvSpPr>
        <p:spPr bwMode="auto">
          <a:xfrm>
            <a:off x="755650" y="188913"/>
            <a:ext cx="7704138" cy="57626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3200">
                <a:latin typeface="Arial Black" pitchFamily="34" charset="0"/>
              </a:rPr>
              <a:t>ПОРТФОЛИО ПЕДАГОГА</a:t>
            </a:r>
          </a:p>
        </p:txBody>
      </p:sp>
      <p:sp>
        <p:nvSpPr>
          <p:cNvPr id="34820" name="Line 13"/>
          <p:cNvSpPr>
            <a:spLocks noChangeShapeType="1"/>
          </p:cNvSpPr>
          <p:nvPr/>
        </p:nvSpPr>
        <p:spPr bwMode="auto">
          <a:xfrm>
            <a:off x="684213" y="1412875"/>
            <a:ext cx="61198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4821" name="Picture 8" descr="H:\Сканы Кузнецова Л.В\1 0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1557338"/>
            <a:ext cx="3600450" cy="4945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34822" name="TextBox 1"/>
          <p:cNvSpPr txBox="1">
            <a:spLocks noChangeArrowheads="1"/>
          </p:cNvSpPr>
          <p:nvPr/>
        </p:nvSpPr>
        <p:spPr bwMode="auto">
          <a:xfrm>
            <a:off x="1978025" y="1011238"/>
            <a:ext cx="4200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/>
              <a:t>Исследовательская деятельность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/>
          <p:cNvSpPr>
            <a:spLocks noChangeArrowheads="1"/>
          </p:cNvSpPr>
          <p:nvPr/>
        </p:nvSpPr>
        <p:spPr bwMode="auto">
          <a:xfrm>
            <a:off x="1476375" y="188913"/>
            <a:ext cx="5761038" cy="57626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2800">
                <a:latin typeface="Arial Black" pitchFamily="34" charset="0"/>
              </a:rPr>
              <a:t>ПОРТФОЛИО ПЕДАГОГА</a:t>
            </a:r>
          </a:p>
        </p:txBody>
      </p:sp>
      <p:sp>
        <p:nvSpPr>
          <p:cNvPr id="35843" name="AutoShape 3"/>
          <p:cNvSpPr>
            <a:spLocks noChangeArrowheads="1"/>
          </p:cNvSpPr>
          <p:nvPr/>
        </p:nvSpPr>
        <p:spPr bwMode="auto">
          <a:xfrm>
            <a:off x="755650" y="188913"/>
            <a:ext cx="7704138" cy="57626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3200">
                <a:latin typeface="Arial Black" pitchFamily="34" charset="0"/>
              </a:rPr>
              <a:t>ПОРТФОЛИО ПЕДАГОГА</a:t>
            </a:r>
          </a:p>
        </p:txBody>
      </p:sp>
      <p:sp>
        <p:nvSpPr>
          <p:cNvPr id="35844" name="Line 13"/>
          <p:cNvSpPr>
            <a:spLocks noChangeShapeType="1"/>
          </p:cNvSpPr>
          <p:nvPr/>
        </p:nvSpPr>
        <p:spPr bwMode="auto">
          <a:xfrm>
            <a:off x="684213" y="1412875"/>
            <a:ext cx="61198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35600" y="2687638"/>
            <a:ext cx="1657350" cy="21288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</p:pic>
      <p:sp>
        <p:nvSpPr>
          <p:cNvPr id="35846" name="TextBox 1"/>
          <p:cNvSpPr txBox="1">
            <a:spLocks noChangeArrowheads="1"/>
          </p:cNvSpPr>
          <p:nvPr/>
        </p:nvSpPr>
        <p:spPr bwMode="auto">
          <a:xfrm>
            <a:off x="1011238" y="1763713"/>
            <a:ext cx="5114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b="1"/>
              <a:t>Присвоено почетное звание</a:t>
            </a:r>
          </a:p>
          <a:p>
            <a:pPr algn="ctr" eaLnBrk="1" hangingPunct="1"/>
            <a:r>
              <a:rPr lang="ru-RU" b="1"/>
              <a:t> «Почетный работник общего образования</a:t>
            </a:r>
          </a:p>
          <a:p>
            <a:pPr algn="ctr" eaLnBrk="1" hangingPunct="1"/>
            <a:r>
              <a:rPr lang="ru-RU" b="1"/>
              <a:t> Российской Федерации»</a:t>
            </a:r>
          </a:p>
        </p:txBody>
      </p:sp>
      <p:sp>
        <p:nvSpPr>
          <p:cNvPr id="35847" name="TextBox 2"/>
          <p:cNvSpPr txBox="1">
            <a:spLocks noChangeArrowheads="1"/>
          </p:cNvSpPr>
          <p:nvPr/>
        </p:nvSpPr>
        <p:spPr bwMode="auto">
          <a:xfrm>
            <a:off x="2103438" y="3273425"/>
            <a:ext cx="33321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/>
              <a:t>Приказ Минобрнауки России </a:t>
            </a:r>
          </a:p>
          <a:p>
            <a:pPr algn="ctr" eaLnBrk="1" hangingPunct="1"/>
            <a:r>
              <a:rPr lang="ru-RU"/>
              <a:t>от 12.05.2011 №521/к-н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smtClean="0"/>
              <a:t>Контактная информация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2276475"/>
            <a:ext cx="7608887" cy="2239963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400" smtClean="0"/>
              <a:t>Адрес школы: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400" smtClean="0"/>
              <a:t>613980, г.Луза Кировской области, ул.Победы, д.10.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400" smtClean="0"/>
              <a:t>Тел./факс 8(83346)5-13-92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400" smtClean="0"/>
              <a:t>E:mail:</a:t>
            </a:r>
            <a:br>
              <a:rPr lang="en-US" sz="1400" smtClean="0"/>
            </a:br>
            <a:r>
              <a:rPr lang="en-US" sz="1400" smtClean="0">
                <a:hlinkClick r:id="rId2"/>
              </a:rPr>
              <a:t>ouluza2@yandex.ru</a:t>
            </a:r>
            <a:r>
              <a:rPr lang="en-US" sz="1400" smtClean="0"/>
              <a:t> </a:t>
            </a:r>
            <a:endParaRPr lang="ru-RU" sz="1400" smtClean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1400" smtClean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400" smtClean="0"/>
              <a:t>Адрес автора:</a:t>
            </a:r>
            <a:br>
              <a:rPr lang="ru-RU" sz="1400" smtClean="0"/>
            </a:br>
            <a:r>
              <a:rPr lang="ru-RU" sz="1400" smtClean="0"/>
              <a:t>613982, г.Луза Кировской области</a:t>
            </a:r>
            <a:r>
              <a:rPr lang="en-US" sz="1400" smtClean="0"/>
              <a:t>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400" smtClean="0"/>
              <a:t>E:mail: </a:t>
            </a:r>
            <a:r>
              <a:rPr lang="en-US" sz="1400" smtClean="0">
                <a:hlinkClick r:id="rId3"/>
              </a:rPr>
              <a:t>Kuzlv74@yandex.ru</a:t>
            </a:r>
            <a:r>
              <a:rPr lang="en-US" sz="1400" smtClean="0"/>
              <a:t> </a:t>
            </a:r>
            <a:endParaRPr lang="ru-RU" sz="1400" smtClean="0"/>
          </a:p>
        </p:txBody>
      </p:sp>
      <p:pic>
        <p:nvPicPr>
          <p:cNvPr id="36868" name="Picture 2" descr="C:\Users\Лариса\Desktop\SDC134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3213100"/>
            <a:ext cx="2200275" cy="29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1476375" y="188913"/>
            <a:ext cx="5761038" cy="57626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2800">
                <a:latin typeface="Arial Black" pitchFamily="34" charset="0"/>
              </a:rPr>
              <a:t>ПОРТФОЛИО ПЕДАГОГА</a:t>
            </a:r>
          </a:p>
        </p:txBody>
      </p:sp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755650" y="188913"/>
            <a:ext cx="7704138" cy="57626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3200">
                <a:latin typeface="Arial Black" pitchFamily="34" charset="0"/>
              </a:rPr>
              <a:t>ПОРТФОЛИО ПЕДАГОГА</a:t>
            </a:r>
          </a:p>
        </p:txBody>
      </p:sp>
      <p:sp>
        <p:nvSpPr>
          <p:cNvPr id="8196" name="Text Box 14"/>
          <p:cNvSpPr txBox="1">
            <a:spLocks noChangeArrowheads="1"/>
          </p:cNvSpPr>
          <p:nvPr/>
        </p:nvSpPr>
        <p:spPr bwMode="auto">
          <a:xfrm>
            <a:off x="1116013" y="1046163"/>
            <a:ext cx="5616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/>
              <a:t>НАУЧНО-МЕТОДИЧЕСКАЯ ДЕЯТЕЛЬНОСТЬ</a:t>
            </a:r>
          </a:p>
        </p:txBody>
      </p:sp>
      <p:sp>
        <p:nvSpPr>
          <p:cNvPr id="7173" name="Text Box 15"/>
          <p:cNvSpPr txBox="1">
            <a:spLocks noChangeArrowheads="1"/>
          </p:cNvSpPr>
          <p:nvPr/>
        </p:nvSpPr>
        <p:spPr bwMode="auto">
          <a:xfrm>
            <a:off x="323850" y="1916113"/>
            <a:ext cx="6840538" cy="52625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1600" b="1" dirty="0" smtClean="0"/>
              <a:t>Работа над методической темой:</a:t>
            </a:r>
          </a:p>
          <a:p>
            <a:pPr marL="285750" indent="-285750" eaLnBrk="1" hangingPunct="1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ru-RU" sz="1600" dirty="0" smtClean="0"/>
              <a:t>«Развития познавательного интереса к предмету на основе формирования творческого мышления через применение дидактических игр на уроках и внеклассных занятиях по химии» (1996-2001гг.)</a:t>
            </a:r>
          </a:p>
          <a:p>
            <a:pPr marL="285750" indent="-285750" eaLnBrk="1" hangingPunct="1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ru-RU" sz="1600" dirty="0" smtClean="0"/>
              <a:t>«Проектно-исследовательская деятельность учащихся по химии как средство развития самостоятельной познавательной активности» (2004-2009гг.)</a:t>
            </a:r>
          </a:p>
          <a:p>
            <a:pPr marL="285750" indent="-285750" eaLnBrk="1" hangingPunct="1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ru-RU" sz="1600" dirty="0" smtClean="0"/>
              <a:t>«Активизация познавательной деятельности учащихся средствами ИКТ на уроках и внеклассных занятиях по химии» (с 2010 года).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ru-RU" sz="1600" b="1" dirty="0" smtClean="0"/>
              <a:t>Проектирование методической системы учителя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ru-RU" sz="1600" dirty="0" smtClean="0"/>
              <a:t> «Модель химического образования на основе технологического подхода».</a:t>
            </a:r>
          </a:p>
          <a:p>
            <a:pPr eaLnBrk="1" hangingPunct="1">
              <a:spcBef>
                <a:spcPct val="50000"/>
              </a:spcBef>
              <a:defRPr/>
            </a:pPr>
            <a:endParaRPr lang="ru-RU" sz="1600" dirty="0" smtClean="0"/>
          </a:p>
          <a:p>
            <a:pPr eaLnBrk="1" hangingPunct="1">
              <a:spcBef>
                <a:spcPct val="50000"/>
              </a:spcBef>
              <a:defRPr/>
            </a:pPr>
            <a:endParaRPr lang="ru-RU" sz="1600" b="1" dirty="0" smtClean="0"/>
          </a:p>
          <a:p>
            <a:pPr marL="285750" indent="-285750" eaLnBrk="1" hangingPunct="1">
              <a:spcBef>
                <a:spcPct val="50000"/>
              </a:spcBef>
              <a:buFont typeface="Wingdings" pitchFamily="2" charset="2"/>
              <a:buChar char="v"/>
              <a:defRPr/>
            </a:pPr>
            <a:endParaRPr lang="ru-RU" sz="1600" b="1" dirty="0" smtClean="0"/>
          </a:p>
        </p:txBody>
      </p:sp>
      <p:sp>
        <p:nvSpPr>
          <p:cNvPr id="8198" name="Line 52"/>
          <p:cNvSpPr>
            <a:spLocks noChangeShapeType="1"/>
          </p:cNvSpPr>
          <p:nvPr/>
        </p:nvSpPr>
        <p:spPr bwMode="auto">
          <a:xfrm>
            <a:off x="684213" y="1412875"/>
            <a:ext cx="61198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1476375" y="188913"/>
            <a:ext cx="5761038" cy="57626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2800">
                <a:latin typeface="Arial Black" pitchFamily="34" charset="0"/>
              </a:rPr>
              <a:t>ПОРТФОЛИО ПЕДАГОГА</a:t>
            </a:r>
          </a:p>
        </p:txBody>
      </p:sp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755650" y="188913"/>
            <a:ext cx="7704138" cy="57626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3200">
                <a:latin typeface="Arial Black" pitchFamily="34" charset="0"/>
              </a:rPr>
              <a:t>ПОРТФОЛИО ПЕДАГОГА</a:t>
            </a:r>
          </a:p>
        </p:txBody>
      </p:sp>
      <p:sp>
        <p:nvSpPr>
          <p:cNvPr id="8196" name="Text Box 14"/>
          <p:cNvSpPr txBox="1">
            <a:spLocks noChangeArrowheads="1"/>
          </p:cNvSpPr>
          <p:nvPr/>
        </p:nvSpPr>
        <p:spPr bwMode="auto">
          <a:xfrm>
            <a:off x="1116013" y="1046163"/>
            <a:ext cx="5616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/>
              <a:t>НАУЧНО-МЕТОДИЧЕСКАЯ ДЕЯТЕЛЬНОСТЬ</a:t>
            </a:r>
          </a:p>
        </p:txBody>
      </p:sp>
      <p:sp>
        <p:nvSpPr>
          <p:cNvPr id="7173" name="Text Box 15"/>
          <p:cNvSpPr txBox="1">
            <a:spLocks noChangeArrowheads="1"/>
          </p:cNvSpPr>
          <p:nvPr/>
        </p:nvSpPr>
        <p:spPr bwMode="auto">
          <a:xfrm>
            <a:off x="323850" y="1916113"/>
            <a:ext cx="6840538" cy="107721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ru-RU" sz="1600" dirty="0" smtClean="0"/>
          </a:p>
          <a:p>
            <a:pPr eaLnBrk="1" hangingPunct="1">
              <a:spcBef>
                <a:spcPct val="50000"/>
              </a:spcBef>
              <a:defRPr/>
            </a:pPr>
            <a:endParaRPr lang="ru-RU" sz="1600" b="1" dirty="0" smtClean="0"/>
          </a:p>
          <a:p>
            <a:pPr marL="285750" indent="-285750" eaLnBrk="1" hangingPunct="1">
              <a:spcBef>
                <a:spcPct val="50000"/>
              </a:spcBef>
              <a:buFont typeface="Wingdings" pitchFamily="2" charset="2"/>
              <a:buChar char="v"/>
              <a:defRPr/>
            </a:pPr>
            <a:endParaRPr lang="ru-RU" sz="1600" b="1" dirty="0" smtClean="0"/>
          </a:p>
        </p:txBody>
      </p:sp>
      <p:sp>
        <p:nvSpPr>
          <p:cNvPr id="8198" name="Line 52"/>
          <p:cNvSpPr>
            <a:spLocks noChangeShapeType="1"/>
          </p:cNvSpPr>
          <p:nvPr/>
        </p:nvSpPr>
        <p:spPr bwMode="auto">
          <a:xfrm>
            <a:off x="684213" y="1412875"/>
            <a:ext cx="61198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026" name="Picture 2" descr="C:\Users\Лариса\Desktop\сканы 2014\1 0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3" y="1628800"/>
            <a:ext cx="3348409" cy="465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Лариса\Desktop\сканы 2014\1 01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353742" cy="478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4250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1476375" y="188913"/>
            <a:ext cx="5761038" cy="57626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2800">
                <a:latin typeface="Arial Black" pitchFamily="34" charset="0"/>
              </a:rPr>
              <a:t>ПОРТФОЛИО ПЕДАГОГА</a:t>
            </a:r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755650" y="188913"/>
            <a:ext cx="7704138" cy="57626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3200">
                <a:latin typeface="Arial Black" pitchFamily="34" charset="0"/>
              </a:rPr>
              <a:t>ПОРТФОЛИО ПЕДАГОГА</a:t>
            </a:r>
          </a:p>
        </p:txBody>
      </p:sp>
      <p:sp>
        <p:nvSpPr>
          <p:cNvPr id="9220" name="Text Box 14"/>
          <p:cNvSpPr txBox="1">
            <a:spLocks noChangeArrowheads="1"/>
          </p:cNvSpPr>
          <p:nvPr/>
        </p:nvSpPr>
        <p:spPr bwMode="auto">
          <a:xfrm>
            <a:off x="1116013" y="1046163"/>
            <a:ext cx="5616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/>
              <a:t>НАУЧНО-МЕТОДИЧЕСКАЯ ДЕЯТЕЛЬНОСТЬ</a:t>
            </a:r>
          </a:p>
        </p:txBody>
      </p:sp>
      <p:sp>
        <p:nvSpPr>
          <p:cNvPr id="7173" name="Text Box 15"/>
          <p:cNvSpPr txBox="1">
            <a:spLocks noChangeArrowheads="1"/>
          </p:cNvSpPr>
          <p:nvPr/>
        </p:nvSpPr>
        <p:spPr bwMode="auto">
          <a:xfrm>
            <a:off x="323850" y="1916113"/>
            <a:ext cx="6840538" cy="10779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ru-RU" sz="1600" dirty="0" smtClean="0"/>
          </a:p>
          <a:p>
            <a:pPr eaLnBrk="1" hangingPunct="1">
              <a:spcBef>
                <a:spcPct val="50000"/>
              </a:spcBef>
              <a:defRPr/>
            </a:pPr>
            <a:endParaRPr lang="ru-RU" sz="1600" b="1" dirty="0" smtClean="0"/>
          </a:p>
          <a:p>
            <a:pPr marL="285750" indent="-285750" eaLnBrk="1" hangingPunct="1">
              <a:spcBef>
                <a:spcPct val="50000"/>
              </a:spcBef>
              <a:buFont typeface="Wingdings" pitchFamily="2" charset="2"/>
              <a:buChar char="v"/>
              <a:defRPr/>
            </a:pPr>
            <a:endParaRPr lang="ru-RU" sz="1600" b="1" dirty="0" smtClean="0"/>
          </a:p>
        </p:txBody>
      </p:sp>
      <p:sp>
        <p:nvSpPr>
          <p:cNvPr id="9222" name="Line 52"/>
          <p:cNvSpPr>
            <a:spLocks noChangeShapeType="1"/>
          </p:cNvSpPr>
          <p:nvPr/>
        </p:nvSpPr>
        <p:spPr bwMode="auto">
          <a:xfrm>
            <a:off x="684213" y="1412875"/>
            <a:ext cx="61198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4"/>
          <p:cNvSpPr>
            <a:spLocks noChangeArrowheads="1"/>
          </p:cNvSpPr>
          <p:nvPr/>
        </p:nvSpPr>
        <p:spPr bwMode="auto">
          <a:xfrm>
            <a:off x="357188" y="2000250"/>
            <a:ext cx="74295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2"/>
                </a:solidFill>
              </a:rPr>
              <a:t>Применение психолого-педагогических теорий: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000" dirty="0">
                <a:solidFill>
                  <a:schemeClr val="accent2"/>
                </a:solidFill>
              </a:rPr>
              <a:t> </a:t>
            </a:r>
            <a:r>
              <a:rPr lang="ru-RU" sz="2200" dirty="0">
                <a:solidFill>
                  <a:schemeClr val="accent2"/>
                </a:solidFill>
              </a:rPr>
              <a:t>теории развития познавательного интереса Г.И.Щукиной,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200" dirty="0">
                <a:solidFill>
                  <a:schemeClr val="accent2"/>
                </a:solidFill>
              </a:rPr>
              <a:t> активизации учебной деятельности школьников        Т. И. </a:t>
            </a:r>
            <a:r>
              <a:rPr lang="ru-RU" sz="2200" dirty="0" err="1">
                <a:solidFill>
                  <a:schemeClr val="accent2"/>
                </a:solidFill>
              </a:rPr>
              <a:t>Шамовой</a:t>
            </a:r>
            <a:r>
              <a:rPr lang="ru-RU" sz="2200" dirty="0">
                <a:solidFill>
                  <a:schemeClr val="accent2"/>
                </a:solidFill>
              </a:rPr>
              <a:t>,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200" dirty="0">
                <a:solidFill>
                  <a:schemeClr val="accent2"/>
                </a:solidFill>
              </a:rPr>
              <a:t> </a:t>
            </a:r>
            <a:r>
              <a:rPr lang="ru-RU" sz="2400" dirty="0">
                <a:solidFill>
                  <a:schemeClr val="accent6"/>
                </a:solidFill>
              </a:rPr>
              <a:t>проблемного обучения, разработанную М.И. </a:t>
            </a:r>
            <a:r>
              <a:rPr lang="ru-RU" sz="2400" dirty="0" err="1">
                <a:solidFill>
                  <a:schemeClr val="accent6"/>
                </a:solidFill>
              </a:rPr>
              <a:t>Махмутовым</a:t>
            </a:r>
            <a:r>
              <a:rPr lang="ru-RU" sz="2400" dirty="0">
                <a:solidFill>
                  <a:schemeClr val="accent6"/>
                </a:solidFill>
              </a:rPr>
              <a:t>, </a:t>
            </a:r>
            <a:r>
              <a:rPr lang="ru-RU" sz="2400" dirty="0" err="1">
                <a:solidFill>
                  <a:schemeClr val="accent6"/>
                </a:solidFill>
              </a:rPr>
              <a:t>И.Я.Лернером</a:t>
            </a:r>
            <a:r>
              <a:rPr lang="ru-RU" sz="2400" dirty="0">
                <a:solidFill>
                  <a:schemeClr val="accent6"/>
                </a:solidFill>
              </a:rPr>
              <a:t> и другими.</a:t>
            </a:r>
            <a:endParaRPr lang="ru-RU" sz="22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1476375" y="188913"/>
            <a:ext cx="5761038" cy="57626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2800">
                <a:latin typeface="Arial Black" pitchFamily="34" charset="0"/>
              </a:rPr>
              <a:t>ПОРТФОЛИО ПЕДАГОГА</a:t>
            </a:r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1071563" y="0"/>
            <a:ext cx="7704137" cy="57626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3200">
                <a:latin typeface="Arial Black" pitchFamily="34" charset="0"/>
              </a:rPr>
              <a:t>ПОРТФОЛИО ПЕДАГОГА</a:t>
            </a:r>
          </a:p>
        </p:txBody>
      </p:sp>
      <p:sp>
        <p:nvSpPr>
          <p:cNvPr id="10244" name="Text Box 14"/>
          <p:cNvSpPr txBox="1">
            <a:spLocks noChangeArrowheads="1"/>
          </p:cNvSpPr>
          <p:nvPr/>
        </p:nvSpPr>
        <p:spPr bwMode="auto">
          <a:xfrm>
            <a:off x="1116013" y="1046163"/>
            <a:ext cx="5616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/>
              <a:t>НАУЧНО-МЕТОДИЧЕСКАЯ ДЕЯТЕЛЬНОСТЬ</a:t>
            </a:r>
          </a:p>
        </p:txBody>
      </p:sp>
      <p:sp>
        <p:nvSpPr>
          <p:cNvPr id="7173" name="Text Box 15"/>
          <p:cNvSpPr txBox="1">
            <a:spLocks noChangeArrowheads="1"/>
          </p:cNvSpPr>
          <p:nvPr/>
        </p:nvSpPr>
        <p:spPr bwMode="auto">
          <a:xfrm>
            <a:off x="684213" y="517525"/>
            <a:ext cx="6840537" cy="2432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ru-RU" sz="1600" dirty="0" smtClean="0"/>
          </a:p>
          <a:p>
            <a:pPr eaLnBrk="1" hangingPunct="1">
              <a:spcBef>
                <a:spcPct val="50000"/>
              </a:spcBef>
              <a:defRPr/>
            </a:pPr>
            <a:endParaRPr lang="ru-RU" sz="1600" b="1" dirty="0" smtClean="0"/>
          </a:p>
          <a:p>
            <a:pPr marL="285750" indent="-285750" algn="ctr" eaLnBrk="1" hangingPunct="1">
              <a:spcBef>
                <a:spcPct val="50000"/>
              </a:spcBef>
              <a:defRPr/>
            </a:pPr>
            <a:r>
              <a:rPr lang="ru-RU" sz="2800" b="1" dirty="0" smtClean="0">
                <a:solidFill>
                  <a:schemeClr val="accent6"/>
                </a:solidFill>
              </a:rPr>
              <a:t>Применение образовательных технологий:</a:t>
            </a:r>
          </a:p>
          <a:p>
            <a:pPr marL="285750" indent="-285750" algn="ctr" eaLnBrk="1" hangingPunct="1">
              <a:spcBef>
                <a:spcPct val="50000"/>
              </a:spcBef>
              <a:defRPr/>
            </a:pPr>
            <a:endParaRPr lang="ru-RU" sz="2800" b="1" dirty="0" smtClean="0">
              <a:solidFill>
                <a:schemeClr val="accent6"/>
              </a:solidFill>
            </a:endParaRPr>
          </a:p>
        </p:txBody>
      </p:sp>
      <p:sp>
        <p:nvSpPr>
          <p:cNvPr id="10246" name="Line 52"/>
          <p:cNvSpPr>
            <a:spLocks noChangeShapeType="1"/>
          </p:cNvSpPr>
          <p:nvPr/>
        </p:nvSpPr>
        <p:spPr bwMode="auto">
          <a:xfrm>
            <a:off x="684213" y="1412875"/>
            <a:ext cx="61198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7" name="Прямоугольник 4"/>
          <p:cNvSpPr>
            <a:spLocks noChangeArrowheads="1"/>
          </p:cNvSpPr>
          <p:nvPr/>
        </p:nvSpPr>
        <p:spPr bwMode="auto">
          <a:xfrm>
            <a:off x="428625" y="1571625"/>
            <a:ext cx="74295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ru-RU" sz="2200">
              <a:solidFill>
                <a:schemeClr val="accent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7800" y="5715000"/>
            <a:ext cx="8358188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chemeClr val="tx1"/>
                </a:solidFill>
              </a:rPr>
              <a:t>Технология игры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5938" y="5011738"/>
            <a:ext cx="7358062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Технология </a:t>
            </a:r>
            <a:r>
              <a:rPr lang="ru-RU" sz="2400" b="1" dirty="0" err="1">
                <a:solidFill>
                  <a:schemeClr val="tx1"/>
                </a:solidFill>
              </a:rPr>
              <a:t>разноуровневой</a:t>
            </a:r>
            <a:r>
              <a:rPr lang="ru-RU" sz="2400" b="1" dirty="0">
                <a:solidFill>
                  <a:schemeClr val="tx1"/>
                </a:solidFill>
              </a:rPr>
              <a:t> дифференциации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08050" y="4297363"/>
            <a:ext cx="6572250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Технология проблемного обучения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285875" y="3582988"/>
            <a:ext cx="5786438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Исследовательское и проектное обучение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552575" y="2940050"/>
            <a:ext cx="5286375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ИКТ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857375" y="2235200"/>
            <a:ext cx="4572000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Индивидуализация обучения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1476375" y="188913"/>
            <a:ext cx="5761038" cy="57626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2800">
                <a:latin typeface="Arial Black" pitchFamily="34" charset="0"/>
              </a:rPr>
              <a:t>ПОРТФОЛИО ПЕДАГОГА</a:t>
            </a:r>
          </a:p>
        </p:txBody>
      </p:sp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755650" y="188913"/>
            <a:ext cx="7704138" cy="57626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3200">
                <a:latin typeface="Arial Black" pitchFamily="34" charset="0"/>
              </a:rPr>
              <a:t>ПОРТФОЛИО ПЕДАГОГА</a:t>
            </a:r>
          </a:p>
        </p:txBody>
      </p:sp>
      <p:sp>
        <p:nvSpPr>
          <p:cNvPr id="11268" name="Text Box 14"/>
          <p:cNvSpPr txBox="1">
            <a:spLocks noChangeArrowheads="1"/>
          </p:cNvSpPr>
          <p:nvPr/>
        </p:nvSpPr>
        <p:spPr bwMode="auto">
          <a:xfrm>
            <a:off x="1116013" y="1046163"/>
            <a:ext cx="5616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/>
              <a:t>НАУЧНО-МЕТОДИЧЕСКАЯ ДЕЯТЕЛЬНОСТЬ</a:t>
            </a:r>
          </a:p>
        </p:txBody>
      </p:sp>
      <p:sp>
        <p:nvSpPr>
          <p:cNvPr id="7173" name="Text Box 15"/>
          <p:cNvSpPr txBox="1">
            <a:spLocks noChangeArrowheads="1"/>
          </p:cNvSpPr>
          <p:nvPr/>
        </p:nvSpPr>
        <p:spPr bwMode="auto">
          <a:xfrm>
            <a:off x="323850" y="1916113"/>
            <a:ext cx="6840538" cy="10779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ru-RU" sz="1600" dirty="0" smtClean="0"/>
          </a:p>
          <a:p>
            <a:pPr eaLnBrk="1" hangingPunct="1">
              <a:spcBef>
                <a:spcPct val="50000"/>
              </a:spcBef>
              <a:defRPr/>
            </a:pPr>
            <a:endParaRPr lang="ru-RU" sz="1600" b="1" dirty="0" smtClean="0"/>
          </a:p>
          <a:p>
            <a:pPr marL="285750" indent="-285750" eaLnBrk="1" hangingPunct="1">
              <a:spcBef>
                <a:spcPct val="50000"/>
              </a:spcBef>
              <a:buFont typeface="Wingdings" pitchFamily="2" charset="2"/>
              <a:buChar char="v"/>
              <a:defRPr/>
            </a:pPr>
            <a:endParaRPr lang="ru-RU" sz="1600" b="1" dirty="0" smtClean="0"/>
          </a:p>
        </p:txBody>
      </p:sp>
      <p:sp>
        <p:nvSpPr>
          <p:cNvPr id="11270" name="Line 52"/>
          <p:cNvSpPr>
            <a:spLocks noChangeShapeType="1"/>
          </p:cNvSpPr>
          <p:nvPr/>
        </p:nvSpPr>
        <p:spPr bwMode="auto">
          <a:xfrm>
            <a:off x="684213" y="1412875"/>
            <a:ext cx="61198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4"/>
          <p:cNvSpPr>
            <a:spLocks noChangeArrowheads="1"/>
          </p:cNvSpPr>
          <p:nvPr/>
        </p:nvSpPr>
        <p:spPr bwMode="auto">
          <a:xfrm>
            <a:off x="311150" y="1557338"/>
            <a:ext cx="7429500" cy="477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2"/>
                </a:solidFill>
              </a:rPr>
              <a:t>Применение  цифровых образовательных ресурсов: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ru-RU" sz="2400" b="1" dirty="0">
                <a:solidFill>
                  <a:schemeClr val="accent2"/>
                </a:solidFill>
              </a:rPr>
              <a:t>на уроках химии:</a:t>
            </a:r>
          </a:p>
          <a:p>
            <a:pPr>
              <a:defRPr/>
            </a:pPr>
            <a:r>
              <a:rPr lang="ru-RU" sz="1000" b="1" dirty="0">
                <a:latin typeface="Arial"/>
              </a:rPr>
              <a:t>«Химия», 8 класс, Габриелян О.С.</a:t>
            </a:r>
            <a:r>
              <a:rPr lang="ru-RU" sz="1000" dirty="0">
                <a:latin typeface="Arial"/>
              </a:rPr>
              <a:t> </a:t>
            </a:r>
            <a:br>
              <a:rPr lang="ru-RU" sz="1000" dirty="0">
                <a:latin typeface="Arial"/>
              </a:rPr>
            </a:br>
            <a:r>
              <a:rPr lang="ru-RU" sz="1000" dirty="0">
                <a:latin typeface="Arial"/>
              </a:rPr>
              <a:t>Оглавление учебника "Химия", 8 класс, Габриелян О.С., издательство "Дрофа", 2005 год. Оглавление составлено в соответствии с содержанием учебников, входящих в состав учебно-методического комплекта, к которым разрабатывался набор цифровых образовательных ресурсов.  </a:t>
            </a:r>
            <a:endParaRPr lang="ru-RU" sz="1000" dirty="0"/>
          </a:p>
          <a:p>
            <a:pPr>
              <a:defRPr/>
            </a:pPr>
            <a:r>
              <a:rPr lang="ru-RU" sz="1000" dirty="0"/>
              <a:t> </a:t>
            </a:r>
            <a:r>
              <a:rPr lang="ru-RU" sz="1000" dirty="0" err="1">
                <a:latin typeface="Arial"/>
                <a:hlinkClick r:id="rId2"/>
              </a:rPr>
              <a:t>ЦОРы</a:t>
            </a:r>
            <a:r>
              <a:rPr lang="ru-RU" sz="1000" dirty="0">
                <a:latin typeface="Arial"/>
                <a:hlinkClick r:id="rId2"/>
              </a:rPr>
              <a:t> &gt;&gt;&gt;</a:t>
            </a:r>
            <a:br>
              <a:rPr lang="ru-RU" sz="1000" dirty="0">
                <a:latin typeface="Arial"/>
                <a:hlinkClick r:id="rId2"/>
              </a:rPr>
            </a:br>
            <a:r>
              <a:rPr lang="ru-RU" sz="1000" dirty="0"/>
              <a:t> </a:t>
            </a:r>
            <a:r>
              <a:rPr lang="ru-RU" sz="1000" b="1" dirty="0">
                <a:latin typeface="Arial"/>
              </a:rPr>
              <a:t>«Химия», 9 класс, Габриелян О.С. </a:t>
            </a:r>
            <a:br>
              <a:rPr lang="ru-RU" sz="1000" b="1" dirty="0">
                <a:latin typeface="Arial"/>
              </a:rPr>
            </a:br>
            <a:r>
              <a:rPr lang="ru-RU" sz="1000" dirty="0">
                <a:latin typeface="Arial"/>
              </a:rPr>
              <a:t>Оглавление учебника «Химия», 9 класс, Габриелян О.С., издательство "Дрофа", 2005 год. Оглавление составлено в соответствии с содержанием учебников, входящих в состав учебно-методического комплекта, к которым разрабатывался набор цифровых образовательных ресурсов. </a:t>
            </a:r>
            <a:endParaRPr lang="ru-RU" sz="1000" dirty="0"/>
          </a:p>
          <a:p>
            <a:pPr>
              <a:defRPr/>
            </a:pPr>
            <a:r>
              <a:rPr lang="ru-RU" sz="1000" dirty="0"/>
              <a:t> </a:t>
            </a:r>
            <a:r>
              <a:rPr lang="ru-RU" sz="1000" dirty="0" err="1">
                <a:latin typeface="Arial"/>
                <a:hlinkClick r:id="rId3"/>
              </a:rPr>
              <a:t>ЦОРы</a:t>
            </a:r>
            <a:r>
              <a:rPr lang="ru-RU" sz="1000" dirty="0">
                <a:latin typeface="Arial"/>
                <a:hlinkClick r:id="rId3"/>
              </a:rPr>
              <a:t> &gt;&gt;&gt;</a:t>
            </a:r>
            <a:endParaRPr lang="ru-RU" sz="1000" dirty="0"/>
          </a:p>
          <a:p>
            <a:pPr>
              <a:defRPr/>
            </a:pPr>
            <a:r>
              <a:rPr lang="ru-RU" sz="1000" dirty="0">
                <a:latin typeface="Arial"/>
              </a:rPr>
              <a:t> </a:t>
            </a:r>
            <a:r>
              <a:rPr lang="ru-RU" sz="1000" b="1" dirty="0">
                <a:latin typeface="Arial"/>
              </a:rPr>
              <a:t>«Химия», 10 класс, Габриелян О.С., Маскаев Ф.Н., Пономарев С.Ю., </a:t>
            </a:r>
            <a:r>
              <a:rPr lang="ru-RU" sz="1000" b="1" dirty="0" err="1">
                <a:latin typeface="Arial"/>
              </a:rPr>
              <a:t>Теренин</a:t>
            </a:r>
            <a:r>
              <a:rPr lang="ru-RU" sz="1000" b="1" dirty="0">
                <a:latin typeface="Arial"/>
              </a:rPr>
              <a:t> В.И</a:t>
            </a:r>
            <a:r>
              <a:rPr lang="ru-RU" sz="1000" dirty="0">
                <a:latin typeface="Arial"/>
              </a:rPr>
              <a:t>. </a:t>
            </a:r>
            <a:br>
              <a:rPr lang="ru-RU" sz="1000" dirty="0">
                <a:latin typeface="Arial"/>
              </a:rPr>
            </a:br>
            <a:r>
              <a:rPr lang="ru-RU" sz="1000" dirty="0">
                <a:latin typeface="Arial"/>
              </a:rPr>
              <a:t>Оглавление учебника «Химия», 10 класс, Габриелян О.С., Маскаев Ф.Н., Пономарев С.Ю., </a:t>
            </a:r>
            <a:r>
              <a:rPr lang="ru-RU" sz="1000" dirty="0" err="1">
                <a:latin typeface="Arial"/>
              </a:rPr>
              <a:t>Теренин</a:t>
            </a:r>
            <a:r>
              <a:rPr lang="ru-RU" sz="1000" dirty="0">
                <a:latin typeface="Arial"/>
              </a:rPr>
              <a:t> В.И., издательство "Дрофа", 2005 год. Оглавление составлено в соответствии с содержанием учебников, входящих в состав учебно-методического комплекта, к которым разрабатывался набор цифровых образовательных ресурсов. </a:t>
            </a:r>
            <a:br>
              <a:rPr lang="ru-RU" sz="1000" dirty="0">
                <a:latin typeface="Arial"/>
              </a:rPr>
            </a:br>
            <a:r>
              <a:rPr lang="ru-RU" sz="1000" dirty="0" err="1">
                <a:latin typeface="Arial"/>
                <a:hlinkClick r:id="rId4"/>
              </a:rPr>
              <a:t>ЦОРы</a:t>
            </a:r>
            <a:r>
              <a:rPr lang="ru-RU" sz="1000" b="1" dirty="0">
                <a:latin typeface="Arial"/>
                <a:hlinkClick r:id="rId4"/>
              </a:rPr>
              <a:t> &gt;&gt;&gt;</a:t>
            </a:r>
            <a:endParaRPr lang="ru-RU" sz="1000" dirty="0"/>
          </a:p>
          <a:p>
            <a:pPr>
              <a:defRPr/>
            </a:pPr>
            <a:r>
              <a:rPr lang="ru-RU" sz="1000" dirty="0">
                <a:latin typeface="Arial"/>
              </a:rPr>
              <a:t> </a:t>
            </a:r>
            <a:r>
              <a:rPr lang="ru-RU" sz="1000" b="1" dirty="0">
                <a:latin typeface="Arial"/>
              </a:rPr>
              <a:t>«Химия», 11 класс, Габриелян О.С., Лысова Г.Г. </a:t>
            </a:r>
            <a:r>
              <a:rPr lang="ru-RU" sz="1000" dirty="0">
                <a:latin typeface="Arial"/>
              </a:rPr>
              <a:t/>
            </a:r>
            <a:br>
              <a:rPr lang="ru-RU" sz="1000" dirty="0">
                <a:latin typeface="Arial"/>
              </a:rPr>
            </a:br>
            <a:r>
              <a:rPr lang="ru-RU" sz="1000" dirty="0">
                <a:latin typeface="Arial"/>
              </a:rPr>
              <a:t>Оглавление учебника «Химия», 11 класс, Габриелян О.С., Лысова Г.Г., издательство "Дрофа", 2004 год. Оглавление составлено в соответствии с содержанием учебников, входящих в состав учебно-методического комплекта, к которым разрабатывался набор цифровых образовательных ресурсов. </a:t>
            </a:r>
            <a:br>
              <a:rPr lang="ru-RU" sz="1000" dirty="0">
                <a:latin typeface="Arial"/>
              </a:rPr>
            </a:br>
            <a:r>
              <a:rPr lang="ru-RU" sz="1000" dirty="0" err="1">
                <a:latin typeface="Arial"/>
                <a:hlinkClick r:id="rId5"/>
              </a:rPr>
              <a:t>ЦОРы</a:t>
            </a:r>
            <a:r>
              <a:rPr lang="ru-RU" sz="1000" b="1" dirty="0">
                <a:latin typeface="Arial"/>
                <a:hlinkClick r:id="rId5"/>
              </a:rPr>
              <a:t> &gt;&gt;&gt;</a:t>
            </a:r>
            <a:endParaRPr lang="ru-RU" sz="1000" dirty="0">
              <a:latin typeface="Arial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endParaRPr lang="ru-RU" sz="22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1476375" y="188913"/>
            <a:ext cx="5761038" cy="57626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2800">
                <a:latin typeface="Arial Black" pitchFamily="34" charset="0"/>
              </a:rPr>
              <a:t>ПОРТФОЛИО ПЕДАГОГА</a:t>
            </a: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755650" y="188913"/>
            <a:ext cx="7704138" cy="57626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3200">
                <a:latin typeface="Arial Black" pitchFamily="34" charset="0"/>
              </a:rPr>
              <a:t>ПОРТФОЛИО ПЕДАГОГА</a:t>
            </a:r>
          </a:p>
        </p:txBody>
      </p:sp>
      <p:sp>
        <p:nvSpPr>
          <p:cNvPr id="12292" name="Text Box 14"/>
          <p:cNvSpPr txBox="1">
            <a:spLocks noChangeArrowheads="1"/>
          </p:cNvSpPr>
          <p:nvPr/>
        </p:nvSpPr>
        <p:spPr bwMode="auto">
          <a:xfrm>
            <a:off x="1116013" y="1046163"/>
            <a:ext cx="5616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/>
              <a:t>НАУЧНО-МЕТОДИЧЕСКАЯ ДЕЯТЕЛЬНОСТЬ</a:t>
            </a:r>
          </a:p>
        </p:txBody>
      </p:sp>
      <p:sp>
        <p:nvSpPr>
          <p:cNvPr id="7173" name="Text Box 15"/>
          <p:cNvSpPr txBox="1">
            <a:spLocks noChangeArrowheads="1"/>
          </p:cNvSpPr>
          <p:nvPr/>
        </p:nvSpPr>
        <p:spPr bwMode="auto">
          <a:xfrm>
            <a:off x="323850" y="1916113"/>
            <a:ext cx="6840538" cy="10779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ru-RU" sz="1600" dirty="0" smtClean="0"/>
          </a:p>
          <a:p>
            <a:pPr eaLnBrk="1" hangingPunct="1">
              <a:spcBef>
                <a:spcPct val="50000"/>
              </a:spcBef>
              <a:defRPr/>
            </a:pPr>
            <a:endParaRPr lang="ru-RU" sz="1600" b="1" dirty="0" smtClean="0"/>
          </a:p>
          <a:p>
            <a:pPr marL="285750" indent="-285750" eaLnBrk="1" hangingPunct="1">
              <a:spcBef>
                <a:spcPct val="50000"/>
              </a:spcBef>
              <a:buFont typeface="Wingdings" pitchFamily="2" charset="2"/>
              <a:buChar char="v"/>
              <a:defRPr/>
            </a:pPr>
            <a:endParaRPr lang="ru-RU" sz="1600" b="1" dirty="0" smtClean="0"/>
          </a:p>
        </p:txBody>
      </p:sp>
      <p:sp>
        <p:nvSpPr>
          <p:cNvPr id="12294" name="Line 52"/>
          <p:cNvSpPr>
            <a:spLocks noChangeShapeType="1"/>
          </p:cNvSpPr>
          <p:nvPr/>
        </p:nvSpPr>
        <p:spPr bwMode="auto">
          <a:xfrm>
            <a:off x="684213" y="1412875"/>
            <a:ext cx="61198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4"/>
          <p:cNvSpPr>
            <a:spLocks noChangeArrowheads="1"/>
          </p:cNvSpPr>
          <p:nvPr/>
        </p:nvSpPr>
        <p:spPr bwMode="auto">
          <a:xfrm>
            <a:off x="311150" y="1557338"/>
            <a:ext cx="7429500" cy="529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2"/>
                </a:solidFill>
              </a:rPr>
              <a:t>Применение  цифровых образовательных ресурсов:</a:t>
            </a:r>
          </a:p>
          <a:p>
            <a:pPr marL="171450" indent="-171450">
              <a:buFont typeface="Wingdings" pitchFamily="2" charset="2"/>
              <a:buChar char="v"/>
              <a:defRPr/>
            </a:pPr>
            <a:r>
              <a:rPr lang="ru-RU" sz="1600" b="1" dirty="0"/>
              <a:t>Электронная библиотека учебных материалов по химии </a:t>
            </a:r>
          </a:p>
          <a:p>
            <a:pPr>
              <a:defRPr/>
            </a:pPr>
            <a:r>
              <a:rPr lang="ru-RU" sz="1600" dirty="0"/>
              <a:t> </a:t>
            </a:r>
            <a:r>
              <a:rPr lang="ru-RU" sz="1600" dirty="0">
                <a:hlinkClick r:id="rId2"/>
              </a:rPr>
              <a:t>http://www.chem.msu.ru/rus/elibrary/</a:t>
            </a:r>
            <a:endParaRPr lang="ru-RU" sz="1600" dirty="0"/>
          </a:p>
          <a:p>
            <a:pPr>
              <a:defRPr/>
            </a:pPr>
            <a:r>
              <a:rPr lang="ru-RU" sz="1600" b="1" dirty="0"/>
              <a:t> </a:t>
            </a:r>
          </a:p>
          <a:p>
            <a:pPr marL="171450" indent="-171450">
              <a:buFont typeface="Wingdings" pitchFamily="2" charset="2"/>
              <a:buChar char="v"/>
              <a:defRPr/>
            </a:pPr>
            <a:r>
              <a:rPr lang="ru-RU" sz="1600" b="1" dirty="0" err="1"/>
              <a:t>ЦОРы</a:t>
            </a:r>
            <a:r>
              <a:rPr lang="ru-RU" sz="1600" b="1" dirty="0"/>
              <a:t> для подготовки к ЕГЭ по химии: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ru-RU" sz="1600" dirty="0"/>
              <a:t>ЕГЭ портал </a:t>
            </a:r>
            <a:r>
              <a:rPr lang="en-US" sz="1600" dirty="0">
                <a:hlinkClick r:id="rId3"/>
              </a:rPr>
              <a:t>http://4ege.ru/materials_podgotovka/2616-grafik-diagnosticheskih-rabot-v-etom-uchebnom-godu.html</a:t>
            </a:r>
            <a:r>
              <a:rPr lang="ru-RU" sz="1600" dirty="0"/>
              <a:t> 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ru-RU" sz="1600" dirty="0"/>
              <a:t>Учебный центр «Резольвента» </a:t>
            </a:r>
            <a:r>
              <a:rPr lang="en-US" sz="1600" dirty="0">
                <a:hlinkClick r:id="rId4"/>
              </a:rPr>
              <a:t>http://www.resolventa.ru/demo/obsh/trege.htm</a:t>
            </a:r>
            <a:r>
              <a:rPr lang="ru-RU" sz="1600" dirty="0"/>
              <a:t> 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ru-RU" sz="1600" dirty="0"/>
              <a:t>Образовательные ресурсы Интернета ХИМИЯ </a:t>
            </a:r>
            <a:r>
              <a:rPr lang="en-US" sz="1600" dirty="0">
                <a:hlinkClick r:id="rId5"/>
              </a:rPr>
              <a:t>http://www.alleng.ru/edu/chem3.htm</a:t>
            </a:r>
            <a:r>
              <a:rPr lang="ru-RU" sz="1600" dirty="0"/>
              <a:t> 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ru-RU" sz="1600" dirty="0"/>
              <a:t>ЦОКО Кировской области </a:t>
            </a:r>
            <a:r>
              <a:rPr lang="en-US" sz="1600" dirty="0">
                <a:hlinkClick r:id="rId6"/>
              </a:rPr>
              <a:t>http://ege.43edu.ru/</a:t>
            </a:r>
            <a:endParaRPr lang="ru-RU" sz="1600" dirty="0"/>
          </a:p>
          <a:p>
            <a:pPr marL="228600" indent="-228600">
              <a:buFont typeface="+mj-lt"/>
              <a:buAutoNum type="arabicPeriod"/>
              <a:defRPr/>
            </a:pPr>
            <a:r>
              <a:rPr lang="ru-RU" sz="1600" dirty="0"/>
              <a:t>Тверское региональное отделение ассоциации учителей и преподавателей химии  </a:t>
            </a:r>
            <a:r>
              <a:rPr lang="en-US" sz="1600" dirty="0">
                <a:hlinkClick r:id="rId7"/>
              </a:rPr>
              <a:t>http://chem-teacher.ru/?cat=21</a:t>
            </a:r>
            <a:endParaRPr lang="ru-RU" sz="1600" dirty="0"/>
          </a:p>
          <a:p>
            <a:pPr marL="228600" indent="-228600">
              <a:buFont typeface="+mj-lt"/>
              <a:buAutoNum type="arabicPeriod"/>
              <a:defRPr/>
            </a:pPr>
            <a:r>
              <a:rPr lang="ru-RU" sz="1600" dirty="0"/>
              <a:t>Официальный информационный портал </a:t>
            </a:r>
            <a:r>
              <a:rPr lang="en-US" sz="1600" dirty="0">
                <a:hlinkClick r:id="rId8"/>
              </a:rPr>
              <a:t>http://gia.edu.ru/ru/graduates_classes/demonstration/</a:t>
            </a:r>
            <a:endParaRPr lang="ru-RU" sz="1600" dirty="0"/>
          </a:p>
          <a:p>
            <a:pPr marL="228600" indent="-228600">
              <a:buFont typeface="+mj-lt"/>
              <a:buAutoNum type="arabicPeriod"/>
              <a:defRPr/>
            </a:pPr>
            <a:r>
              <a:rPr lang="ru-RU" sz="1600" dirty="0"/>
              <a:t>Виртуальная химическая школа </a:t>
            </a:r>
            <a:r>
              <a:rPr lang="en-US" sz="1600" dirty="0">
                <a:hlinkClick r:id="rId9"/>
              </a:rPr>
              <a:t>http://www.maratakm.ru/index.htm</a:t>
            </a:r>
            <a:r>
              <a:rPr lang="ru-RU" sz="1600" dirty="0"/>
              <a:t>.</a:t>
            </a:r>
          </a:p>
          <a:p>
            <a:pPr>
              <a:defRPr/>
            </a:pPr>
            <a:endParaRPr lang="ru-RU" sz="1200" dirty="0"/>
          </a:p>
          <a:p>
            <a:pPr marL="457200" indent="-457200">
              <a:buFont typeface="+mj-lt"/>
              <a:buAutoNum type="arabicPeriod"/>
              <a:defRPr/>
            </a:pPr>
            <a:endParaRPr lang="ru-RU" sz="22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сулы">
  <a:themeElements>
    <a:clrScheme name="Капсулы 10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00FF"/>
      </a:folHlink>
    </a:clrScheme>
    <a:fontScheme name="Капсул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9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10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1140</TotalTime>
  <Words>1551</Words>
  <Application>Microsoft Office PowerPoint</Application>
  <PresentationFormat>Экран (4:3)</PresentationFormat>
  <Paragraphs>322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Капсулы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Контактная информация</vt:lpstr>
    </vt:vector>
  </TitlesOfParts>
  <Company>ДОМ-АРТ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Портфолио педагога</dc:title>
  <dc:creator>MZ</dc:creator>
  <dc:description>Землянкина М.А. МОУ гимназия № 7, Хабаровск</dc:description>
  <cp:lastModifiedBy>Лариса</cp:lastModifiedBy>
  <cp:revision>115</cp:revision>
  <dcterms:created xsi:type="dcterms:W3CDTF">2011-03-08T14:57:20Z</dcterms:created>
  <dcterms:modified xsi:type="dcterms:W3CDTF">2014-11-07T18:59:17Z</dcterms:modified>
</cp:coreProperties>
</file>