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B8E6C3"/>
    <a:srgbClr val="BDA6F8"/>
    <a:srgbClr val="F6C0A8"/>
    <a:srgbClr val="2B4212"/>
    <a:srgbClr val="193D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6" autoAdjust="0"/>
    <p:restoredTop sz="94676" autoAdjust="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A8304-0A96-4C89-A162-FC889FA29092}" type="datetimeFigureOut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CC1C-5A51-4ACC-9AC5-8FAE6DFF81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186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901E-8F99-4632-9627-916FCE627DEE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FFE9-5C1A-4BA6-A23D-4B2D57C2B2B3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447E-698C-4877-A439-208559B165E0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DF80-1D61-47D6-8D2C-84C996BD0DE3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23A-8E24-4D04-9BE2-91B2CF2C0255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BFBE-1757-4234-B62C-24568F59F342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F443-FB21-4646-B642-2B58ADDDF25A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6919-A79D-4518-A319-D10AD4B67618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5DBE-D49B-4FA2-B060-42A52F234019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7C06-E8D5-40E6-9E64-C5336CD3527B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4E7C-9633-4492-8F19-ED9A6F862109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E6CF9F-5031-4482-A69B-5AF27091CE9A}" type="datetime1">
              <a:rPr lang="ru-RU" smtClean="0"/>
              <a:pPr/>
              <a:t>03.07.2013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8B55A0-5A97-4AED-9675-62FB0F71B50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861048"/>
            <a:ext cx="5544616" cy="2808312"/>
          </a:xfrm>
        </p:spPr>
        <p:txBody>
          <a:bodyPr>
            <a:normAutofit fontScale="77500" lnSpcReduction="20000"/>
          </a:bodyPr>
          <a:lstStyle/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Соколенко Ольга Илларионовна,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учитель русского языка и литературы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МБОУ СОШ № 35 г. Краснодара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Краснодар 2013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374441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0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Инновационные технологии на уроках русского языка</a:t>
            </a:r>
            <a:endParaRPr lang="ru-RU" sz="60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1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368752" cy="93610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6000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Метод </a:t>
            </a:r>
            <a:r>
              <a:rPr lang="ru-RU" sz="6000" b="1" i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«ИНСЕРТ»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416824" cy="3672408"/>
          </a:xfrm>
        </p:spPr>
        <p:txBody>
          <a:bodyPr>
            <a:normAutofit fontScale="92500"/>
          </a:bodyPr>
          <a:lstStyle/>
          <a:p>
            <a:pPr indent="0" algn="just">
              <a:buNone/>
            </a:pPr>
            <a:r>
              <a:rPr lang="ru-RU" sz="4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BDA6F8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BDA6F8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ИНСЕРТ»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4800" i="1" dirty="0" smtClean="0">
                <a:solidFill>
                  <a:srgbClr val="2B4212"/>
                </a:solidFill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en-US" sz="4800" i="1" dirty="0" smtClean="0">
                <a:solidFill>
                  <a:srgbClr val="2B42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dirty="0" smtClean="0">
                <a:solidFill>
                  <a:srgbClr val="2B4212"/>
                </a:solidFill>
                <a:latin typeface="Times New Roman" pitchFamily="18" charset="0"/>
                <a:cs typeface="Times New Roman" pitchFamily="18" charset="0"/>
              </a:rPr>
              <a:t>маркировки </a:t>
            </a:r>
            <a:r>
              <a:rPr lang="ru-RU" sz="4800" i="1" dirty="0">
                <a:solidFill>
                  <a:srgbClr val="2B4212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r>
              <a:rPr lang="ru-RU" sz="4800" dirty="0">
                <a:solidFill>
                  <a:srgbClr val="2B42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интерактивная система заметок для эффективного чтения и размышления.</a:t>
            </a:r>
          </a:p>
          <a:p>
            <a:pPr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0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24936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sz="4800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чтении удобно заполнять таблицу:</a:t>
            </a:r>
            <a:endParaRPr lang="ru-RU" sz="48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8208912" cy="1584176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5893048"/>
              </p:ext>
            </p:extLst>
          </p:nvPr>
        </p:nvGraphicFramePr>
        <p:xfrm>
          <a:off x="899592" y="2564904"/>
          <a:ext cx="7560840" cy="393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72208"/>
                <a:gridCol w="1656184"/>
                <a:gridCol w="1512168"/>
                <a:gridCol w="1368152"/>
              </a:tblGrid>
              <a:tr h="231505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V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-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+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?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!</a:t>
                      </a:r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уже знал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новое или противоре</a:t>
                      </a:r>
                      <a:r>
                        <a:rPr lang="en-US" sz="2000" i="1" dirty="0" smtClean="0"/>
                        <a:t>-</a:t>
                      </a:r>
                      <a:r>
                        <a:rPr lang="ru-RU" sz="2000" i="1" dirty="0" smtClean="0"/>
                        <a:t>чащее прежним знания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интересно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неясно, 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ru-RU" sz="2000" i="1" dirty="0" smtClean="0"/>
                        <a:t>есть вопросы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хочу узнать больше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32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4248472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СИНКВЕЙН</a:t>
            </a:r>
            <a:r>
              <a:rPr lang="ru-RU" sz="44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64096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32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СИНКВЕЙН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/>
              <a:t>– </a:t>
            </a:r>
            <a:r>
              <a:rPr lang="ru-RU" sz="3200" i="1" dirty="0"/>
              <a:t>малая стихотворная форма, используемая для фиксации эмоциональных оценок, описания своих текущих впечатлений, ощущений, ассоциаций.</a:t>
            </a:r>
          </a:p>
          <a:p>
            <a:pPr indent="0" algn="just">
              <a:buNone/>
            </a:pPr>
            <a:r>
              <a:rPr lang="ru-RU" sz="32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8E6C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СИНКВЕЙН</a:t>
            </a:r>
            <a:r>
              <a:rPr lang="ru-RU" sz="3200" dirty="0"/>
              <a:t> – </a:t>
            </a:r>
            <a:r>
              <a:rPr lang="ru-RU" sz="3200" i="1" dirty="0" smtClean="0"/>
              <a:t>короткое </a:t>
            </a:r>
            <a:r>
              <a:rPr lang="ru-RU" sz="3200" i="1" dirty="0"/>
              <a:t>литературное произведение, </a:t>
            </a:r>
            <a:r>
              <a:rPr lang="ru-RU" sz="3200" i="1" dirty="0" smtClean="0"/>
              <a:t>характеризующее </a:t>
            </a:r>
            <a:r>
              <a:rPr lang="ru-RU" sz="3200" i="1" dirty="0"/>
              <a:t>предмет (тему), состоящее из пяти строк, которое пишется по определённому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xmlns="" val="40955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912768" cy="1150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проведения:</a:t>
            </a:r>
            <a:endParaRPr lang="ru-RU" sz="54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568952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i="1" dirty="0"/>
              <a:t>Обогащает словарный запас.</a:t>
            </a:r>
          </a:p>
          <a:p>
            <a:pPr>
              <a:buFont typeface="Wingdings" pitchFamily="2" charset="2"/>
              <a:buChar char="q"/>
            </a:pPr>
            <a:r>
              <a:rPr lang="ru-RU" sz="3200" i="1" dirty="0"/>
              <a:t>Подготавливает к краткому пересказу.</a:t>
            </a:r>
          </a:p>
          <a:p>
            <a:pPr>
              <a:buFont typeface="Wingdings" pitchFamily="2" charset="2"/>
              <a:buChar char="q"/>
            </a:pPr>
            <a:r>
              <a:rPr lang="ru-RU" sz="3200" i="1" dirty="0"/>
              <a:t>Учит формулировать идею (ключевую фразу).</a:t>
            </a:r>
          </a:p>
          <a:p>
            <a:pPr>
              <a:buFont typeface="Wingdings" pitchFamily="2" charset="2"/>
              <a:buChar char="q"/>
            </a:pPr>
            <a:r>
              <a:rPr lang="ru-RU" sz="3200" i="1" dirty="0"/>
              <a:t>Позволяет почувствовать себя хоть на мгновение творцом.</a:t>
            </a:r>
          </a:p>
          <a:p>
            <a:pPr>
              <a:buFont typeface="Wingdings" pitchFamily="2" charset="2"/>
              <a:buChar char="q"/>
            </a:pPr>
            <a:r>
              <a:rPr lang="ru-RU" sz="3200" i="1" dirty="0"/>
              <a:t>Получается у всех.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64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написания синквейна:</a:t>
            </a:r>
            <a:endParaRPr lang="ru-RU" sz="4000" b="1" i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строка </a:t>
            </a:r>
            <a:r>
              <a:rPr lang="ru-RU" sz="5100" dirty="0"/>
              <a:t>– </a:t>
            </a:r>
            <a:r>
              <a:rPr lang="ru-RU" sz="5100" b="1" i="1" dirty="0"/>
              <a:t>одно слово </a:t>
            </a:r>
            <a:r>
              <a:rPr lang="ru-RU" sz="5100" dirty="0"/>
              <a:t>– название стихотворения, обычно </a:t>
            </a:r>
            <a:r>
              <a:rPr lang="ru-RU" sz="5100" dirty="0" smtClean="0"/>
              <a:t>существительное.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строка </a:t>
            </a:r>
            <a:r>
              <a:rPr lang="ru-RU" sz="5100" dirty="0"/>
              <a:t>– </a:t>
            </a:r>
            <a:r>
              <a:rPr lang="ru-RU" sz="5100" b="1" i="1" dirty="0"/>
              <a:t>два слова </a:t>
            </a:r>
            <a:r>
              <a:rPr lang="ru-RU" sz="5100" dirty="0"/>
              <a:t>(прилагательные или причастия). Описание темы.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51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6C0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строка </a:t>
            </a:r>
            <a:r>
              <a:rPr lang="ru-RU" sz="5100" dirty="0"/>
              <a:t>– </a:t>
            </a:r>
            <a:r>
              <a:rPr lang="ru-RU" sz="5100" b="1" i="1" dirty="0"/>
              <a:t>три слова </a:t>
            </a:r>
            <a:r>
              <a:rPr lang="ru-RU" sz="5100" dirty="0"/>
              <a:t>(глаголы). Действия относящиеся к теме.</a:t>
            </a:r>
          </a:p>
          <a:p>
            <a:pPr indent="0" algn="just">
              <a:lnSpc>
                <a:spcPct val="110000"/>
              </a:lnSpc>
              <a:buNone/>
            </a:pPr>
            <a:r>
              <a:rPr lang="ru-RU" sz="51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DA6F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строка </a:t>
            </a:r>
            <a:r>
              <a:rPr lang="ru-RU" sz="5100" dirty="0"/>
              <a:t>– </a:t>
            </a:r>
            <a:r>
              <a:rPr lang="ru-RU" sz="5100" b="1" i="1" dirty="0"/>
              <a:t>четыре слова </a:t>
            </a:r>
            <a:r>
              <a:rPr lang="ru-RU" sz="5100" dirty="0"/>
              <a:t>– </a:t>
            </a:r>
            <a:r>
              <a:rPr lang="ru-RU" sz="5100" b="1" i="1" dirty="0"/>
              <a:t>предложение. </a:t>
            </a:r>
            <a:r>
              <a:rPr lang="ru-RU" sz="5100" dirty="0"/>
              <a:t>Фраза, которая показывает отношение автора к теме.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5100" b="1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строка </a:t>
            </a:r>
            <a:r>
              <a:rPr lang="ru-RU" sz="5100" dirty="0"/>
              <a:t>– </a:t>
            </a:r>
            <a:r>
              <a:rPr lang="ru-RU" sz="5100" b="1" i="1" dirty="0"/>
              <a:t>одно слово </a:t>
            </a:r>
            <a:r>
              <a:rPr lang="ru-RU" sz="5100" dirty="0"/>
              <a:t>– ассоциация, которая повторяет суть темы, обычно существительное.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8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3" y="620688"/>
            <a:ext cx="3096345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6C0A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ЦВЕТОК</a:t>
            </a:r>
            <a:endParaRPr lang="ru-RU" sz="48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6C0A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556793"/>
            <a:ext cx="8136904" cy="3384376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Замечательный, красивый.</a:t>
            </a:r>
          </a:p>
          <a:p>
            <a:pPr indent="0"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Растёт</a:t>
            </a:r>
            <a:r>
              <a:rPr lang="ru-RU" sz="4000" i="1" dirty="0">
                <a:solidFill>
                  <a:srgbClr val="FF0000"/>
                </a:solidFill>
              </a:rPr>
              <a:t>, развивается, гибнет.</a:t>
            </a:r>
          </a:p>
          <a:p>
            <a:pPr indent="0" algn="ctr">
              <a:buNone/>
            </a:pPr>
            <a:r>
              <a:rPr lang="ru-RU" sz="4000" i="1" dirty="0">
                <a:solidFill>
                  <a:srgbClr val="FF0000"/>
                </a:solidFill>
              </a:rPr>
              <a:t>Любит, чтобы его поливали.</a:t>
            </a:r>
          </a:p>
          <a:p>
            <a:pPr indent="0"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Роза</a:t>
            </a:r>
            <a:r>
              <a:rPr lang="ru-RU" sz="4000" i="1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85184"/>
            <a:ext cx="2304559" cy="166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26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44816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DA6F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«Мозговой штурм»</a:t>
            </a:r>
            <a:r>
              <a:rPr lang="ru-RU" sz="54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DA6F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BDA6F8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712968" cy="5040560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4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«Мозговая атака», «мозговой штурм» </a:t>
            </a:r>
            <a:r>
              <a:rPr lang="ru-RU" sz="4400" i="1" dirty="0"/>
              <a:t>(метод «дельфи») </a:t>
            </a:r>
            <a:r>
              <a:rPr lang="ru-RU" sz="4400" dirty="0"/>
              <a:t>– </a:t>
            </a:r>
            <a:r>
              <a:rPr lang="ru-RU" sz="4400" i="1" dirty="0"/>
              <a:t>это метод, при котором принимается любой ответ учащихся на заданный вопрос.</a:t>
            </a:r>
          </a:p>
        </p:txBody>
      </p:sp>
    </p:spTree>
    <p:extLst>
      <p:ext uri="{BB962C8B-B14F-4D97-AF65-F5344CB8AC3E}">
        <p14:creationId xmlns:p14="http://schemas.microsoft.com/office/powerpoint/2010/main" xmlns="" val="28183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548680"/>
            <a:ext cx="237626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DA6F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</a:t>
            </a:r>
            <a:r>
              <a:rPr lang="ru-RU" sz="60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DA6F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sz="60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BDA6F8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496944" cy="504056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обсуждение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спорных вопросов;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стимулирование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неуверенных обучаемых для принятия участия в обсуждении;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сбор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большого количества идей в течение короткого периода времени;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выяснение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информированности или подготовленности аудитории.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rgbClr val="B8E6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52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056784" cy="856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Нетрадиционные уроки</a:t>
            </a:r>
            <a:endParaRPr lang="ru-RU" sz="4400" i="1" u="sng" dirty="0">
              <a:solidFill>
                <a:srgbClr val="CC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80728"/>
            <a:ext cx="8928992" cy="5688632"/>
          </a:xfrm>
        </p:spPr>
        <p:txBody>
          <a:bodyPr numCol="2">
            <a:normAutofit/>
          </a:bodyPr>
          <a:lstStyle/>
          <a:p>
            <a:pPr marL="342900" indent="-342900"/>
            <a:r>
              <a:rPr lang="ru-RU" sz="3200" i="1" dirty="0" smtClean="0"/>
              <a:t>урок-семинар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урок-лекция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урок-беседа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урок-практикум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урок-экскурсия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урок-исследование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урок-игра		</a:t>
            </a:r>
          </a:p>
          <a:p>
            <a:pPr marL="342900" indent="-342900"/>
            <a:r>
              <a:rPr lang="ru-RU" sz="3200" i="1" dirty="0" smtClean="0"/>
              <a:t>урок-диспут</a:t>
            </a:r>
          </a:p>
          <a:p>
            <a:pPr marL="342900" indent="-342900"/>
            <a:r>
              <a:rPr lang="ru-RU" sz="3200" i="1" dirty="0" smtClean="0"/>
              <a:t>урок-конференция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урок-маскарад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урок-путешествие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урок-зачет</a:t>
            </a:r>
            <a:endParaRPr lang="ru-RU" sz="3200" i="1" dirty="0"/>
          </a:p>
          <a:p>
            <a:pPr marL="342900" indent="-342900"/>
            <a:r>
              <a:rPr lang="ru-RU" sz="3200" i="1" dirty="0" smtClean="0"/>
              <a:t>урок-КВН</a:t>
            </a:r>
            <a:endParaRPr lang="ru-RU" sz="3200" i="1" dirty="0"/>
          </a:p>
          <a:p>
            <a:pPr marL="285750" lvl="0" indent="-285750">
              <a:buClr>
                <a:srgbClr val="FEA022">
                  <a:lumMod val="75000"/>
                </a:srgbClr>
              </a:buClr>
            </a:pPr>
            <a:r>
              <a:rPr lang="ru-RU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урок-защита проекта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7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56784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8E6C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Типы домашнего задания:</a:t>
            </a:r>
            <a:endParaRPr lang="ru-RU" sz="40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B8E6C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184576"/>
          </a:xfrm>
        </p:spPr>
        <p:txBody>
          <a:bodyPr numCol="1"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творческая работа;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лингвистическое исследование текста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342900" lvl="0" indent="-342900" algn="just" fontAlgn="base">
              <a:lnSpc>
                <a:spcPct val="115000"/>
              </a:lnSpc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наблюдение за природой (фото и видеосъемка);</a:t>
            </a:r>
            <a:endParaRPr lang="ru-RU" sz="3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словарных диктантов;</a:t>
            </a:r>
            <a:endParaRPr lang="ru-RU" sz="3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составление вопросника к зачету по теме;</a:t>
            </a:r>
            <a:endParaRPr lang="ru-RU" sz="3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составление конспекта, опорных таблиц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342900" lvl="0" indent="-342900" algn="just" fontAlgn="base">
              <a:lnSpc>
                <a:spcPct val="115000"/>
              </a:lnSpc>
              <a:buFont typeface="Wingdings"/>
              <a:buChar char=""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письмо по памяти.</a:t>
            </a:r>
            <a:endParaRPr lang="ru-RU" sz="3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0" algn="just" fontAlgn="base">
              <a:lnSpc>
                <a:spcPct val="115000"/>
              </a:lnSpc>
              <a:buNone/>
            </a:pP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7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96944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«инновация»?</a:t>
            </a:r>
            <a:endParaRPr lang="ru-RU" sz="54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204864"/>
            <a:ext cx="8712968" cy="4104456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Инновация</a:t>
            </a:r>
            <a:r>
              <a:rPr lang="ru-RU" sz="2800" dirty="0" smtClean="0"/>
              <a:t> – (от латинского </a:t>
            </a:r>
            <a:r>
              <a:rPr lang="ru-RU" sz="2800" b="1" i="1" dirty="0" smtClean="0"/>
              <a:t>«</a:t>
            </a:r>
            <a:r>
              <a:rPr lang="en-US" sz="2800" b="1" i="1" dirty="0" smtClean="0"/>
              <a:t>innovation</a:t>
            </a:r>
            <a:r>
              <a:rPr lang="ru-RU" sz="2800" b="1" i="1" dirty="0"/>
              <a:t>» </a:t>
            </a:r>
            <a:r>
              <a:rPr lang="ru-RU" sz="2800" dirty="0" smtClean="0"/>
              <a:t>–</a:t>
            </a:r>
            <a:r>
              <a:rPr lang="ru-RU" sz="3200" i="1" dirty="0" smtClean="0"/>
              <a:t>нововведение, изменение, обновление</a:t>
            </a:r>
            <a:r>
              <a:rPr lang="ru-RU" sz="2800" dirty="0" smtClean="0"/>
              <a:t>) деятельность по созданию, освоению, использованию и распространению нового, с целенаправленным изменением, вносящим в среду внедрения новые элементы, вызывающие изменение системы из одного состояния в другое.</a:t>
            </a:r>
          </a:p>
          <a:p>
            <a:pPr indent="0" algn="ctr">
              <a:buNone/>
            </a:pPr>
            <a:r>
              <a:rPr lang="ru-RU" sz="2800" dirty="0" smtClean="0"/>
              <a:t>(</a:t>
            </a:r>
            <a:r>
              <a:rPr lang="ru-RU" sz="2800" i="1" dirty="0" smtClean="0"/>
              <a:t>Современный словарь иностранных языков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0063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7" y="548680"/>
            <a:ext cx="4824536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8E6C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Заключение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B8E6C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628800"/>
            <a:ext cx="8784976" cy="4824536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4400" i="1" dirty="0" smtClean="0"/>
              <a:t>Успешность любой педагоги-ческой технологии зависит от личности учителя и психологически грамотной направленности его педаго-гической деятельности.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xmlns="" val="37871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1600" y="1988840"/>
            <a:ext cx="6400800" cy="3497561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ru-RU" sz="7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ru-RU" sz="7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внимание!</a:t>
            </a:r>
            <a:endParaRPr lang="ru-RU" sz="7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8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048672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Актуальность:</a:t>
            </a:r>
            <a:endParaRPr lang="ru-RU" sz="60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204864"/>
            <a:ext cx="8568952" cy="4248472"/>
          </a:xfrm>
        </p:spPr>
        <p:txBody>
          <a:bodyPr>
            <a:normAutofit fontScale="92500" lnSpcReduction="10000"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ru-RU" sz="3600" i="1" dirty="0" smtClean="0"/>
              <a:t>соответствие </a:t>
            </a:r>
            <a:r>
              <a:rPr lang="ru-RU" sz="3600" i="1" dirty="0"/>
              <a:t>концепции </a:t>
            </a:r>
            <a:r>
              <a:rPr lang="ru-RU" sz="3600" i="1" dirty="0" smtClean="0"/>
              <a:t>гуманиза-ции </a:t>
            </a:r>
            <a:r>
              <a:rPr lang="ru-RU" sz="3600" i="1" dirty="0"/>
              <a:t>образования;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ru-RU" sz="3600" i="1" dirty="0" smtClean="0"/>
              <a:t>поиск </a:t>
            </a:r>
            <a:r>
              <a:rPr lang="ru-RU" sz="3600" i="1" dirty="0"/>
              <a:t>условий для раскрытия творческого потенциала ученика;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ru-RU" sz="3600" i="1" dirty="0" smtClean="0"/>
              <a:t>соответствие социокультурной потребности современного общества самостоятельной </a:t>
            </a:r>
            <a:r>
              <a:rPr lang="ru-RU" sz="3600" i="1" dirty="0"/>
              <a:t>творческой </a:t>
            </a:r>
            <a:r>
              <a:rPr lang="ru-RU" sz="3600" i="1" dirty="0" smtClean="0"/>
              <a:t>дея-тельности</a:t>
            </a:r>
            <a:r>
              <a:rPr lang="ru-RU" sz="3600" i="1" dirty="0"/>
              <a:t>.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3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2664296" cy="1216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</a:t>
            </a:r>
            <a:r>
              <a:rPr lang="ru-RU" sz="48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sz="48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8496944" cy="49685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  развитие </a:t>
            </a:r>
            <a:r>
              <a:rPr lang="ru-RU" sz="3200" dirty="0"/>
              <a:t>интеллектуальных, </a:t>
            </a:r>
            <a:r>
              <a:rPr lang="ru-RU" sz="3200" dirty="0" smtClean="0"/>
              <a:t>коммуни-кативных, </a:t>
            </a:r>
            <a:r>
              <a:rPr lang="ru-RU" sz="3200" dirty="0"/>
              <a:t>лингвистических и творческих способностей учащихся;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  формирование </a:t>
            </a:r>
            <a:r>
              <a:rPr lang="ru-RU" sz="3200" dirty="0"/>
              <a:t>личностных качеств учащихся;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  развитие </a:t>
            </a:r>
            <a:r>
              <a:rPr lang="ru-RU" sz="3200" dirty="0"/>
              <a:t>различных типов мышления;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  формирование </a:t>
            </a:r>
            <a:r>
              <a:rPr lang="ru-RU" sz="3200" dirty="0"/>
              <a:t>качественных знаний, умений и навыков.</a:t>
            </a:r>
          </a:p>
          <a:p>
            <a:pPr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846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3024336" cy="100047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6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</a:t>
            </a:r>
            <a:r>
              <a:rPr lang="ru-RU" sz="4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sz="48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784976" cy="5328592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</a:t>
            </a: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обстановки сотрудничества ученика и учителя;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выработка долговременной положительной мотивации к обучению;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включение учащихся в креативную деятельность;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ru-RU" sz="3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тщательный отбор материала и способов его подачи.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pPr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5011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360640" cy="1072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Технологии:</a:t>
            </a:r>
            <a:endParaRPr lang="ru-RU" sz="60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920880" cy="5184576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"/>
              <a:tabLst>
                <a:tab pos="2392680" algn="l"/>
              </a:tabLst>
            </a:pPr>
            <a:r>
              <a:rPr lang="ru-RU" sz="3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развивающее обучение;	</a:t>
            </a:r>
            <a:endParaRPr lang="ru-RU" sz="36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3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проблемное обучение;</a:t>
            </a:r>
            <a:endParaRPr lang="ru-RU" sz="36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36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</a:t>
            </a:r>
            <a:r>
              <a:rPr lang="ru-RU" sz="3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критического мышления;</a:t>
            </a:r>
            <a:endParaRPr lang="ru-RU" sz="36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3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дифференцированный подход к обучению;</a:t>
            </a:r>
            <a:endParaRPr lang="ru-RU" sz="36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ru-RU" sz="36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ситуации успеха на уроке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5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2656"/>
            <a:ext cx="4536504" cy="1008112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B8E6C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Принципы:</a:t>
            </a:r>
            <a:endParaRPr lang="ru-RU" sz="6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8E6C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060848"/>
            <a:ext cx="7272808" cy="4176464"/>
          </a:xfrm>
        </p:spPr>
        <p:txBody>
          <a:bodyPr>
            <a:norm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креативность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(ориентация на творчество);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усвоение знаний в системе;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нетрадиционные формы уроков;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использование наглядности.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622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3528392" cy="1152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i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Приёмы:</a:t>
            </a:r>
            <a:endParaRPr lang="ru-RU" sz="5400" b="1" i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496944" cy="5400600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40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ИНСЕРТ </a:t>
            </a: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(интерактивная система записи для эффективного чтения и размышления);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мозговая атака;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синквейн;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эссе;</a:t>
            </a:r>
            <a:endParaRPr lang="ru-RU" sz="4000" i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40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ключевые термины</a:t>
            </a:r>
            <a:r>
              <a:rPr lang="ru-RU" sz="40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4000" i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0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64704"/>
            <a:ext cx="8856984" cy="572181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перепутанные логические цепочки;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дидактическая игра;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с тестами;</a:t>
            </a:r>
          </a:p>
          <a:p>
            <a:pPr lvl="0">
              <a:buFont typeface="Wingdings" pitchFamily="2" charset="2"/>
              <a:buChar char="v"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нетрадиционные формы домашнего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74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351</TotalTime>
  <Words>583</Words>
  <Application>Microsoft Office PowerPoint</Application>
  <PresentationFormat>Экран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Инновационные технологии на уроках русского языка</vt:lpstr>
      <vt:lpstr>Что такое «инновация»?</vt:lpstr>
      <vt:lpstr>Актуальность:</vt:lpstr>
      <vt:lpstr>Цели:</vt:lpstr>
      <vt:lpstr>Задачи:</vt:lpstr>
      <vt:lpstr>Технологии:</vt:lpstr>
      <vt:lpstr>Принципы:</vt:lpstr>
      <vt:lpstr>Приёмы:</vt:lpstr>
      <vt:lpstr>Слайд 9</vt:lpstr>
      <vt:lpstr>Метод «ИНСЕРТ»</vt:lpstr>
      <vt:lpstr>При чтении удобно заполнять таблицу:</vt:lpstr>
      <vt:lpstr>СИНКВЕЙН </vt:lpstr>
      <vt:lpstr>Цели проведения:</vt:lpstr>
      <vt:lpstr>Правила написания синквейна:</vt:lpstr>
      <vt:lpstr>ЦВЕТОК</vt:lpstr>
      <vt:lpstr>«Мозговой штурм» </vt:lpstr>
      <vt:lpstr>Цели:</vt:lpstr>
      <vt:lpstr>Нетрадиционные уроки</vt:lpstr>
      <vt:lpstr>Типы домашнего задания:</vt:lpstr>
      <vt:lpstr>Заключение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на уроках русского языка</dc:title>
  <dc:creator>Олечка</dc:creator>
  <cp:lastModifiedBy>Olgushka</cp:lastModifiedBy>
  <cp:revision>28</cp:revision>
  <dcterms:created xsi:type="dcterms:W3CDTF">2013-03-26T11:45:24Z</dcterms:created>
  <dcterms:modified xsi:type="dcterms:W3CDTF">2013-07-03T13:48:02Z</dcterms:modified>
</cp:coreProperties>
</file>