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88AF8-D028-4721-B78A-7ADD88EA6AD2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4C403-B759-4417-A6F9-B33C678925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www.gas.kubannet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Подготовка к ЕГЭ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 fontScale="62500" lnSpcReduction="20000"/>
          </a:bodyPr>
          <a:lstStyle/>
          <a:p>
            <a:endParaRPr lang="ru-RU" b="1" u="sng" dirty="0" smtClean="0"/>
          </a:p>
          <a:p>
            <a:r>
              <a:rPr lang="ru-RU" b="1" u="sng" dirty="0" smtClean="0"/>
              <a:t>ИНТЕРНЕТ-РЕСУРСЫ </a:t>
            </a:r>
            <a:r>
              <a:rPr lang="ru-RU" b="1" u="sng" dirty="0"/>
              <a:t>для участников ЕГЭ </a:t>
            </a:r>
            <a:endParaRPr lang="ru-RU" sz="4800" dirty="0"/>
          </a:p>
          <a:p>
            <a:pPr lvl="0"/>
            <a:r>
              <a:rPr lang="ru-RU" b="1" dirty="0"/>
              <a:t>  в Центре оценки качества образования</a:t>
            </a:r>
            <a:r>
              <a:rPr lang="ru-RU" dirty="0"/>
              <a:t> по вопросу организации и проведения ЕГЭ в крае:  </a:t>
            </a:r>
            <a:endParaRPr lang="ru-RU" sz="4800" dirty="0"/>
          </a:p>
          <a:p>
            <a:r>
              <a:rPr lang="ru-RU" b="1" dirty="0"/>
              <a:t> - </a:t>
            </a:r>
            <a:r>
              <a:rPr lang="ru-RU" dirty="0"/>
              <a:t> на информационном сайте </a:t>
            </a:r>
            <a:r>
              <a:rPr lang="ru-RU" u="sng" dirty="0" err="1">
                <a:hlinkClick r:id="rId2"/>
              </a:rPr>
              <a:t>www.gas.kubannet.ru</a:t>
            </a:r>
            <a:r>
              <a:rPr lang="ru-RU" b="1" dirty="0"/>
              <a:t> </a:t>
            </a:r>
            <a:endParaRPr lang="ru-RU" sz="4800" dirty="0"/>
          </a:p>
          <a:p>
            <a:r>
              <a:rPr lang="ru-RU" b="1" dirty="0"/>
              <a:t> -  </a:t>
            </a:r>
            <a:r>
              <a:rPr lang="ru-RU" dirty="0"/>
              <a:t>по телефонам</a:t>
            </a:r>
            <a:r>
              <a:rPr lang="ru-RU" b="1" dirty="0"/>
              <a:t>: </a:t>
            </a:r>
            <a:r>
              <a:rPr lang="ru-RU" dirty="0"/>
              <a:t>(861)234-58-41; 234-05-65;  236-45-77</a:t>
            </a:r>
            <a:endParaRPr lang="ru-RU" sz="4800" dirty="0"/>
          </a:p>
          <a:p>
            <a:r>
              <a:rPr lang="ru-RU" dirty="0"/>
              <a:t>            </a:t>
            </a:r>
            <a:endParaRPr lang="ru-RU" sz="4800" dirty="0"/>
          </a:p>
          <a:p>
            <a:pPr lvl="0"/>
            <a:r>
              <a:rPr lang="ru-RU" b="1" dirty="0"/>
              <a:t>  на официальном информационном портале ЕГЭ</a:t>
            </a:r>
            <a:r>
              <a:rPr lang="ru-RU" u="sng" dirty="0"/>
              <a:t> </a:t>
            </a:r>
            <a:r>
              <a:rPr lang="ru-RU" u="sng" dirty="0" err="1"/>
              <a:t>www</a:t>
            </a:r>
            <a:r>
              <a:rPr lang="ru-RU" u="sng" dirty="0"/>
              <a:t>.</a:t>
            </a:r>
            <a:r>
              <a:rPr lang="en-US" u="sng" dirty="0" err="1"/>
              <a:t>ege</a:t>
            </a:r>
            <a:r>
              <a:rPr lang="ru-RU" u="sng" dirty="0"/>
              <a:t>.</a:t>
            </a:r>
            <a:r>
              <a:rPr lang="en-US" u="sng" dirty="0" err="1"/>
              <a:t>edu</a:t>
            </a:r>
            <a:r>
              <a:rPr lang="ru-RU" u="sng" dirty="0"/>
              <a:t>.</a:t>
            </a:r>
            <a:r>
              <a:rPr lang="en-US" u="sng" dirty="0" err="1"/>
              <a:t>ru</a:t>
            </a:r>
            <a:r>
              <a:rPr lang="ru-RU" dirty="0"/>
              <a:t> по вопросам:</a:t>
            </a:r>
            <a:endParaRPr lang="ru-RU" sz="4800" dirty="0"/>
          </a:p>
          <a:p>
            <a:r>
              <a:rPr lang="ru-RU" b="1" dirty="0"/>
              <a:t>официальной информационной портал ЕГЭ</a:t>
            </a:r>
            <a:r>
              <a:rPr lang="ru-RU" u="sng" dirty="0"/>
              <a:t> </a:t>
            </a:r>
            <a:r>
              <a:rPr lang="ru-RU" b="1" u="sng" dirty="0" err="1"/>
              <a:t>www</a:t>
            </a:r>
            <a:r>
              <a:rPr lang="ru-RU" b="1" u="sng" dirty="0"/>
              <a:t>.</a:t>
            </a:r>
            <a:r>
              <a:rPr lang="en-US" b="1" u="sng" dirty="0" err="1"/>
              <a:t>ege</a:t>
            </a:r>
            <a:r>
              <a:rPr lang="ru-RU" b="1" u="sng" dirty="0"/>
              <a:t>.</a:t>
            </a:r>
            <a:r>
              <a:rPr lang="en-US" b="1" u="sng" dirty="0" err="1"/>
              <a:t>edu</a:t>
            </a:r>
            <a:r>
              <a:rPr lang="ru-RU" b="1" u="sng" dirty="0"/>
              <a:t>.</a:t>
            </a:r>
            <a:r>
              <a:rPr lang="en-US" b="1" u="sng" dirty="0" err="1"/>
              <a:t>ru</a:t>
            </a:r>
            <a:endParaRPr lang="ru-RU" sz="2000" dirty="0"/>
          </a:p>
          <a:p>
            <a:r>
              <a:rPr lang="ru-RU" dirty="0"/>
              <a:t> </a:t>
            </a:r>
            <a:endParaRPr lang="ru-RU" sz="2000" dirty="0"/>
          </a:p>
          <a:p>
            <a:pPr lvl="2"/>
            <a:r>
              <a:rPr lang="ru-RU" dirty="0" smtClean="0"/>
              <a:t>- основные сведения о ЕГЭ                                         </a:t>
            </a:r>
            <a:r>
              <a:rPr lang="ru-RU" dirty="0"/>
              <a:t>- нормативные правовые документы;</a:t>
            </a:r>
            <a:endParaRPr lang="ru-RU" sz="4000" dirty="0"/>
          </a:p>
          <a:p>
            <a:pPr lvl="2"/>
            <a:r>
              <a:rPr lang="ru-RU" dirty="0"/>
              <a:t>- правила и процедура проведения  ЕГЭ;</a:t>
            </a:r>
            <a:endParaRPr lang="ru-RU" sz="4000" dirty="0"/>
          </a:p>
          <a:p>
            <a:pPr lvl="2"/>
            <a:r>
              <a:rPr lang="ru-RU" dirty="0"/>
              <a:t>- ЕГЭ для участников с ограниченными </a:t>
            </a:r>
            <a:endParaRPr lang="ru-RU" sz="4000" dirty="0"/>
          </a:p>
          <a:p>
            <a:r>
              <a:rPr lang="ru-RU" dirty="0"/>
              <a:t>      возможностями здоровья;</a:t>
            </a:r>
            <a:endParaRPr lang="ru-RU" sz="4800" dirty="0"/>
          </a:p>
          <a:p>
            <a:pPr lvl="2"/>
            <a:r>
              <a:rPr lang="ru-RU" dirty="0"/>
              <a:t>- демонстрационные варианты ЕГЭ;</a:t>
            </a:r>
            <a:endParaRPr lang="ru-RU" sz="4000" dirty="0"/>
          </a:p>
          <a:p>
            <a:pPr lvl="2"/>
            <a:r>
              <a:rPr lang="ru-RU" dirty="0"/>
              <a:t>- новости ЕГЭ</a:t>
            </a:r>
            <a:endParaRPr lang="ru-RU" sz="4000" dirty="0"/>
          </a:p>
          <a:p>
            <a:r>
              <a:rPr lang="ru-RU" dirty="0"/>
              <a:t> </a:t>
            </a:r>
            <a:endParaRPr lang="ru-RU" sz="4800" dirty="0"/>
          </a:p>
          <a:p>
            <a:pPr lvl="0"/>
            <a:r>
              <a:rPr lang="ru-RU" b="1" dirty="0"/>
              <a:t>  на сайте федерального института педагогических измерений 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fipi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en-US" u="sng" dirty="0"/>
              <a:t> </a:t>
            </a:r>
            <a:r>
              <a:rPr lang="ru-RU" dirty="0"/>
              <a:t>по вопросам:</a:t>
            </a:r>
            <a:endParaRPr lang="ru-RU" sz="4800" dirty="0"/>
          </a:p>
          <a:p>
            <a:pPr lvl="2"/>
            <a:r>
              <a:rPr lang="ru-RU" dirty="0"/>
              <a:t>- контрольно-измерительных материалов ЕГЭ за 2004-2011 годы по всем предметам;</a:t>
            </a:r>
            <a:endParaRPr lang="ru-RU" sz="4000" dirty="0"/>
          </a:p>
          <a:p>
            <a:pPr lvl="2"/>
            <a:r>
              <a:rPr lang="ru-RU" dirty="0"/>
              <a:t>- ознакомления с демоверсиями 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143668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официальной </a:t>
            </a:r>
            <a:r>
              <a:rPr lang="ru-RU" sz="4800" b="1" dirty="0">
                <a:solidFill>
                  <a:srgbClr val="C00000"/>
                </a:solidFill>
              </a:rPr>
              <a:t>информационной портал ЕГЭ</a:t>
            </a:r>
            <a:r>
              <a:rPr lang="ru-RU" sz="4800" u="sng" dirty="0">
                <a:solidFill>
                  <a:srgbClr val="C00000"/>
                </a:solidFill>
              </a:rPr>
              <a:t> </a:t>
            </a:r>
            <a:r>
              <a:rPr lang="ru-RU" sz="4800" b="1" u="sng" dirty="0" err="1">
                <a:solidFill>
                  <a:srgbClr val="C00000"/>
                </a:solidFill>
              </a:rPr>
              <a:t>www</a:t>
            </a:r>
            <a:r>
              <a:rPr lang="ru-RU" sz="4800" b="1" u="sng" dirty="0">
                <a:solidFill>
                  <a:srgbClr val="C00000"/>
                </a:solidFill>
              </a:rPr>
              <a:t>.</a:t>
            </a:r>
            <a:r>
              <a:rPr lang="en-US" sz="4800" b="1" u="sng" dirty="0" err="1">
                <a:solidFill>
                  <a:srgbClr val="C00000"/>
                </a:solidFill>
              </a:rPr>
              <a:t>ege</a:t>
            </a:r>
            <a:r>
              <a:rPr lang="ru-RU" sz="4800" b="1" u="sng" dirty="0">
                <a:solidFill>
                  <a:srgbClr val="C00000"/>
                </a:solidFill>
              </a:rPr>
              <a:t>.</a:t>
            </a:r>
            <a:r>
              <a:rPr lang="en-US" sz="4800" b="1" u="sng" dirty="0" err="1">
                <a:solidFill>
                  <a:srgbClr val="C00000"/>
                </a:solidFill>
              </a:rPr>
              <a:t>edu</a:t>
            </a:r>
            <a:r>
              <a:rPr lang="ru-RU" sz="4800" b="1" u="sng" dirty="0">
                <a:solidFill>
                  <a:srgbClr val="C00000"/>
                </a:solidFill>
              </a:rPr>
              <a:t>.</a:t>
            </a:r>
            <a:r>
              <a:rPr lang="en-US" sz="4800" b="1" u="sng" dirty="0" err="1">
                <a:solidFill>
                  <a:srgbClr val="C00000"/>
                </a:solidFill>
              </a:rPr>
              <a:t>ru</a:t>
            </a:r>
            <a:endParaRPr lang="ru-RU" sz="48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429420"/>
          </a:xfrm>
        </p:spPr>
        <p:txBody>
          <a:bodyPr>
            <a:normAutofit/>
          </a:bodyPr>
          <a:lstStyle/>
          <a:p>
            <a:r>
              <a:rPr lang="ru-RU" b="1" dirty="0"/>
              <a:t>Формы государственной (итоговой) аттестации</a:t>
            </a:r>
            <a:endParaRPr lang="ru-RU" sz="1400" dirty="0"/>
          </a:p>
          <a:p>
            <a:pPr lvl="0"/>
            <a:r>
              <a:rPr lang="ru-RU" dirty="0" smtClean="0"/>
              <a:t>Государственная </a:t>
            </a:r>
            <a:r>
              <a:rPr lang="ru-RU" dirty="0"/>
              <a:t>(итоговая) аттестация по всем общеобразовательным предметам, за исключением иностранных языков, проводится </a:t>
            </a:r>
            <a:r>
              <a:rPr lang="ru-RU" b="1" dirty="0"/>
              <a:t>на русском языке</a:t>
            </a:r>
            <a:r>
              <a:rPr lang="ru-RU" dirty="0"/>
              <a:t>. </a:t>
            </a:r>
            <a:endParaRPr lang="ru-RU" sz="1400" dirty="0"/>
          </a:p>
          <a:p>
            <a:pPr lvl="0"/>
            <a:r>
              <a:rPr lang="ru-RU" dirty="0"/>
              <a:t>Государственная (итоговая) аттестация проводится:</a:t>
            </a:r>
            <a:endParaRPr lang="ru-RU" sz="1400" dirty="0"/>
          </a:p>
          <a:p>
            <a:pPr lvl="1"/>
            <a:r>
              <a:rPr lang="ru-RU" b="1" dirty="0">
                <a:solidFill>
                  <a:srgbClr val="00B050"/>
                </a:solidFill>
              </a:rPr>
              <a:t>в форме единого государственного экзамена </a:t>
            </a:r>
            <a:r>
              <a:rPr lang="ru-RU" b="1" dirty="0">
                <a:solidFill>
                  <a:srgbClr val="C00000"/>
                </a:solidFill>
              </a:rPr>
              <a:t>(ЕГЭ);</a:t>
            </a:r>
            <a:endParaRPr lang="ru-RU" sz="1400" b="1" dirty="0">
              <a:solidFill>
                <a:srgbClr val="C00000"/>
              </a:solidFill>
            </a:endParaRPr>
          </a:p>
          <a:p>
            <a:pPr lvl="1"/>
            <a:r>
              <a:rPr lang="ru-RU" dirty="0"/>
              <a:t>в форме государственного выпускного экзамена (ГВЭ).</a:t>
            </a:r>
            <a:endParaRPr lang="ru-RU" sz="1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64294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>
                <a:solidFill>
                  <a:srgbClr val="7030A0"/>
                </a:solidFill>
              </a:rPr>
              <a:t>Организация государственной (итоговой) аттестации</a:t>
            </a:r>
            <a:endParaRPr lang="ru-RU" sz="2400" dirty="0">
              <a:solidFill>
                <a:srgbClr val="7030A0"/>
              </a:solidFill>
            </a:endParaRPr>
          </a:p>
          <a:p>
            <a:pPr lvl="0" algn="ctr"/>
            <a:r>
              <a:rPr lang="ru-RU" sz="2400" b="1" dirty="0" smtClean="0">
                <a:solidFill>
                  <a:srgbClr val="C00000"/>
                </a:solidFill>
              </a:rPr>
              <a:t>в </a:t>
            </a:r>
            <a:r>
              <a:rPr lang="ru-RU" sz="2400" b="1" dirty="0">
                <a:solidFill>
                  <a:srgbClr val="C00000"/>
                </a:solidFill>
              </a:rPr>
              <a:t>форме ЕГЭ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-  организуется и проводится </a:t>
            </a:r>
            <a:r>
              <a:rPr lang="ru-RU" sz="2400" b="1" dirty="0" err="1"/>
              <a:t>Рособрнадзором</a:t>
            </a:r>
            <a:r>
              <a:rPr lang="ru-RU" sz="2400" b="1" dirty="0"/>
              <a:t> </a:t>
            </a:r>
            <a:r>
              <a:rPr lang="ru-RU" sz="2400" dirty="0"/>
              <a:t>совместно с органами исполнительной власти субъектов Российской Федерации, осуществляющими управление в сфере образования; </a:t>
            </a:r>
          </a:p>
          <a:p>
            <a:pPr lvl="0" algn="ctr"/>
            <a:r>
              <a:rPr lang="ru-RU" sz="2400" b="1" dirty="0"/>
              <a:t>в форме ГВЭ</a:t>
            </a:r>
            <a:r>
              <a:rPr lang="ru-RU" sz="2400" dirty="0"/>
              <a:t> – организуется и проводится </a:t>
            </a:r>
            <a:r>
              <a:rPr lang="ru-RU" sz="2400" b="1" dirty="0"/>
              <a:t>органами исполнительной власти</a:t>
            </a:r>
            <a:r>
              <a:rPr lang="ru-RU" sz="2400" dirty="0"/>
              <a:t> субъектов Российской Федерации, осуществляющими управление в сфере образования, образовательными учреждениями и их учредителями. </a:t>
            </a:r>
          </a:p>
          <a:p>
            <a:pPr algn="ctr"/>
            <a:r>
              <a:rPr lang="ru-RU" sz="2400" dirty="0"/>
              <a:t>Для организации и проведения ГИА ежегодно </a:t>
            </a:r>
            <a:r>
              <a:rPr lang="ru-RU" sz="2400" b="1" dirty="0"/>
              <a:t>создаются</a:t>
            </a:r>
            <a:r>
              <a:rPr lang="ru-RU" sz="2400" dirty="0"/>
              <a:t>: </a:t>
            </a:r>
          </a:p>
          <a:p>
            <a:pPr lvl="0" algn="ctr"/>
            <a:r>
              <a:rPr lang="ru-RU" sz="2400" b="1" dirty="0"/>
              <a:t>  экзаменационные комиссии;</a:t>
            </a:r>
            <a:endParaRPr lang="ru-RU" sz="2400" dirty="0"/>
          </a:p>
          <a:p>
            <a:pPr lvl="0" algn="ctr"/>
            <a:r>
              <a:rPr lang="ru-RU" sz="2400" b="1" dirty="0"/>
              <a:t>  предметные комиссии;</a:t>
            </a:r>
            <a:endParaRPr lang="ru-RU" sz="2400" dirty="0"/>
          </a:p>
          <a:p>
            <a:pPr algn="ctr"/>
            <a:r>
              <a:rPr lang="ru-RU" sz="2400" b="1" dirty="0"/>
              <a:t>  конфликтные комиссии.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858000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Участники </a:t>
            </a:r>
            <a:r>
              <a:rPr lang="ru-RU" b="1" dirty="0">
                <a:solidFill>
                  <a:srgbClr val="0070C0"/>
                </a:solidFill>
              </a:rPr>
              <a:t>государственной (итоговой) аттестации</a:t>
            </a: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К </a:t>
            </a:r>
            <a:r>
              <a:rPr lang="ru-RU" dirty="0"/>
              <a:t>государственной (итоговой) аттестации </a:t>
            </a:r>
            <a:r>
              <a:rPr lang="ru-RU" b="1" dirty="0"/>
              <a:t>допускаются</a:t>
            </a:r>
            <a:r>
              <a:rPr lang="ru-RU" dirty="0"/>
              <a:t> выпускники образовательных учреждений, </a:t>
            </a:r>
            <a:r>
              <a:rPr lang="ru-RU" b="1" dirty="0"/>
              <a:t>имеющие годовые отметки </a:t>
            </a:r>
            <a:r>
              <a:rPr lang="ru-RU" dirty="0"/>
              <a:t>по всем общеобразовательным предметам учебного плана за </a:t>
            </a:r>
            <a:r>
              <a:rPr lang="en-US" dirty="0"/>
              <a:t>X</a:t>
            </a:r>
            <a:r>
              <a:rPr lang="ru-RU" dirty="0"/>
              <a:t>, </a:t>
            </a:r>
            <a:r>
              <a:rPr lang="en-US" dirty="0"/>
              <a:t>XI</a:t>
            </a:r>
            <a:r>
              <a:rPr lang="ru-RU" dirty="0"/>
              <a:t> (</a:t>
            </a:r>
            <a:r>
              <a:rPr lang="en-US" dirty="0"/>
              <a:t>XII</a:t>
            </a:r>
            <a:r>
              <a:rPr lang="ru-RU" dirty="0"/>
              <a:t>) классы </a:t>
            </a:r>
            <a:r>
              <a:rPr lang="ru-RU" b="1" dirty="0"/>
              <a:t>не ниже удовлетворительных</a:t>
            </a:r>
            <a:r>
              <a:rPr lang="ru-RU" dirty="0"/>
              <a:t>. </a:t>
            </a:r>
          </a:p>
          <a:p>
            <a:pPr lvl="0">
              <a:buNone/>
            </a:pPr>
            <a:r>
              <a:rPr lang="ru-RU" b="1" dirty="0"/>
              <a:t>Решение о допуске</a:t>
            </a:r>
            <a:r>
              <a:rPr lang="ru-RU" dirty="0"/>
              <a:t> к государственной (итоговой) аттестации </a:t>
            </a:r>
            <a:r>
              <a:rPr lang="ru-RU" b="1" dirty="0"/>
              <a:t>принимается педагогическим советом</a:t>
            </a:r>
            <a:r>
              <a:rPr lang="ru-RU" dirty="0"/>
              <a:t> образовательного учреждения и оформляется приказом   не позднее 25 мая текущего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Оценка результатов государственной (итоговой) аттестации 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		При проведении ГИА:</a:t>
            </a:r>
          </a:p>
          <a:p>
            <a:pPr lvl="0"/>
            <a:r>
              <a:rPr lang="ru-RU" dirty="0"/>
              <a:t>в форме ЕГЭ используется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C00000"/>
                </a:solidFill>
              </a:rPr>
              <a:t>стобалльная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система </a:t>
            </a:r>
            <a:r>
              <a:rPr lang="ru-RU" dirty="0"/>
              <a:t>оценки</a:t>
            </a:r>
          </a:p>
          <a:p>
            <a:pPr lvl="0"/>
            <a:r>
              <a:rPr lang="ru-RU" dirty="0"/>
              <a:t>в форме ГВЭ -</a:t>
            </a:r>
            <a:r>
              <a:rPr lang="ru-RU" b="1" dirty="0"/>
              <a:t> пятибалльная</a:t>
            </a:r>
            <a:r>
              <a:rPr lang="ru-RU" dirty="0"/>
              <a:t> </a:t>
            </a:r>
            <a:r>
              <a:rPr lang="ru-RU" b="1" dirty="0"/>
              <a:t>система</a:t>
            </a:r>
            <a:r>
              <a:rPr lang="ru-RU" dirty="0"/>
              <a:t> оценки.</a:t>
            </a:r>
          </a:p>
          <a:p>
            <a:r>
              <a:rPr lang="ru-RU" b="1" dirty="0"/>
              <a:t>Результаты ГИА</a:t>
            </a:r>
            <a:r>
              <a:rPr lang="ru-RU" dirty="0"/>
              <a:t> признаются </a:t>
            </a:r>
            <a:r>
              <a:rPr lang="ru-RU" b="1" dirty="0">
                <a:solidFill>
                  <a:srgbClr val="00B0F0"/>
                </a:solidFill>
              </a:rPr>
              <a:t>удовлетворительными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/>
              <a:t>в случае, если выпускник </a:t>
            </a:r>
            <a:r>
              <a:rPr lang="ru-RU" b="1" dirty="0"/>
              <a:t>по обязательным</a:t>
            </a:r>
            <a:r>
              <a:rPr lang="ru-RU" dirty="0"/>
              <a:t> общеобразовательным предметам (русский язык и математика) </a:t>
            </a:r>
            <a:r>
              <a:rPr lang="ru-RU" b="1" dirty="0">
                <a:solidFill>
                  <a:srgbClr val="7030A0"/>
                </a:solidFill>
              </a:rPr>
              <a:t>при сдаче ЕГЭ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набрал количество баллов </a:t>
            </a:r>
            <a:r>
              <a:rPr lang="ru-RU" b="1" dirty="0">
                <a:solidFill>
                  <a:srgbClr val="7030A0"/>
                </a:solidFill>
              </a:rPr>
              <a:t>не ниже минимального</a:t>
            </a:r>
            <a:r>
              <a:rPr lang="ru-RU" dirty="0"/>
              <a:t>, а при сдаче ГВЭ получил отметки не ниже удовлетворительной (три балла).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35798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100" b="1" dirty="0">
                <a:solidFill>
                  <a:srgbClr val="0070C0"/>
                </a:solidFill>
              </a:rPr>
              <a:t>Участие в ЕГЭ</a:t>
            </a:r>
            <a:endParaRPr lang="ru-RU" sz="41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Для участия в ЕГЭ выпускники обязаны не позднее </a:t>
            </a:r>
            <a:r>
              <a:rPr lang="ru-RU" b="1" dirty="0">
                <a:solidFill>
                  <a:srgbClr val="C00000"/>
                </a:solidFill>
              </a:rPr>
              <a:t>1 марта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подать заявление с указанием перечня общеобразовательных предметов, по которым планируют сдавать ЕГЭ в текущем году.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Для проведения ЕГЭ на территории Российской Федерации и за ее пределами предусматривается </a:t>
            </a:r>
            <a:r>
              <a:rPr lang="ru-RU" b="1" dirty="0">
                <a:solidFill>
                  <a:srgbClr val="C00000"/>
                </a:solidFill>
              </a:rPr>
              <a:t>единое расписание экзаменов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По каждому общеобразовательному предмету </a:t>
            </a:r>
            <a:r>
              <a:rPr lang="ru-RU" b="1" dirty="0">
                <a:solidFill>
                  <a:srgbClr val="C00000"/>
                </a:solidFill>
              </a:rPr>
              <a:t>устанавливается продолжительность проведения экзамена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 </a:t>
            </a:r>
          </a:p>
          <a:p>
            <a:pPr lvl="0"/>
            <a:r>
              <a:rPr lang="ru-RU" dirty="0"/>
              <a:t>Для участников ЕГЭ с </a:t>
            </a:r>
            <a:r>
              <a:rPr lang="ru-RU" b="1" dirty="0">
                <a:solidFill>
                  <a:srgbClr val="C00000"/>
                </a:solidFill>
              </a:rPr>
              <a:t>ограниченными возможностями здоровья</a:t>
            </a:r>
            <a:r>
              <a:rPr lang="ru-RU" dirty="0"/>
              <a:t> продолжительность экзамена увеличивается </a:t>
            </a:r>
            <a:r>
              <a:rPr lang="ru-RU" b="1" dirty="0">
                <a:solidFill>
                  <a:srgbClr val="C00000"/>
                </a:solidFill>
              </a:rPr>
              <a:t>на 1,5 часа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215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Подготовка к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МОУ-СОШ №20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ИНТЕРНЕТ-РЕСУРСЫ для участников ЕГЭ    в Центре оценки качества образования по вопросу организации и проведения ЕГЭ в крае:    -  на информационном сайте www.gas.kubannet.ru   -  по телефонам: (861)234-58-41; 234-05-65;  236-45-77                на официальном информационном портале ЕГЭ www.ege.edu.ru по вопросам: официальной информационной портал ЕГЭ www.ege.edu.ru   - основные сведения о ЕГЭ                                         - нормативные правовые документы; - правила и процедура проведения  ЕГЭ; - ЕГЭ для участников с ограниченными        возможностями здоровья; - демонстрационные варианты ЕГЭ; - новости ЕГЭ     на сайте федерального института педагогических измерений www.fipi.ru по вопросам: - контрольно-измерительных материалов ЕГЭ за 2004-2011 годы по всем предметам; - ознакомления с демоверсиями  </dc:title>
  <dc:creator>Иванова Н. М.</dc:creator>
  <cp:lastModifiedBy>bmw</cp:lastModifiedBy>
  <cp:revision>26</cp:revision>
  <dcterms:created xsi:type="dcterms:W3CDTF">2011-10-25T08:38:17Z</dcterms:created>
  <dcterms:modified xsi:type="dcterms:W3CDTF">2012-12-09T12:53:20Z</dcterms:modified>
</cp:coreProperties>
</file>