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91" r:id="rId7"/>
    <p:sldId id="258" r:id="rId8"/>
    <p:sldId id="259" r:id="rId9"/>
    <p:sldId id="268" r:id="rId10"/>
    <p:sldId id="265" r:id="rId11"/>
    <p:sldId id="272" r:id="rId12"/>
    <p:sldId id="273" r:id="rId13"/>
    <p:sldId id="271" r:id="rId14"/>
    <p:sldId id="278" r:id="rId15"/>
    <p:sldId id="283" r:id="rId16"/>
    <p:sldId id="281" r:id="rId17"/>
    <p:sldId id="280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ED418F-98AC-495A-A830-874DFFC15FE8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B71807A-C724-4915-B2EA-0539552E0CA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65973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ГКОУ шолоховская школа-интернат </a:t>
            </a:r>
            <a:r>
              <a:rPr lang="ru-RU" sz="1800" b="1" dirty="0" smtClean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F96A1B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/>
              <a:t>Методический конструктор 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>«Преимущественные формы достижения воспитательных результатов во внеурочной деятельности» </a:t>
            </a:r>
            <a:r>
              <a:rPr lang="ru-RU" sz="40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 smtClean="0">
                <a:latin typeface="Calibri"/>
                <a:ea typeface="Calibri"/>
                <a:cs typeface="Times New Roman"/>
              </a:rPr>
            </a:br>
            <a:r>
              <a:rPr lang="ru-RU" sz="40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 smtClean="0"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Воспитатель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Немченко виктория Витальевна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D:\Users\User\Desktop\1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06" y="3672998"/>
            <a:ext cx="2405566" cy="23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latin typeface="Cambria" pitchFamily="18" charset="0"/>
              </a:rPr>
              <a:t>Общие правила разработки программ</a:t>
            </a:r>
            <a:br>
              <a:rPr lang="ru-RU" sz="2700" b="1" dirty="0" smtClean="0">
                <a:latin typeface="Cambria" pitchFamily="18" charset="0"/>
              </a:rPr>
            </a:br>
            <a:r>
              <a:rPr lang="ru-RU" sz="2700" b="1" dirty="0" smtClean="0">
                <a:latin typeface="Cambria" pitchFamily="18" charset="0"/>
              </a:rPr>
              <a:t>внеурочной деятельности</a:t>
            </a: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1. Программы могут быть разработаны самостоятельно или на основе переработки примерных программ;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2. Программы должны быть рассчитаны на определённую возрастную группу;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3. Содержание программы должно быть ориентировано на запросы и потребности учащихся;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4. Программа содержит: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    а)пояснительная записка;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       б)перечень основных разделов программы с указанием отпущенных на их реализацию часов;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     в) описание разделов примерного содержания занятий;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     г) </a:t>
            </a:r>
            <a:r>
              <a:rPr lang="ru-RU" sz="2000" i="1" dirty="0" smtClean="0">
                <a:latin typeface="Cambria" pitchFamily="18" charset="0"/>
              </a:rPr>
              <a:t>характеристику основных результатов, на которые ориентирована программа</a:t>
            </a:r>
            <a:r>
              <a:rPr lang="ru-RU" sz="2000" i="1" dirty="0">
                <a:latin typeface="Cambria" pitchFamily="18" charset="0"/>
              </a:rPr>
              <a:t>;</a:t>
            </a:r>
            <a:r>
              <a:rPr lang="ru-RU" sz="2000" i="1" dirty="0" smtClean="0">
                <a:latin typeface="Cambria" pitchFamily="18" charset="0"/>
              </a:rPr>
              <a:t/>
            </a:r>
            <a:br>
              <a:rPr lang="ru-RU" sz="2000" i="1" dirty="0" smtClean="0">
                <a:latin typeface="Cambria" pitchFamily="18" charset="0"/>
              </a:rPr>
            </a:br>
            <a:r>
              <a:rPr lang="ru-RU" sz="2000" i="1" dirty="0" smtClean="0">
                <a:latin typeface="Cambria" pitchFamily="18" charset="0"/>
              </a:rPr>
              <a:t>Д)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Содержание внеурочной деятельности воспитанников.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7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583520"/>
          </a:xfrm>
        </p:spPr>
        <p:txBody>
          <a:bodyPr/>
          <a:lstStyle/>
          <a:p>
            <a:pPr algn="ctr"/>
            <a:r>
              <a:rPr lang="ru-RU" sz="4800" b="1" u="sng" dirty="0">
                <a:solidFill>
                  <a:schemeClr val="accent2"/>
                </a:solidFill>
              </a:rPr>
              <a:t>Образец  содержания  программы  внеурочной  деятельности:</a:t>
            </a:r>
            <a:br>
              <a:rPr lang="ru-RU" sz="4800" b="1" u="sng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  <a:latin typeface="Arial"/>
              </a:rPr>
              <a:t/>
            </a:r>
            <a:br>
              <a:rPr lang="ru-RU" sz="4000" b="1" dirty="0">
                <a:solidFill>
                  <a:schemeClr val="accent2"/>
                </a:solidFill>
                <a:latin typeface="Arial"/>
              </a:rPr>
            </a:br>
            <a:endParaRPr lang="ru-RU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cap="all" dirty="0" smtClean="0">
              <a:solidFill>
                <a:srgbClr val="000000"/>
              </a:solidFill>
              <a:latin typeface="Cambria" pitchFamily="18" charset="0"/>
              <a:ea typeface="+mj-ea"/>
              <a:cs typeface="+mj-cs"/>
            </a:endParaRPr>
          </a:p>
          <a:p>
            <a:pPr algn="ctr"/>
            <a:r>
              <a:rPr lang="ru-RU" sz="4000" b="1" cap="all" dirty="0" smtClean="0">
                <a:solidFill>
                  <a:schemeClr val="accent2"/>
                </a:solidFill>
                <a:latin typeface="Cambria" pitchFamily="18" charset="0"/>
                <a:ea typeface="+mj-ea"/>
                <a:cs typeface="+mj-cs"/>
              </a:rPr>
              <a:t>1.Пояснительная </a:t>
            </a:r>
            <a:r>
              <a:rPr lang="ru-RU" sz="4000" b="1" cap="all" dirty="0">
                <a:solidFill>
                  <a:schemeClr val="accent2"/>
                </a:solidFill>
                <a:latin typeface="Cambria" pitchFamily="18" charset="0"/>
                <a:ea typeface="+mj-ea"/>
                <a:cs typeface="+mj-cs"/>
              </a:rPr>
              <a:t>записка</a:t>
            </a:r>
            <a:r>
              <a:rPr lang="ru-RU" sz="4000" b="1" cap="all" dirty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 </a:t>
            </a:r>
            <a:endParaRPr lang="ru-RU" sz="4000" b="1" cap="all" dirty="0" smtClean="0">
              <a:solidFill>
                <a:schemeClr val="accent2"/>
              </a:solidFill>
              <a:latin typeface="Franklin Gothic Medium"/>
              <a:ea typeface="+mj-ea"/>
              <a:cs typeface="+mj-cs"/>
            </a:endParaRPr>
          </a:p>
          <a:p>
            <a:r>
              <a:rPr lang="ru-RU" sz="3200" cap="all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3200" cap="all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ru-RU" sz="3200" cap="all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а) </a:t>
            </a:r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Цели </a:t>
            </a:r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внеурочной деятельности; </a:t>
            </a:r>
          </a:p>
          <a:p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задачи </a:t>
            </a:r>
            <a:r>
              <a:rPr lang="ru-RU" sz="3200" cap="all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внеурочной </a:t>
            </a:r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деятельности; </a:t>
            </a:r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в) принципы </a:t>
            </a:r>
            <a:r>
              <a:rPr lang="ru-RU" sz="3200" cap="all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программы</a:t>
            </a:r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r>
              <a:rPr lang="ru-RU" sz="2400" cap="all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cap="all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Г) </a:t>
            </a:r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сроки реализации программы;  </a:t>
            </a:r>
          </a:p>
          <a:p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Д) ожидаемые  результаты;</a:t>
            </a:r>
            <a:r>
              <a:rPr lang="ru-RU" sz="3200" cap="all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cap="all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cap="all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Е) формы реализации программы.</a:t>
            </a:r>
            <a:r>
              <a:rPr lang="ru-RU" sz="32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ru-RU" sz="32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65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lvl="0" algn="ctr"/>
            <a:r>
              <a:rPr lang="ru-RU" sz="14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 </a:t>
            </a:r>
            <a:r>
              <a:rPr lang="ru-RU" sz="5700" cap="all" dirty="0">
                <a:solidFill>
                  <a:srgbClr val="0070C0"/>
                </a:solidFill>
                <a:latin typeface="Cambria" pitchFamily="18" charset="0"/>
              </a:rPr>
              <a:t/>
            </a:r>
            <a:br>
              <a:rPr lang="ru-RU" sz="5700" cap="all" dirty="0">
                <a:solidFill>
                  <a:srgbClr val="0070C0"/>
                </a:solidFill>
                <a:latin typeface="Cambria" pitchFamily="18" charset="0"/>
              </a:rPr>
            </a:br>
            <a:endParaRPr lang="ru-RU" sz="5100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51878"/>
              </p:ext>
            </p:extLst>
          </p:nvPr>
        </p:nvGraphicFramePr>
        <p:xfrm>
          <a:off x="179513" y="764703"/>
          <a:ext cx="8856984" cy="5946800"/>
        </p:xfrm>
        <a:graphic>
          <a:graphicData uri="http://schemas.openxmlformats.org/drawingml/2006/table">
            <a:tbl>
              <a:tblPr/>
              <a:tblGrid>
                <a:gridCol w="648071"/>
                <a:gridCol w="3336693"/>
                <a:gridCol w="1477861"/>
                <a:gridCol w="1628700"/>
                <a:gridCol w="1765659"/>
              </a:tblGrid>
              <a:tr h="1190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Название раздела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Общее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часов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Часы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аудиторных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занятий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Часы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внеаудиторных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активных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занятий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Спортивно – оздоровительное направление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Народные игры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Игры на развитие психических процессов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0 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Подвижные игры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Спортивные игры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Духовно-нравственное направление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12 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Обще-интеллектуальное направление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12 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Социальное направление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12 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Общекультурное направление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4033" y="-348228"/>
            <a:ext cx="82809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Основные разделы программы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20940" cy="5040560"/>
          </a:xfrm>
        </p:spPr>
        <p:txBody>
          <a:bodyPr/>
          <a:lstStyle/>
          <a:p>
            <a:pPr indent="22860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описание разделов примерного содержания занятий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1. Направление воспитания.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1.1 вид деятельности:</a:t>
            </a:r>
            <a:r>
              <a:rPr lang="ru-RU" sz="600" b="1" dirty="0" smtClean="0">
                <a:latin typeface="Times New Roman"/>
                <a:ea typeface="Times New Roman"/>
              </a:rPr>
              <a:t/>
            </a:r>
            <a:br>
              <a:rPr lang="ru-RU" sz="6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цель деятельности;</a:t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задачи деятельности;</a:t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Пояснительная записка;</a:t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Тематическое планирование</a:t>
            </a:r>
            <a:r>
              <a:rPr lang="ru-RU" sz="2000" b="1" dirty="0" smtClean="0">
                <a:latin typeface="Times New Roman"/>
                <a:ea typeface="Times New Roman"/>
              </a:rPr>
              <a:t>.</a:t>
            </a: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452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воспитание – это большой труд и личный пример – это одно из главных условий воспитания.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Образец Тематического планирования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11952"/>
              </p:ext>
            </p:extLst>
          </p:nvPr>
        </p:nvGraphicFramePr>
        <p:xfrm>
          <a:off x="251520" y="1100139"/>
          <a:ext cx="8712967" cy="5158565"/>
        </p:xfrm>
        <a:graphic>
          <a:graphicData uri="http://schemas.openxmlformats.org/drawingml/2006/table">
            <a:tbl>
              <a:tblPr/>
              <a:tblGrid>
                <a:gridCol w="504056"/>
                <a:gridCol w="3363115"/>
                <a:gridCol w="3549653"/>
                <a:gridCol w="1296143"/>
              </a:tblGrid>
              <a:tr h="21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Тема занятия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Содержание занятия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Народные игры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, беседы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, викторины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Олимпийские и паралимпийские уроки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  Беседа «Лондон-2012г.», «Сочи-2014г.», викторина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сентябрь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Спортивно-познавательная игра в рамках программы «Юный Гимназист»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  Игровые правила. Выбор и ограничение игрового пространства. Проведение игры.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сентябрь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Военно-спортивная игра «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Пентбол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 Правила игры. Проведение игры.Выездная экскурсионная программа-4ч.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октябрь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 Русская народная игра «Посиделки» (Колечко, Ручеек)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 Правила игры. Разучивание игры. Проведение игры.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ноябрь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 Русская народная игра ( «Цепи», групповая)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 Правила игры. Проведение игры.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декабрь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Игры на развитие внимания, воображения «Оригами», работа с бумагой, ножницами.   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Игры на развитие психических процессов Правила игры.  Проведение игры. 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январь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7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Спортивно-игровой праздник, посвященный Дню защитника Отечества 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Игры, эстафеты,веселые минутки. 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февраль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Игры народов мира (с веревкой, мячом)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Правила игры. Проведение игры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март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13 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Игры народов мира (с кольцами)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Правила игры. Проведение игры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апрель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Всемирный день здоровья. Скалодром.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Экскурсия, игры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май </a:t>
                      </a:r>
                    </a:p>
                  </a:txBody>
                  <a:tcPr marL="31219" marR="31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1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реализации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52807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успешной реализации программы необходимо выполнение ряда условий: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Кадровое обеспечение программы:</a:t>
            </a:r>
          </a:p>
          <a:p>
            <a:pPr marL="0" indent="0"/>
            <a:r>
              <a:rPr lang="ru-RU" sz="1400" dirty="0" smtClean="0"/>
              <a:t>1.</a:t>
            </a:r>
          </a:p>
          <a:p>
            <a:pPr marL="0" indent="0"/>
            <a:r>
              <a:rPr lang="ru-RU" sz="1400" dirty="0" smtClean="0"/>
              <a:t>2.</a:t>
            </a:r>
          </a:p>
          <a:p>
            <a:pPr marL="0" indent="0"/>
            <a:r>
              <a:rPr lang="ru-RU" sz="1400" dirty="0" smtClean="0"/>
              <a:t>…</a:t>
            </a:r>
            <a:endParaRPr lang="ru-RU" sz="1200" dirty="0" smtClean="0"/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Методическое обеспечение программы:</a:t>
            </a:r>
          </a:p>
          <a:p>
            <a:pPr marL="0" lvl="0" indent="0"/>
            <a:r>
              <a:rPr lang="ru-RU" sz="1400" dirty="0" smtClean="0"/>
              <a:t>1.</a:t>
            </a:r>
          </a:p>
          <a:p>
            <a:pPr marL="0" lvl="0" indent="0"/>
            <a:r>
              <a:rPr lang="ru-RU" sz="1400" dirty="0" smtClean="0"/>
              <a:t>2.</a:t>
            </a:r>
          </a:p>
          <a:p>
            <a:pPr marL="0" lvl="0" indent="0"/>
            <a:r>
              <a:rPr lang="ru-RU" sz="1400" dirty="0" smtClean="0"/>
              <a:t>…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Материально-техническое обеспечение программы:</a:t>
            </a:r>
          </a:p>
          <a:p>
            <a:pPr marL="0" indent="0"/>
            <a:r>
              <a:rPr lang="ru-RU" sz="1400" dirty="0" smtClean="0"/>
              <a:t>1.</a:t>
            </a:r>
          </a:p>
          <a:p>
            <a:pPr marL="0" indent="0"/>
            <a:r>
              <a:rPr lang="ru-RU" sz="1400" dirty="0" smtClean="0"/>
              <a:t>2.</a:t>
            </a:r>
          </a:p>
          <a:p>
            <a:pPr marL="0" indent="0"/>
            <a:r>
              <a:rPr lang="ru-RU" sz="1400" dirty="0" smtClean="0"/>
              <a:t>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47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Предполагаемые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результаты реализации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программы: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       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Результаты первого уровня (приобретение школьником социальных знаний, понимания социальной реальности и повседневной жизни): приобретение  школьниками знаний 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 …</a:t>
            </a:r>
          </a:p>
          <a:p>
            <a:pPr algn="just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900" dirty="0">
                <a:solidFill>
                  <a:srgbClr val="000000"/>
                </a:solidFill>
                <a:latin typeface="Times New Roman"/>
                <a:ea typeface="Times New Roman"/>
              </a:rPr>
              <a:t>       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Результаты второго уровня (формирование позитивного отношения школьника к базовым ценностям нашего общества и к социальной реальности в целом): развитие ценностных отношений школьника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к…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ru-RU" sz="900" dirty="0">
                <a:solidFill>
                  <a:srgbClr val="000000"/>
                </a:solidFill>
                <a:latin typeface="Times New Roman"/>
                <a:ea typeface="Times New Roman"/>
              </a:rPr>
              <a:t>       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Результаты третьего уровня (приобретение школьником опыта самостоятельного социального действия): школьник может приобрести опыт исследовательской деятельности; опыт публичного выступления; опыт самообслуживания, самоорганизации и организации совместной деятельности с другими детьми.</a:t>
            </a:r>
            <a:endParaRPr lang="ru-RU" dirty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215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256584"/>
          </a:xfrm>
        </p:spPr>
        <p:txBody>
          <a:bodyPr/>
          <a:lstStyle/>
          <a:p>
            <a:pPr algn="ctr"/>
            <a:r>
              <a:rPr lang="ru-RU" dirty="0" smtClean="0"/>
              <a:t>Диагностика эффективности внеурочной деятельности воспитанников: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П</a:t>
            </a:r>
            <a:r>
              <a:rPr lang="ru-RU" sz="2000" dirty="0" smtClean="0"/>
              <a:t>ервый предмет диагностики – Это личность самого воспитанника;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Второй предмет диагностики – это детский коллектив, как одно из важнейших условий развития личности воспитанника;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Третий предмет диагностики – это профессиональная позиция педагога, ещё одно важнейшее условие развития личности воспитанника.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1026" name="Picture 2" descr="D:\Users\User\Desktop\i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23224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496944" cy="548640"/>
          </a:xfrm>
        </p:spPr>
        <p:txBody>
          <a:bodyPr/>
          <a:lstStyle/>
          <a:p>
            <a:r>
              <a:rPr lang="ru-RU" dirty="0" smtClean="0"/>
              <a:t>Воспитывая детей, мы строим будущее...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3" y="332656"/>
            <a:ext cx="76327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58529" y="1087019"/>
            <a:ext cx="5648623" cy="2126215"/>
          </a:xfrm>
        </p:spPr>
        <p:txBody>
          <a:bodyPr/>
          <a:lstStyle/>
          <a:p>
            <a:r>
              <a:rPr lang="ru-RU" sz="4000" dirty="0" smtClean="0"/>
              <a:t>Классификация</a:t>
            </a:r>
            <a:r>
              <a:rPr lang="ru-RU" dirty="0" smtClean="0"/>
              <a:t> </a:t>
            </a:r>
            <a:r>
              <a:rPr lang="ru-RU" sz="3600" dirty="0" smtClean="0"/>
              <a:t>результатов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внеурочной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Д.В. Григорьев,  П.В. Степанов  </a:t>
            </a:r>
          </a:p>
          <a:p>
            <a:r>
              <a:rPr lang="ru-RU" sz="2400" dirty="0" smtClean="0"/>
              <a:t>«Внеурочная деятельность школьников».   </a:t>
            </a:r>
            <a:r>
              <a:rPr lang="ru-RU" sz="2400" smtClean="0"/>
              <a:t>Москва «Просвещение», </a:t>
            </a:r>
            <a:r>
              <a:rPr lang="ru-RU" sz="2400" dirty="0" smtClean="0"/>
              <a:t>2013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665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</a:t>
            </a:r>
            <a:r>
              <a:rPr lang="ru-RU" sz="2400" b="1" dirty="0" smtClean="0"/>
              <a:t> уровень результатов   </a:t>
            </a:r>
            <a:br>
              <a:rPr lang="ru-RU" sz="2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/>
              <a:t>Приобретение школьником первичных социальных знаний , понимания социальной реальности и повседневной жизни.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>
                <a:solidFill>
                  <a:prstClr val="black"/>
                </a:solidFill>
              </a:rPr>
              <a:t>Образовательные </a:t>
            </a:r>
            <a:r>
              <a:rPr lang="ru-RU" sz="1800" u="sng" dirty="0" smtClean="0">
                <a:solidFill>
                  <a:prstClr val="black"/>
                </a:solidFill>
              </a:rPr>
              <a:t>формы</a:t>
            </a:r>
            <a:r>
              <a:rPr lang="ru-RU" sz="1800" dirty="0">
                <a:solidFill>
                  <a:prstClr val="black"/>
                </a:solidFill>
              </a:rPr>
              <a:t>: </a:t>
            </a:r>
            <a:r>
              <a:rPr lang="ru-RU" sz="1800" dirty="0"/>
              <a:t>б</a:t>
            </a:r>
            <a:r>
              <a:rPr lang="ru-RU" sz="1800" dirty="0" smtClean="0"/>
              <a:t>еседы, игры, культпоходы, занятия в кружках, в спортивных секциях,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34249">
            <a:off x="1232287" y="3944778"/>
            <a:ext cx="6511131" cy="2010411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Для достижения данного уровня результатов особое значение имеет взаимодействие ученика с педагогами, как носителями социального знания и опыта.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59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2 </a:t>
            </a:r>
            <a:r>
              <a:rPr lang="ru-RU" sz="2400" b="1" dirty="0" smtClean="0"/>
              <a:t>уровень результатов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получение школьником опыта переживания и позитивного отношения </a:t>
            </a:r>
            <a:br>
              <a:rPr lang="ru-RU" sz="2000" dirty="0" smtClean="0"/>
            </a:br>
            <a:r>
              <a:rPr lang="ru-RU" sz="2000" dirty="0" smtClean="0"/>
              <a:t>к  базовым ценностям общества (человек</a:t>
            </a:r>
            <a:br>
              <a:rPr lang="ru-RU" sz="2000" dirty="0" smtClean="0"/>
            </a:br>
            <a:r>
              <a:rPr lang="ru-RU" sz="2000" dirty="0" smtClean="0"/>
              <a:t>семья,   Отечество, природа, знания, мир, труд, культура), ценностного отношения к социальной реальности в целом.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>
                <a:solidFill>
                  <a:prstClr val="black"/>
                </a:solidFill>
              </a:rPr>
              <a:t>Образовательные формы</a:t>
            </a:r>
            <a:r>
              <a:rPr lang="ru-RU" sz="2000" dirty="0">
                <a:solidFill>
                  <a:prstClr val="black"/>
                </a:solidFill>
              </a:rPr>
              <a:t>: </a:t>
            </a:r>
            <a:r>
              <a:rPr lang="ru-RU" sz="2000" dirty="0"/>
              <a:t>д</a:t>
            </a:r>
            <a:r>
              <a:rPr lang="ru-RU" sz="2000" dirty="0" smtClean="0"/>
              <a:t>ебаты, тематический диспут, концерты, «Огоньки» на уровне школы, художественные выставки, КТД, спортивные турниры, оздоровительные акции, трудовые десанты,…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30949">
            <a:off x="1601687" y="4213761"/>
            <a:ext cx="6511131" cy="2294817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достижения данного уровня результатов особое значение имеет </a:t>
            </a:r>
          </a:p>
          <a:p>
            <a:r>
              <a:rPr lang="ru-RU" sz="2000" dirty="0" smtClean="0"/>
              <a:t>Взаимодействие обучающихся между собой на уровне класса, школы,</a:t>
            </a:r>
            <a:endParaRPr lang="ru-RU" sz="2000" dirty="0"/>
          </a:p>
          <a:p>
            <a:r>
              <a:rPr lang="ru-RU" sz="2000" dirty="0" smtClean="0"/>
              <a:t> т. е. в защищённой дружественной среде.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963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3 уровень результатов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dirty="0" smtClean="0"/>
              <a:t>Получение обучающимся опыта самостоятельного общественного действия.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/>
              <a:t>Образовательные формы</a:t>
            </a:r>
            <a:r>
              <a:rPr lang="ru-RU" sz="1800" dirty="0" smtClean="0"/>
              <a:t>: детские исследовательские проекты, внешкольные акции , благотворительные концерты, гастроли школьной самодеятельности, спортивные и оздоровительные акции в окружающем школу социуме,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06761">
            <a:off x="774396" y="4201589"/>
            <a:ext cx="6511131" cy="22794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достижения данного уровня результатов особое значение имеет взаимодействие обучающегося с  социальными субъектами за пределами школы, в открытой общественной среде.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02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Методический конструктор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988840"/>
            <a:ext cx="7520940" cy="26916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«Преимущественные формы достижения воспитательных результатов во внеурочной деятельности»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0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73299"/>
              </p:ext>
            </p:extLst>
          </p:nvPr>
        </p:nvGraphicFramePr>
        <p:xfrm>
          <a:off x="387749" y="565988"/>
          <a:ext cx="8301608" cy="6014056"/>
        </p:xfrm>
        <a:graphic>
          <a:graphicData uri="http://schemas.openxmlformats.org/drawingml/2006/table">
            <a:tbl>
              <a:tblPr firstRow="1" firstCol="1" bandRow="1"/>
              <a:tblGrid>
                <a:gridCol w="2075122"/>
                <a:gridCol w="2075122"/>
                <a:gridCol w="2221306"/>
                <a:gridCol w="1930058"/>
              </a:tblGrid>
              <a:tr h="20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результатов                                       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Виды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внеурочной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уровень: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Социальных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Субъект (воспитатель)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Объект (воспитанник)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уровень: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ценностного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отношения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социальной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реальности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уровень: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Получение опыта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самостоятельного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общественного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действия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1.Познавательная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Познавательные беседы,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факультативы,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Дидактический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театр, общественный смотр 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знаний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интеллектуальный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клуб «Что? Где? Когда?»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Детские исследовательские проекты, внешкольные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акции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познавательной  направленности ( конференции учащихся, интеллектуальные марафоны и т.п.), школьный музей-клуб.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67544" y="548680"/>
            <a:ext cx="1969369" cy="2016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12568" y="2564904"/>
            <a:ext cx="0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687316" y="2708920"/>
            <a:ext cx="72008" cy="2232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38518" y="4941168"/>
            <a:ext cx="41513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36912" y="386104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275856" y="19888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38468"/>
              </p:ext>
            </p:extLst>
          </p:nvPr>
        </p:nvGraphicFramePr>
        <p:xfrm>
          <a:off x="519112" y="620688"/>
          <a:ext cx="8229600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2057122"/>
                <a:gridCol w="2057122"/>
                <a:gridCol w="2057678"/>
                <a:gridCol w="2057678"/>
              </a:tblGrid>
              <a:tr h="2065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</a:t>
                      </a: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результатов 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внеурочной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уровень: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Социальных знаний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уровень: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 ценностного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отношения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 социальной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реальности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уровень: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Получение опыта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самостоятельного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действия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Художественное творчество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Занятия объединений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художественного 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творчества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Художественные выставки,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фестивали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искусств,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спектакли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 группе, школе.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Художественные акции школьников в окружающем школу социуме.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39552" y="620688"/>
            <a:ext cx="2088232" cy="208823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4644008" y="2708920"/>
            <a:ext cx="0" cy="86151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627785" y="3570432"/>
            <a:ext cx="2016223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0" y="2708920"/>
            <a:ext cx="0" cy="230425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23022" y="5013176"/>
            <a:ext cx="4109218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365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040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Типы образовательных программ внеурочной деятельности: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i="1" dirty="0" smtClean="0"/>
              <a:t>Комплексные ;</a:t>
            </a:r>
            <a:br>
              <a:rPr lang="ru-RU" sz="2800" i="1" dirty="0" smtClean="0"/>
            </a:br>
            <a:r>
              <a:rPr lang="ru-RU" sz="2800" i="1" dirty="0" smtClean="0"/>
              <a:t>Тематические;</a:t>
            </a:r>
            <a:br>
              <a:rPr lang="ru-RU" sz="2800" i="1" dirty="0" smtClean="0"/>
            </a:br>
            <a:r>
              <a:rPr lang="ru-RU" sz="2800" i="1" dirty="0" smtClean="0"/>
              <a:t>По конкретным видам внеурочной деятельности;</a:t>
            </a:r>
            <a:br>
              <a:rPr lang="ru-RU" sz="2800" i="1" dirty="0" smtClean="0"/>
            </a:br>
            <a:r>
              <a:rPr lang="ru-RU" sz="2800" i="1" dirty="0" smtClean="0"/>
              <a:t>Возрастные ;</a:t>
            </a:r>
            <a:br>
              <a:rPr lang="ru-RU" sz="2800" i="1" dirty="0" smtClean="0"/>
            </a:br>
            <a:r>
              <a:rPr lang="ru-RU" sz="2800" i="1" dirty="0" smtClean="0"/>
              <a:t>Индивидуальные.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43224" cy="17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799</TotalTime>
  <Words>472</Words>
  <Application>Microsoft Office PowerPoint</Application>
  <PresentationFormat>Экран (4:3)</PresentationFormat>
  <Paragraphs>235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ГКОУ шолоховская школа-интернат    Методический конструктор «Преимущественные формы достижения воспитательных результатов во внеурочной деятельности»     Воспитатель Немченко виктория Витальевна </vt:lpstr>
      <vt:lpstr>Классификация результатов внеурочной деятельности</vt:lpstr>
      <vt:lpstr>1 уровень результатов     Приобретение школьником первичных социальных знаний , понимания социальной реальности и повседневной жизни.  Образовательные формы: беседы, игры, культпоходы, занятия в кружках, в спортивных секциях, </vt:lpstr>
      <vt:lpstr>      2 уровень результатов  получение школьником опыта переживания и позитивного отношения  к  базовым ценностям общества (человек семья,   Отечество, природа, знания, мир, труд, культура), ценностного отношения к социальной реальности в целом.  Образовательные формы: дебаты, тематический диспут, концерты, «Огоньки» на уровне школы, художественные выставки, КТД, спортивные турниры, оздоровительные акции, трудовые десанты,… </vt:lpstr>
      <vt:lpstr>3 уровень результатов  Получение обучающимся опыта самостоятельного общественного действия.  Образовательные формы: детские исследовательские проекты, внешкольные акции , благотворительные концерты, гастроли школьной самодеятельности, спортивные и оздоровительные акции в окружающем школу социуме, </vt:lpstr>
      <vt:lpstr>Методический конструктор</vt:lpstr>
      <vt:lpstr>Презентация PowerPoint</vt:lpstr>
      <vt:lpstr>Презентация PowerPoint</vt:lpstr>
      <vt:lpstr>Типы образовательных программ внеурочной деятельности:   Комплексные ; Тематические; По конкретным видам внеурочной деятельности; Возрастные ; Индивидуальные.</vt:lpstr>
      <vt:lpstr>                  Общие правила разработки программ внеурочной деятельности 1. Программы могут быть разработаны самостоятельно или на основе переработки примерных программ; 2. Программы должны быть рассчитаны на определённую возрастную группу; 3. Содержание программы должно быть ориентировано на запросы и потребности учащихся; 4. Программа содержит:        а)пояснительная записка;        б)перечень основных разделов программы с указанием отпущенных на их реализацию часов;         в) описание разделов примерного содержания занятий;         г) характеристику основных результатов, на которые ориентирована программа; Д) Содержание внеурочной деятельности воспитанников. </vt:lpstr>
      <vt:lpstr>Образец  содержания  программы  внеурочной  деятельности:  </vt:lpstr>
      <vt:lpstr>Презентация PowerPoint</vt:lpstr>
      <vt:lpstr>Презентация PowerPoint</vt:lpstr>
      <vt:lpstr> описание разделов примерного содержания занятий  1. Направление воспитания.  1.1 вид деятельности:  цель деятельности;  задачи деятельности;  Пояснительная записка;  Тематическое планирование.   </vt:lpstr>
      <vt:lpstr>Образец Тематического планирования</vt:lpstr>
      <vt:lpstr>Условия реализации программы:</vt:lpstr>
      <vt:lpstr> Предполагаемые результаты реализации программы: </vt:lpstr>
      <vt:lpstr>Диагностика эффективности внеурочной деятельности воспитанников:  Первый предмет диагностики – Это личность самого воспитанника;  Второй предмет диагностики – это детский коллектив, как одно из важнейших условий развития личности воспитанника;  Третий предмет диагностики – это профессиональная позиция педагога, ещё одно важнейшее условие развития личности воспитанника.  </vt:lpstr>
      <vt:lpstr>Воспитывая детей, мы строим будущее...</vt:lpstr>
      <vt:lpstr>Источник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конструктор внеурочной деятельности школьников</dc:title>
  <dc:creator>USER</dc:creator>
  <cp:lastModifiedBy>USER</cp:lastModifiedBy>
  <cp:revision>60</cp:revision>
  <dcterms:created xsi:type="dcterms:W3CDTF">2013-10-19T13:31:27Z</dcterms:created>
  <dcterms:modified xsi:type="dcterms:W3CDTF">2013-11-06T10:49:51Z</dcterms:modified>
</cp:coreProperties>
</file>