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87" r:id="rId3"/>
    <p:sldMasterId id="2147483689" r:id="rId4"/>
    <p:sldMasterId id="2147483691" r:id="rId5"/>
    <p:sldMasterId id="2147483693" r:id="rId6"/>
  </p:sldMasterIdLst>
  <p:notesMasterIdLst>
    <p:notesMasterId r:id="rId44"/>
  </p:notesMasterIdLst>
  <p:sldIdLst>
    <p:sldId id="260" r:id="rId7"/>
    <p:sldId id="261" r:id="rId8"/>
    <p:sldId id="262" r:id="rId9"/>
    <p:sldId id="256" r:id="rId10"/>
    <p:sldId id="263" r:id="rId11"/>
    <p:sldId id="264" r:id="rId12"/>
    <p:sldId id="257" r:id="rId13"/>
    <p:sldId id="265" r:id="rId14"/>
    <p:sldId id="268" r:id="rId15"/>
    <p:sldId id="273" r:id="rId16"/>
    <p:sldId id="281" r:id="rId17"/>
    <p:sldId id="269" r:id="rId18"/>
    <p:sldId id="274" r:id="rId19"/>
    <p:sldId id="275" r:id="rId20"/>
    <p:sldId id="276" r:id="rId21"/>
    <p:sldId id="277" r:id="rId22"/>
    <p:sldId id="270" r:id="rId23"/>
    <p:sldId id="271" r:id="rId24"/>
    <p:sldId id="278" r:id="rId25"/>
    <p:sldId id="258" r:id="rId26"/>
    <p:sldId id="298" r:id="rId27"/>
    <p:sldId id="283" r:id="rId28"/>
    <p:sldId id="284" r:id="rId29"/>
    <p:sldId id="285" r:id="rId30"/>
    <p:sldId id="286" r:id="rId31"/>
    <p:sldId id="290" r:id="rId32"/>
    <p:sldId id="292" r:id="rId33"/>
    <p:sldId id="293" r:id="rId34"/>
    <p:sldId id="294" r:id="rId35"/>
    <p:sldId id="296" r:id="rId36"/>
    <p:sldId id="282" r:id="rId37"/>
    <p:sldId id="280" r:id="rId38"/>
    <p:sldId id="288" r:id="rId39"/>
    <p:sldId id="287" r:id="rId40"/>
    <p:sldId id="302" r:id="rId41"/>
    <p:sldId id="300" r:id="rId42"/>
    <p:sldId id="29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D0"/>
    <a:srgbClr val="FFCCFF"/>
    <a:srgbClr val="CCFFCC"/>
    <a:srgbClr val="F69200"/>
    <a:srgbClr val="9F3FFF"/>
    <a:srgbClr val="CC00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6" autoAdjust="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-52"/>
              </a:defRPr>
            </a:lvl1pPr>
          </a:lstStyle>
          <a:p>
            <a:pPr>
              <a:defRPr/>
            </a:pPr>
            <a:fld id="{38866A08-757B-4C3C-A11B-D5D7E679B2D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-52"/>
              </a:defRPr>
            </a:lvl1pPr>
          </a:lstStyle>
          <a:p>
            <a:pPr>
              <a:defRPr/>
            </a:pPr>
            <a:fld id="{E6A4E681-B3AF-4E03-8DD6-804443823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85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C8DC-AA88-491D-97F6-137D4393094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93DF-16AC-4222-920F-56F1B74A5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0EEF-4904-482D-8254-53229CD98FA6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0D30-C634-41EE-BB88-F85411671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9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1014-F6B9-4ABB-BC90-3B3C1893D71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5105-4D5D-478C-922F-AE26F04A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9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D8CA-E052-41C3-9385-27C77296E32C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F7CE-4FA5-4C5C-9BD1-84968CDC5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530B-A5AD-4F1A-9809-57158842207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6343-E645-4B47-BB3A-B6B149973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6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57D2-24E9-49FF-8CE8-CBCC38880C2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26C2-83FA-409D-85CD-83A0040E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36ED-ADB2-4442-AAAB-18F09C1F32B6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86FF-524E-4DC1-8F26-8C81B073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7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F33A-8304-4A31-A07F-79C936149F7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2AAD-61A6-42B6-9487-628AB9E58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3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D8FD-B710-423B-9D1C-D184C9D4929C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8BF0-E335-45E1-942F-CC7D4FE20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72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5C40-D4C4-4C1D-9CFC-8336792200B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8677-BAF2-4031-B218-77312F38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1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B21B-960E-472D-AFD9-84096BCD393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87DD-B296-417F-8907-F55349EED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3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7720-451F-4CF4-86CD-B158559FD8CB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91AC-463D-4527-8D1F-6D8833584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72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8882-FA46-40F1-8796-F059B7C822DB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FD4A-CE6D-472C-A45A-925DD251F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2219-22E2-4DF7-A58A-B81F089F6142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B0E0-F09A-4F6B-879F-586A0B43E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59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C208-4311-4E41-88F6-2E07CAB574B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D167-28A3-4FCB-8E54-A3065F34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79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3933-E4AB-4206-8EDD-035EFB4D5FBB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63E-B36F-4C0E-A6BA-D3216097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8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9B07-385D-4EA2-B477-61F74ADABFE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5B7E-68E1-40D9-A88A-950284C1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51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0333-A17D-4986-9E4C-664BD196137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8C71-46E2-4877-894E-AA0EDA76A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63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E2C0-5366-46E6-A307-B6AF16E29ED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BA56-AFEB-4084-9EF5-00F7C7CEB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4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3A20-4E31-47C5-B97A-81D99D085C5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A45F-6EA8-43BC-8CFE-DBEB19D7D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3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B026-A777-4522-8E60-2335AD89E18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B37D-597B-465E-88A4-CA7A9756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04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837A-5E59-4321-8817-A717CF8C88A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F1BD-C9C3-4C82-A618-5BCDE716B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98E1-960E-4D6B-81E4-9F66B7283632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D17B-D664-49FE-91E3-976930557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9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091B-DB3C-4310-8438-F7DBC20002E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2C1-A296-451C-B5CB-959F03980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78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34EB-9C03-492A-AC15-89A786656E8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1786-3220-46EC-8839-1F955D8B0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9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56E1-45BE-4321-8E06-737EB9AA4C4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F1E1-FC8F-498F-9582-AA8DD2921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2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80751-3D3A-41C3-BD9B-C2D88CED4B7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C546-1E66-4A8C-B72F-BECD0F2E8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3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72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CD12-383B-4AA8-9698-0EB9DED625C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D48A-1B2E-459F-9D2A-B75AD6CEC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72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C5AB-6DF3-48EC-99DE-E22955929F0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13A3-42B1-43B8-B515-ABE7F279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02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4EB5-9523-4679-A945-57A21454E6F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BF1AC-CF5A-4275-8E66-C8D2681DC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26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B3B5-01D4-410E-9783-3FFF89589B0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C327-8D2F-4B4B-9446-CABA7F689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1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4883A-75B1-476C-BFEC-4EE8EEE4AB4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4E82-B058-48A5-BFA6-53E1C1B83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11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6F2B-84F9-48A4-B8BF-C13FDE1646C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1EEC-FB17-40A3-B151-886E43B3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0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BADE-C966-4885-BEF8-98C6D259E866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B2CA-4D1F-44EC-803D-7C5F958B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1D48-3AE9-41D4-A717-CFDFFB6158E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2504-E044-4A8B-AC26-CE06D2E36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9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D8AF-547A-4FB5-B0E8-2DC9423E726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BE34-29D5-4D2E-80AC-4E1673D5D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70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E1BC-916B-4927-8A3C-88295744D989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8F10-E505-4A46-A2FF-383F4E0B1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13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CD727-BD9E-43C5-B824-56FE624CAFE2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6E0C-8030-41C5-BC4B-93514CE6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17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0393-AC3C-4D67-A78C-A3887ABC47A4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FB99-527A-4FE9-B434-67A75DC2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88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3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332D-469F-4A7F-A006-E195F7E64552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9A1A-366D-4127-974E-34070C96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81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564D-7D41-4D5C-886C-DCC9F48EFB1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B44F-18EB-4FDD-A787-B2083484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81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4717-939B-4947-8887-05DAB88C3EBC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4BFD-F8DA-4D59-88E6-5CECD715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2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BD57-F183-4049-983D-4B071DABDBB3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7962-AF11-497D-94C6-41D4741EF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66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3A5F-8B9A-46B0-A80B-00EA05D00A2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A0D1-27B6-47F1-AAB4-BEEDE0B02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D9D9-0010-49FA-AFAF-24CB1A68FE31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9039-5AC8-433F-994C-3AF49EC2B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70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39DD-01D7-4E7C-AA83-CBF4939B779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BA73-FB89-43F8-A8EA-391DDA189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56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4613-B956-4D9D-A096-2CB4D9848E0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D8A8-147A-4649-BBC2-B26A8CD1E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16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99D2-DA29-456D-88C2-43FA92FF9BA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71DE-8B3F-4E6B-A14D-63693B0DC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06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ED76-5B78-4045-BA1F-026C08705C1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FAF3-E766-4A74-9E44-5545EF6C0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13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FA825-7DFB-469C-9CA6-3C798B3A353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91EB-855F-40F7-A03B-6F64821A1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57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E10A-D00C-493E-8336-73A0E6C5B7A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8E58-770B-432F-A529-F70FBE9DA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16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5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4758-27C9-407C-850C-8AEC2D7160A1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8012-D12B-4409-8D5F-B86D66C7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9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8594-F9B3-417A-9047-141225CEB6E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C0AC-6C5A-4DBC-B31F-37EDE484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82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2558-5D02-4901-830D-2AAA62D240C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134B-4005-490D-8DE6-512AACA9A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97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10A0-1D4C-4B86-88CF-6906D9F6687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4E4A-BF41-44A3-9371-2663DE330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1F02-12A0-4760-9A09-7A4810E7281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E6A3-2102-421A-AE9E-4171E5BAA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14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127E-0525-4328-A4DF-03A5761EBD7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71B9-45E2-4B74-8F12-80D9D52E2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52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D588-34A2-4119-BDD3-719B18759A0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5E68-E9A4-4C31-9435-4A3C861DD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46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0165-D11C-4150-8C09-F4A0AA3E3065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B601-15A9-4B47-9034-F12EA9D93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16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4A48-F95E-426D-AF55-C9F80921A5A2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BA62-0164-4619-9184-64ABF3B4C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71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84A2-7B9B-4BF0-8A27-3B973BD8458C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ED27-B66B-4EF0-9727-0382A1476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AB2E-6B5D-43E6-BDA3-524417A6730F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3390-9957-479F-BE85-05C98702D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71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1B0A-75B2-463E-937B-E61EDCD223A7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20EAC-EC69-4CFC-B4B0-83E0B68E7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9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1386-8E81-4053-990F-311E65242780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70B4-C067-40F2-987F-81DCA978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8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9114-8D4A-449B-85B3-8590B20D523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8EE3-83FF-44E1-8D98-6D125444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0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1E2E-B383-46B0-A407-64E84AE7B78D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2199-644D-496E-9C05-0E35737A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9C3F4-2CEC-4826-A288-AD8EF8866E5A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F6506-340D-4C2A-A965-37DF6E673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D0A5890-BCCE-4E95-83B4-C8F99C806C68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D163273-F028-4543-BAD6-2E9213D0C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63CA070-76E5-42FC-BA7B-C8BC54BCFAD6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921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519654-7FD0-4708-9E6C-27DA27AA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62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D87DA66-FE57-4A96-BC5C-E3A9C0523DDB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962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7741427-E41D-4383-9903-462FC8ABC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2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2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5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0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2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3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34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42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2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8FA38F-70D3-4C85-9174-485BE3FD8D0E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132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AE505B-C7AD-4D7A-94CA-F4860DE1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4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C49805-1760-4156-940B-E75A5E8B7101}" type="datetimeFigureOut">
              <a:rPr lang="ru-RU"/>
              <a:pPr>
                <a:defRPr/>
              </a:pPr>
              <a:t>20.05.2013</a:t>
            </a:fld>
            <a:endParaRPr lang="ru-RU"/>
          </a:p>
        </p:txBody>
      </p:sp>
      <p:sp>
        <p:nvSpPr>
          <p:cNvPr id="144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44001C9-5DF6-4697-AEC1-C95D98FFD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0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7;&#1082;&#1090;.&#1047;&#1072;&#1074;&#1090;&#1088;&#1072;&#1082;%20&#1089;%20&#1092;&#1080;&#1079;&#1080;&#1082;&#1086;&#1081;.ppt" TargetMode="External"/><Relationship Id="rId7" Type="http://schemas.openxmlformats.org/officeDocument/2006/relationships/image" Target="../media/image24.png"/><Relationship Id="rId2" Type="http://schemas.openxmlformats.org/officeDocument/2006/relationships/hyperlink" Target="&#1055;&#1088;&#1086;&#1077;&#1082;&#1090;%20&#1060;&#1080;&#1079;&#1080;&#1082;&#1072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60;&#1086;&#1088;&#1084;&#1091;&#1083;&#1099;%20%20&#1080;%20&#1086;&#1073;&#1086;&#1073;&#1097;&#1072;&#1102;&#1097;&#1080;&#1077;%20&#1090;&#1072;&#1073;&#1083;&#1080;&#1094;&#1099;%20&#1087;&#1086;%20&#1092;&#1080;&#1079;&#1080;&#1082;&#1077;%20&#1076;&#1083;&#1103;%20&#1096;&#1082;&#1086;&#1083;&#1100;&#1085;&#1080;&#1082;&#1086;&#1074;%20&#1080;%20&#1072;&#1073;&#1080;&#1090;&#1091;&#1088;&#1080;&#1077;&#1085;&#1090;&#1086;&#1074;%20(2003).ppt" TargetMode="External"/><Relationship Id="rId5" Type="http://schemas.openxmlformats.org/officeDocument/2006/relationships/hyperlink" Target="&#1058;&#1077;&#1087;&#1083;&#1086;&#1074;&#1099;&#1077;%20&#1076;&#1074;&#1080;&#1075;&#1072;&#1090;&#1077;&#1083;&#1080;%201.ppt" TargetMode="External"/><Relationship Id="rId4" Type="http://schemas.openxmlformats.org/officeDocument/2006/relationships/hyperlink" Target="&#1055;&#1088;&#1086;&#1077;&#1082;&#1090;.&#1056;&#1077;&#1072;&#1082;&#1090;&#1080;&#1074;&#1085;&#1086;&#1077;%20&#1076;&#1074;&#1080;&#1078;&#1077;&#1085;&#1080;&#1077;..pp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geo-kabinet.priwalenskaja.edusite.ru/DswMedia/relef_afriki_4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9036496" cy="6708062"/>
          </a:xfrm>
          <a:prstGeom prst="rect">
            <a:avLst/>
          </a:prstGeo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0213" y="-171450"/>
            <a:ext cx="87137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400" b="1" dirty="0" err="1">
                <a:latin typeface="Monotype Corsiva" pitchFamily="66" charset="0"/>
              </a:rPr>
              <a:t>Капыревщинская</a:t>
            </a:r>
            <a:r>
              <a:rPr lang="ru-RU" sz="5400" b="1" dirty="0">
                <a:latin typeface="Monotype Corsiva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latin typeface="Monotype Corsiva" pitchFamily="66" charset="0"/>
              </a:rPr>
              <a:t>муниципальная средняя (полная) общеобразовательная школа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4005263"/>
            <a:ext cx="4789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>
                <a:latin typeface="Bookman Old Style" pitchFamily="18" charset="0"/>
              </a:rPr>
              <a:t>Учитель физики</a:t>
            </a:r>
            <a:endParaRPr lang="ru-RU" sz="2800" b="1" i="1">
              <a:latin typeface="Bookman Old Style" pitchFamily="18" charset="0"/>
            </a:endParaRPr>
          </a:p>
        </p:txBody>
      </p:sp>
      <p:sp>
        <p:nvSpPr>
          <p:cNvPr id="89093" name="AutoShape 5" descr="Наташа"/>
          <p:cNvSpPr>
            <a:spLocks noChangeArrowheads="1"/>
          </p:cNvSpPr>
          <p:nvPr/>
        </p:nvSpPr>
        <p:spPr bwMode="auto">
          <a:xfrm>
            <a:off x="5580063" y="2276475"/>
            <a:ext cx="3024187" cy="4292600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lum contrast="6000"/>
            </a:blip>
            <a:srcRect/>
            <a:stretch>
              <a:fillRect/>
            </a:stretch>
          </a:blipFill>
          <a:ln w="76200" cmpd="tri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02" name="WordArt 14"/>
          <p:cNvSpPr>
            <a:spLocks noChangeArrowheads="1" noChangeShapeType="1" noTextEdit="1"/>
          </p:cNvSpPr>
          <p:nvPr/>
        </p:nvSpPr>
        <p:spPr bwMode="auto">
          <a:xfrm>
            <a:off x="1116013" y="4724400"/>
            <a:ext cx="28813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Козлова</a:t>
            </a:r>
          </a:p>
        </p:txBody>
      </p:sp>
      <p:sp>
        <p:nvSpPr>
          <p:cNvPr id="89103" name="WordArt 15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45005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Наталья </a:t>
            </a:r>
          </a:p>
          <a:p>
            <a:pPr algn="ctr"/>
            <a:r>
              <a:rPr lang="ru-RU" sz="3600" kern="10">
                <a:ln w="381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Анатольевна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C -0.00243 -0.00255 -0.00486 -0.00486 -0.00712 -0.00787 C -0.00868 -0.00995 -0.00886 -0.01342 -0.01059 -0.01527 C -0.01511 -0.01966 -0.02014 -0.02197 -0.025 -0.02521 C -0.03177 -0.03006 -0.03525 -0.03769 -0.04271 -0.04278 C -0.05052 -0.04856 -0.05504 -0.05873 -0.06407 -0.0629 C -0.0724 -0.07053 -0.08108 -0.07954 -0.09063 -0.08278 C -0.09879 -0.09041 -0.10591 -0.09827 -0.11545 -0.10266 C -0.12257 -0.10937 -0.13455 -0.12162 -0.14219 -0.12509 C -0.14844 -0.1348 -0.15764 -0.14243 -0.16528 -0.15029 C -0.16875 -0.15399 -0.17292 -0.15584 -0.17587 -0.16024 C -0.18091 -0.16763 -0.18681 -0.17434 -0.19358 -0.17781 C -0.19792 -0.18428 -0.20174 -0.18752 -0.20782 -0.19029 C -0.21563 -0.2007 -0.20677 -0.19053 -0.21667 -0.19769 C -0.21858 -0.19908 -0.22188 -0.20278 -0.22188 -0.20255 " pathEditMode="relative" rAng="0" ptsTypes="ffffffffffffff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 animBg="1"/>
      <p:bldP spid="89102" grpId="0" animBg="1"/>
      <p:bldP spid="89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u="sng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Познавательный интерес</a:t>
            </a:r>
            <a:r>
              <a:rPr lang="ru-RU" sz="4000" b="1"/>
              <a:t> – </a:t>
            </a:r>
            <a:r>
              <a:rPr lang="ru-RU" sz="4000" i="1"/>
              <a:t>это избирательная направленность личности на предметы и явления окружающие действительность.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067175" y="1196975"/>
            <a:ext cx="4176713" cy="576263"/>
          </a:xfrm>
          <a:prstGeom prst="rect">
            <a:avLst/>
          </a:prstGeom>
          <a:solidFill>
            <a:srgbClr val="F3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направленность</a:t>
            </a:r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684213" y="3789363"/>
            <a:ext cx="8135937" cy="2581275"/>
          </a:xfrm>
          <a:prstGeom prst="rect">
            <a:avLst/>
          </a:prstGeom>
          <a:solidFill>
            <a:srgbClr val="F3E7FF"/>
          </a:solidFill>
          <a:ln w="5080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i="1">
                <a:solidFill>
                  <a:schemeClr val="tx2"/>
                </a:solidFill>
              </a:rPr>
              <a:t>характеризуется постоянным стремлением к познанию, к новым, более полным и глубоким знаниям.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8172450" y="1125538"/>
            <a:ext cx="719138" cy="3598862"/>
          </a:xfrm>
          <a:prstGeom prst="curvedLeftArrow">
            <a:avLst>
              <a:gd name="adj1" fmla="val 100088"/>
              <a:gd name="adj2" fmla="val 200176"/>
              <a:gd name="adj3" fmla="val 33333"/>
            </a:avLst>
          </a:prstGeom>
          <a:solidFill>
            <a:srgbClr val="FF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0"/>
          <p:cNvSpPr txBox="1">
            <a:spLocks noChangeArrowheads="1"/>
          </p:cNvSpPr>
          <p:nvPr/>
        </p:nvSpPr>
        <p:spPr bwMode="auto">
          <a:xfrm>
            <a:off x="827088" y="3933825"/>
            <a:ext cx="7345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6737" grpId="0" animBg="1"/>
      <p:bldP spid="1157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0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  <p:sp>
        <p:nvSpPr>
          <p:cNvPr id="23555" name="AutoShape 2" descr="Фиолетовый узор"/>
          <p:cNvSpPr>
            <a:spLocks noChangeArrowheads="1"/>
          </p:cNvSpPr>
          <p:nvPr/>
        </p:nvSpPr>
        <p:spPr bwMode="auto">
          <a:xfrm>
            <a:off x="4787900" y="1773238"/>
            <a:ext cx="4176713" cy="48958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endParaRPr lang="ru-RU" sz="2800" b="1" i="1"/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естественная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реакция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человека на все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 неожиданное,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интригующее,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оно приковывает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внимание учащихся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к материалу данного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урока, но не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переносится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/>
              <a:t>на другие.</a:t>
            </a:r>
          </a:p>
          <a:p>
            <a:pPr marL="342900" indent="-342900" algn="ctr"/>
            <a:endParaRPr lang="ru-RU" sz="2800" b="1" i="1"/>
          </a:p>
        </p:txBody>
      </p:sp>
      <p:sp>
        <p:nvSpPr>
          <p:cNvPr id="23556" name="AutoShape 1" descr="Фиолетовый узор"/>
          <p:cNvSpPr>
            <a:spLocks noChangeArrowheads="1"/>
          </p:cNvSpPr>
          <p:nvPr/>
        </p:nvSpPr>
        <p:spPr bwMode="auto">
          <a:xfrm>
            <a:off x="179388" y="2133600"/>
            <a:ext cx="4464050" cy="719138"/>
          </a:xfrm>
          <a:prstGeom prst="rightArrowCallout">
            <a:avLst>
              <a:gd name="adj1" fmla="val 16556"/>
              <a:gd name="adj2" fmla="val 27264"/>
              <a:gd name="adj3" fmla="val 167143"/>
              <a:gd name="adj4" fmla="val 6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76200" cmpd="tri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Любопытство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  <p:sp>
        <p:nvSpPr>
          <p:cNvPr id="24579" name="AutoShape 5" descr="Фиолетовый узор"/>
          <p:cNvSpPr>
            <a:spLocks noChangeArrowheads="1"/>
          </p:cNvSpPr>
          <p:nvPr/>
        </p:nvSpPr>
        <p:spPr bwMode="auto">
          <a:xfrm>
            <a:off x="4787900" y="1773238"/>
            <a:ext cx="4176713" cy="48958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endParaRPr lang="ru-RU" sz="2800" b="1" i="1"/>
          </a:p>
          <a:p>
            <a:pPr marL="342900" indent="-342900" algn="ctr"/>
            <a:endParaRPr lang="ru-RU" sz="2800" b="1" i="1"/>
          </a:p>
        </p:txBody>
      </p:sp>
      <p:sp>
        <p:nvSpPr>
          <p:cNvPr id="24580" name="AutoShape 6" descr="Фиолетовый узор"/>
          <p:cNvSpPr>
            <a:spLocks noChangeArrowheads="1"/>
          </p:cNvSpPr>
          <p:nvPr/>
        </p:nvSpPr>
        <p:spPr bwMode="auto">
          <a:xfrm>
            <a:off x="179388" y="3284538"/>
            <a:ext cx="4968875" cy="719137"/>
          </a:xfrm>
          <a:prstGeom prst="rightArrowCallout">
            <a:avLst>
              <a:gd name="adj1" fmla="val 16556"/>
              <a:gd name="adj2" fmla="val 27264"/>
              <a:gd name="adj3" fmla="val 186045"/>
              <a:gd name="adj4" fmla="val 6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ckThin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Любознательность</a:t>
            </a:r>
          </a:p>
        </p:txBody>
      </p:sp>
      <p:sp>
        <p:nvSpPr>
          <p:cNvPr id="24581" name="Rectangle 7" descr="Фиолетовый узор"/>
          <p:cNvSpPr>
            <a:spLocks noChangeArrowheads="1"/>
          </p:cNvSpPr>
          <p:nvPr/>
        </p:nvSpPr>
        <p:spPr bwMode="auto">
          <a:xfrm>
            <a:off x="179388" y="2133600"/>
            <a:ext cx="2952750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Любопытство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4427538" y="1922463"/>
            <a:ext cx="4500562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   </a:t>
            </a:r>
            <a:r>
              <a:rPr lang="ru-RU" sz="3200" b="1" i="1"/>
              <a:t>учащиеся проявляют желание глубже разобраться, понять изучаемое явление, он активен на уроке, задает учителю вопросы и т.д</a:t>
            </a:r>
            <a:r>
              <a:rPr lang="ru-RU" sz="2000" b="1" i="1"/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sz="2000" b="1" i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  <p:sp>
        <p:nvSpPr>
          <p:cNvPr id="25603" name="AutoShape 5" descr="Фиолетовый узор"/>
          <p:cNvSpPr>
            <a:spLocks noChangeArrowheads="1"/>
          </p:cNvSpPr>
          <p:nvPr/>
        </p:nvSpPr>
        <p:spPr bwMode="auto">
          <a:xfrm>
            <a:off x="4643438" y="1773238"/>
            <a:ext cx="4500562" cy="48958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endParaRPr lang="ru-RU" sz="2800" b="1" i="1"/>
          </a:p>
          <a:p>
            <a:pPr marL="342900" indent="-342900" algn="ctr"/>
            <a:endParaRPr lang="ru-RU" sz="2800" b="1" i="1"/>
          </a:p>
        </p:txBody>
      </p:sp>
      <p:sp>
        <p:nvSpPr>
          <p:cNvPr id="25604" name="AutoShape 6" descr="Фиолетовый узор"/>
          <p:cNvSpPr>
            <a:spLocks noChangeArrowheads="1"/>
          </p:cNvSpPr>
          <p:nvPr/>
        </p:nvSpPr>
        <p:spPr bwMode="auto">
          <a:xfrm>
            <a:off x="179388" y="4365625"/>
            <a:ext cx="4321175" cy="792163"/>
          </a:xfrm>
          <a:prstGeom prst="rightArrowCallout">
            <a:avLst>
              <a:gd name="adj1" fmla="val 16556"/>
              <a:gd name="adj2" fmla="val 27264"/>
              <a:gd name="adj3" fmla="val 146878"/>
              <a:gd name="adj4" fmla="val 6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ckThin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Познавательный</a:t>
            </a:r>
          </a:p>
          <a:p>
            <a:pPr algn="ctr"/>
            <a:r>
              <a:rPr lang="ru-RU" sz="2400" b="1" i="1"/>
              <a:t>интерес</a:t>
            </a:r>
          </a:p>
        </p:txBody>
      </p:sp>
      <p:sp>
        <p:nvSpPr>
          <p:cNvPr id="25605" name="Rectangle 7" descr="Фиолетовый узор"/>
          <p:cNvSpPr>
            <a:spLocks noChangeArrowheads="1"/>
          </p:cNvSpPr>
          <p:nvPr/>
        </p:nvSpPr>
        <p:spPr bwMode="auto">
          <a:xfrm>
            <a:off x="179388" y="2133600"/>
            <a:ext cx="2952750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Любопытство</a:t>
            </a:r>
          </a:p>
        </p:txBody>
      </p:sp>
      <p:sp>
        <p:nvSpPr>
          <p:cNvPr id="25606" name="Rectangle 8" descr="Фиолетовый узор"/>
          <p:cNvSpPr>
            <a:spLocks noChangeArrowheads="1"/>
          </p:cNvSpPr>
          <p:nvPr/>
        </p:nvSpPr>
        <p:spPr bwMode="auto">
          <a:xfrm>
            <a:off x="179388" y="3284538"/>
            <a:ext cx="3313112" cy="7191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Любознательность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356100" y="1989138"/>
            <a:ext cx="47879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    </a:t>
            </a:r>
            <a:r>
              <a:rPr lang="ru-RU" sz="2800" b="1" i="1"/>
              <a:t>интерес школьника     к причинно-следственным связям, к выявлению закономерностей, к установлению общих принципов и явлений, стремлению ученика   к разрешению проблемного вопроса.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  <p:sp>
        <p:nvSpPr>
          <p:cNvPr id="26627" name="AutoShape 5" descr="Фиолетовый узор"/>
          <p:cNvSpPr>
            <a:spLocks noChangeArrowheads="1"/>
          </p:cNvSpPr>
          <p:nvPr/>
        </p:nvSpPr>
        <p:spPr bwMode="auto">
          <a:xfrm>
            <a:off x="4787900" y="1773238"/>
            <a:ext cx="4176713" cy="48958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endParaRPr lang="ru-RU" sz="2800" b="1" i="1"/>
          </a:p>
        </p:txBody>
      </p:sp>
      <p:sp>
        <p:nvSpPr>
          <p:cNvPr id="26628" name="AutoShape 6" descr="Фиолетовый узор"/>
          <p:cNvSpPr>
            <a:spLocks noChangeArrowheads="1"/>
          </p:cNvSpPr>
          <p:nvPr/>
        </p:nvSpPr>
        <p:spPr bwMode="auto">
          <a:xfrm>
            <a:off x="179388" y="5661025"/>
            <a:ext cx="4537075" cy="792163"/>
          </a:xfrm>
          <a:prstGeom prst="rightArrowCallout">
            <a:avLst>
              <a:gd name="adj1" fmla="val 16556"/>
              <a:gd name="adj2" fmla="val 27264"/>
              <a:gd name="adj3" fmla="val 154217"/>
              <a:gd name="adj4" fmla="val 6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mpd="thickThin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Теоретический</a:t>
            </a:r>
          </a:p>
          <a:p>
            <a:pPr algn="ctr"/>
            <a:r>
              <a:rPr lang="ru-RU" sz="2400" b="1" i="1"/>
              <a:t>интерес</a:t>
            </a:r>
          </a:p>
        </p:txBody>
      </p:sp>
      <p:sp>
        <p:nvSpPr>
          <p:cNvPr id="26629" name="Rectangle 7" descr="Фиолетовый узор"/>
          <p:cNvSpPr>
            <a:spLocks noChangeArrowheads="1"/>
          </p:cNvSpPr>
          <p:nvPr/>
        </p:nvSpPr>
        <p:spPr bwMode="auto">
          <a:xfrm>
            <a:off x="179388" y="2133600"/>
            <a:ext cx="2952750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Любопытство</a:t>
            </a:r>
          </a:p>
        </p:txBody>
      </p:sp>
      <p:sp>
        <p:nvSpPr>
          <p:cNvPr id="26630" name="Rectangle 8" descr="Фиолетовый узор"/>
          <p:cNvSpPr>
            <a:spLocks noChangeArrowheads="1"/>
          </p:cNvSpPr>
          <p:nvPr/>
        </p:nvSpPr>
        <p:spPr bwMode="auto">
          <a:xfrm>
            <a:off x="179388" y="3284538"/>
            <a:ext cx="3313112" cy="7191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Любознательность</a:t>
            </a:r>
          </a:p>
        </p:txBody>
      </p:sp>
      <p:sp>
        <p:nvSpPr>
          <p:cNvPr id="26631" name="Rectangle 9" descr="Фиолетовый узор"/>
          <p:cNvSpPr>
            <a:spLocks noChangeArrowheads="1"/>
          </p:cNvSpPr>
          <p:nvPr/>
        </p:nvSpPr>
        <p:spPr bwMode="auto">
          <a:xfrm>
            <a:off x="179388" y="4365625"/>
            <a:ext cx="2879725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Познавательный</a:t>
            </a:r>
          </a:p>
          <a:p>
            <a:pPr algn="ctr"/>
            <a:r>
              <a:rPr lang="ru-RU" sz="2400" b="1" i="1"/>
              <a:t>интерес</a:t>
            </a:r>
            <a:endParaRPr lang="ru-RU" sz="3200" b="1" i="1"/>
          </a:p>
        </p:txBody>
      </p:sp>
      <p:sp>
        <p:nvSpPr>
          <p:cNvPr id="26632" name="Text Box 0"/>
          <p:cNvSpPr txBox="1">
            <a:spLocks noChangeArrowheads="1"/>
          </p:cNvSpPr>
          <p:nvPr/>
        </p:nvSpPr>
        <p:spPr bwMode="auto">
          <a:xfrm>
            <a:off x="4284663" y="1700213"/>
            <a:ext cx="4859337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    </a:t>
            </a:r>
            <a:r>
              <a:rPr lang="ru-RU" sz="3200" b="1" i="1"/>
              <a:t>интерес, при котором ученик понимает структуру, логику курса, а в учебе    его захватывает сам процесс постижения новых знаний, применение их на практике.</a:t>
            </a:r>
          </a:p>
          <a:p>
            <a:pPr algn="ctr" eaLnBrk="1" hangingPunct="1">
              <a:spcBef>
                <a:spcPct val="50000"/>
              </a:spcBef>
            </a:pPr>
            <a:endParaRPr lang="ru-RU" sz="3200" b="1" i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85225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Стадии развития</a:t>
            </a:r>
          </a:p>
          <a:p>
            <a:pPr algn="ctr"/>
            <a:r>
              <a:rPr lang="ru-RU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познавательного интереса</a:t>
            </a:r>
          </a:p>
        </p:txBody>
      </p:sp>
      <p:sp>
        <p:nvSpPr>
          <p:cNvPr id="27652" name="Rectangle 6" descr="Фиолетовый узор"/>
          <p:cNvSpPr>
            <a:spLocks noChangeArrowheads="1"/>
          </p:cNvSpPr>
          <p:nvPr/>
        </p:nvSpPr>
        <p:spPr bwMode="auto">
          <a:xfrm>
            <a:off x="179388" y="2133600"/>
            <a:ext cx="2952750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Любопытство</a:t>
            </a:r>
          </a:p>
        </p:txBody>
      </p:sp>
      <p:sp>
        <p:nvSpPr>
          <p:cNvPr id="27653" name="Rectangle 7" descr="Фиолетовый узор"/>
          <p:cNvSpPr>
            <a:spLocks noChangeArrowheads="1"/>
          </p:cNvSpPr>
          <p:nvPr/>
        </p:nvSpPr>
        <p:spPr bwMode="auto">
          <a:xfrm>
            <a:off x="179388" y="3284538"/>
            <a:ext cx="3313112" cy="7191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Любознательность</a:t>
            </a:r>
          </a:p>
        </p:txBody>
      </p:sp>
      <p:sp>
        <p:nvSpPr>
          <p:cNvPr id="27654" name="Rectangle 8" descr="Фиолетовый узор"/>
          <p:cNvSpPr>
            <a:spLocks noChangeArrowheads="1"/>
          </p:cNvSpPr>
          <p:nvPr/>
        </p:nvSpPr>
        <p:spPr bwMode="auto">
          <a:xfrm>
            <a:off x="179388" y="4365625"/>
            <a:ext cx="2879725" cy="719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Познавательный</a:t>
            </a:r>
          </a:p>
          <a:p>
            <a:pPr algn="ctr"/>
            <a:r>
              <a:rPr lang="ru-RU" sz="2400" b="1" i="1"/>
              <a:t>интерес</a:t>
            </a:r>
            <a:endParaRPr lang="ru-RU" sz="3200" b="1" i="1"/>
          </a:p>
        </p:txBody>
      </p:sp>
      <p:sp>
        <p:nvSpPr>
          <p:cNvPr id="27655" name="Rectangle 9" descr="Фиолетовый узор"/>
          <p:cNvSpPr>
            <a:spLocks noChangeArrowheads="1"/>
          </p:cNvSpPr>
          <p:nvPr/>
        </p:nvSpPr>
        <p:spPr bwMode="auto">
          <a:xfrm>
            <a:off x="179388" y="5661025"/>
            <a:ext cx="3097212" cy="7921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 cmpd="thinThick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Теоретический</a:t>
            </a:r>
          </a:p>
          <a:p>
            <a:pPr algn="ctr"/>
            <a:r>
              <a:rPr lang="ru-RU" sz="2400" b="1" i="1"/>
              <a:t>интерес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48" y="2112461"/>
            <a:ext cx="4197215" cy="439708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0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852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C851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Условия, способствующие развитию</a:t>
            </a:r>
          </a:p>
          <a:p>
            <a:pPr algn="ctr"/>
            <a:r>
              <a:rPr lang="ru-RU" sz="3600" kern="10">
                <a:ln w="31750">
                  <a:solidFill>
                    <a:srgbClr val="C851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познавательного интереса учащихся.</a:t>
            </a: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79388" y="1773238"/>
            <a:ext cx="896461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b="1" i="1"/>
              <a:t>Осуществлять максимальную опору на активную мыслительную деятельность учащихся.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b="1" i="1"/>
              <a:t>Учебный процесс должен быть ориентирован на зону ближайшего развития учащихся.</a:t>
            </a:r>
          </a:p>
        </p:txBody>
      </p:sp>
      <p:sp>
        <p:nvSpPr>
          <p:cNvPr id="28676" name="AutoShape 2" descr="S1080005"/>
          <p:cNvSpPr>
            <a:spLocks noChangeArrowheads="1"/>
          </p:cNvSpPr>
          <p:nvPr/>
        </p:nvSpPr>
        <p:spPr bwMode="auto">
          <a:xfrm>
            <a:off x="2555875" y="4221163"/>
            <a:ext cx="6119813" cy="2492375"/>
          </a:xfrm>
          <a:prstGeom prst="flowChartMultidocument">
            <a:avLst/>
          </a:prstGeom>
          <a:blipFill dpi="0" rotWithShape="1">
            <a:blip r:embed="rId4">
              <a:lum bright="12000" contrast="6000"/>
            </a:blip>
            <a:srcRect/>
            <a:stretch>
              <a:fillRect/>
            </a:stretch>
          </a:blipFill>
          <a:ln w="76200" cap="rnd">
            <a:solidFill>
              <a:srgbClr val="FF9999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852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C851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Условия, способствующие развитию</a:t>
            </a:r>
          </a:p>
          <a:p>
            <a:pPr algn="ctr"/>
            <a:r>
              <a:rPr lang="ru-RU" sz="3600" kern="10">
                <a:ln w="31750">
                  <a:solidFill>
                    <a:srgbClr val="C851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познавательного интереса учащихся.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79388" y="1844675"/>
            <a:ext cx="89646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/>
              <a:t>3. Эмоциональная атмосфера обучения, положительный эмоциональный тонус учебного процесса.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/>
              <a:t>4.Благоприятное общение в учебном процессе.</a:t>
            </a:r>
          </a:p>
        </p:txBody>
      </p:sp>
      <p:pic>
        <p:nvPicPr>
          <p:cNvPr id="29701" name="Picture 4" descr="аним_карандаш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138271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49926"/>
            <a:ext cx="5668912" cy="26319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71378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Методы стимулирования </a:t>
            </a:r>
          </a:p>
          <a:p>
            <a:pPr algn="ctr"/>
            <a:r>
              <a:rPr lang="ru-RU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познавательного интереса</a:t>
            </a:r>
          </a:p>
        </p:txBody>
      </p:sp>
      <p:grpSp>
        <p:nvGrpSpPr>
          <p:cNvPr id="2" name="Group 0"/>
          <p:cNvGrpSpPr>
            <a:grpSpLocks/>
          </p:cNvGrpSpPr>
          <p:nvPr/>
        </p:nvGrpSpPr>
        <p:grpSpPr bwMode="auto">
          <a:xfrm>
            <a:off x="0" y="2492375"/>
            <a:ext cx="2881313" cy="1871663"/>
            <a:chOff x="0" y="1480"/>
            <a:chExt cx="1815" cy="1179"/>
          </a:xfrm>
        </p:grpSpPr>
        <p:sp>
          <p:nvSpPr>
            <p:cNvPr id="30736" name="AutoShape 14"/>
            <p:cNvSpPr>
              <a:spLocks noChangeArrowheads="1"/>
            </p:cNvSpPr>
            <p:nvPr/>
          </p:nvSpPr>
          <p:spPr bwMode="auto">
            <a:xfrm>
              <a:off x="0" y="1480"/>
              <a:ext cx="1815" cy="1179"/>
            </a:xfrm>
            <a:prstGeom prst="homePlate">
              <a:avLst>
                <a:gd name="adj" fmla="val 38486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37" name="WordArt 15"/>
            <p:cNvSpPr>
              <a:spLocks noChangeArrowheads="1" noChangeShapeType="1" noTextEdit="1"/>
            </p:cNvSpPr>
            <p:nvPr/>
          </p:nvSpPr>
          <p:spPr bwMode="auto">
            <a:xfrm rot="620968">
              <a:off x="161" y="1716"/>
              <a:ext cx="1407" cy="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Проблемное </a:t>
              </a:r>
            </a:p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обучение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059113" y="2420938"/>
            <a:ext cx="2881312" cy="1871662"/>
            <a:chOff x="2064" y="1434"/>
            <a:chExt cx="1815" cy="1179"/>
          </a:xfrm>
        </p:grpSpPr>
        <p:sp>
          <p:nvSpPr>
            <p:cNvPr id="30734" name="AutoShape 16"/>
            <p:cNvSpPr>
              <a:spLocks noChangeArrowheads="1"/>
            </p:cNvSpPr>
            <p:nvPr/>
          </p:nvSpPr>
          <p:spPr bwMode="auto">
            <a:xfrm>
              <a:off x="2064" y="1434"/>
              <a:ext cx="1815" cy="1179"/>
            </a:xfrm>
            <a:prstGeom prst="homePlate">
              <a:avLst>
                <a:gd name="adj" fmla="val 38486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35" name="WordArt 17"/>
            <p:cNvSpPr>
              <a:spLocks noChangeArrowheads="1" noChangeShapeType="1" noTextEdit="1"/>
            </p:cNvSpPr>
            <p:nvPr/>
          </p:nvSpPr>
          <p:spPr bwMode="auto">
            <a:xfrm rot="620968">
              <a:off x="2155" y="1600"/>
              <a:ext cx="1405" cy="7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Алгоритмизированное</a:t>
              </a:r>
            </a:p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обучение</a:t>
              </a: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4797425"/>
            <a:ext cx="2881313" cy="1871663"/>
            <a:chOff x="0" y="2967"/>
            <a:chExt cx="1815" cy="1179"/>
          </a:xfrm>
        </p:grpSpPr>
        <p:sp>
          <p:nvSpPr>
            <p:cNvPr id="30732" name="AutoShape 18"/>
            <p:cNvSpPr>
              <a:spLocks noChangeArrowheads="1"/>
            </p:cNvSpPr>
            <p:nvPr/>
          </p:nvSpPr>
          <p:spPr bwMode="auto">
            <a:xfrm>
              <a:off x="0" y="2967"/>
              <a:ext cx="1815" cy="1179"/>
            </a:xfrm>
            <a:prstGeom prst="homePlate">
              <a:avLst>
                <a:gd name="adj" fmla="val 38486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33" name="WordArt 19"/>
            <p:cNvSpPr>
              <a:spLocks noChangeArrowheads="1" noChangeShapeType="1" noTextEdit="1"/>
            </p:cNvSpPr>
            <p:nvPr/>
          </p:nvSpPr>
          <p:spPr bwMode="auto">
            <a:xfrm rot="620968">
              <a:off x="156" y="3202"/>
              <a:ext cx="1411" cy="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Эвристическое</a:t>
              </a:r>
            </a:p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обучение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011863" y="3644900"/>
            <a:ext cx="2881312" cy="1871663"/>
            <a:chOff x="3787" y="2296"/>
            <a:chExt cx="1815" cy="1179"/>
          </a:xfrm>
        </p:grpSpPr>
        <p:sp>
          <p:nvSpPr>
            <p:cNvPr id="30730" name="AutoShape 20"/>
            <p:cNvSpPr>
              <a:spLocks noChangeArrowheads="1"/>
            </p:cNvSpPr>
            <p:nvPr/>
          </p:nvSpPr>
          <p:spPr bwMode="auto">
            <a:xfrm>
              <a:off x="3787" y="2296"/>
              <a:ext cx="1815" cy="1179"/>
            </a:xfrm>
            <a:prstGeom prst="homePlate">
              <a:avLst>
                <a:gd name="adj" fmla="val 38486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31" name="WordArt 21"/>
            <p:cNvSpPr>
              <a:spLocks noChangeArrowheads="1" noChangeShapeType="1" noTextEdit="1"/>
            </p:cNvSpPr>
            <p:nvPr/>
          </p:nvSpPr>
          <p:spPr bwMode="auto">
            <a:xfrm rot="620968">
              <a:off x="3878" y="2526"/>
              <a:ext cx="1497" cy="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Познавательные </a:t>
              </a:r>
            </a:p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игры</a:t>
              </a: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76600" y="4797425"/>
            <a:ext cx="2881313" cy="1871663"/>
            <a:chOff x="3787" y="2387"/>
            <a:chExt cx="1815" cy="1179"/>
          </a:xfrm>
        </p:grpSpPr>
        <p:sp>
          <p:nvSpPr>
            <p:cNvPr id="30728" name="AutoShape 22"/>
            <p:cNvSpPr>
              <a:spLocks noChangeArrowheads="1"/>
            </p:cNvSpPr>
            <p:nvPr/>
          </p:nvSpPr>
          <p:spPr bwMode="auto">
            <a:xfrm>
              <a:off x="3787" y="2387"/>
              <a:ext cx="1815" cy="1179"/>
            </a:xfrm>
            <a:prstGeom prst="homePlate">
              <a:avLst>
                <a:gd name="adj" fmla="val 38486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9" name="WordArt 23"/>
            <p:cNvSpPr>
              <a:spLocks noChangeArrowheads="1" noChangeShapeType="1" noTextEdit="1"/>
            </p:cNvSpPr>
            <p:nvPr/>
          </p:nvSpPr>
          <p:spPr bwMode="auto">
            <a:xfrm rot="620968">
              <a:off x="3921" y="2621"/>
              <a:ext cx="1454" cy="7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Исследовательское </a:t>
              </a:r>
            </a:p>
            <a:p>
              <a:pPr algn="ctr"/>
              <a:r>
                <a:rPr lang="ru-RU" sz="3600" kern="10">
                  <a:solidFill>
                    <a:srgbClr val="0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обучение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/>
          <p:cNvSpPr>
            <a:spLocks noChangeArrowheads="1"/>
          </p:cNvSpPr>
          <p:nvPr/>
        </p:nvSpPr>
        <p:spPr bwMode="auto">
          <a:xfrm rot="5400000">
            <a:off x="5040313" y="2241550"/>
            <a:ext cx="4032250" cy="3816350"/>
          </a:xfrm>
          <a:prstGeom prst="flowChartDocument">
            <a:avLst/>
          </a:prstGeom>
          <a:solidFill>
            <a:srgbClr val="FFE7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1928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AE5D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Противоречия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 rot="-5400000">
            <a:off x="323851" y="2060575"/>
            <a:ext cx="4032250" cy="4321175"/>
          </a:xfrm>
          <a:prstGeom prst="flowChartDocument">
            <a:avLst/>
          </a:prstGeom>
          <a:solidFill>
            <a:srgbClr val="FFE7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79388" y="2276475"/>
            <a:ext cx="41052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</a:rPr>
              <a:t>необходимостью развития познавательного интереса, предусмотренного стандартом образования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219700" y="2349500"/>
            <a:ext cx="3671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</a:rPr>
              <a:t>традиционной технологией обучения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4211638" y="3573463"/>
            <a:ext cx="936625" cy="431800"/>
          </a:xfrm>
          <a:prstGeom prst="leftRightArrow">
            <a:avLst>
              <a:gd name="adj1" fmla="val 56620"/>
              <a:gd name="adj2" fmla="val 40078"/>
            </a:avLst>
          </a:prstGeom>
          <a:solidFill>
            <a:srgbClr val="FF8F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BCEBE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03238" y="1412875"/>
            <a:ext cx="864076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solidFill>
                  <a:srgbClr val="000000"/>
                </a:solidFill>
                <a:cs typeface="Arial" charset="0"/>
              </a:rPr>
              <a:t>Скажи мне и я забуду,</a:t>
            </a:r>
          </a:p>
          <a:p>
            <a:pPr eaLnBrk="1" hangingPunct="1"/>
            <a:r>
              <a:rPr lang="ru-RU" sz="4400" b="1">
                <a:solidFill>
                  <a:srgbClr val="000000"/>
                </a:solidFill>
                <a:cs typeface="Arial" charset="0"/>
              </a:rPr>
              <a:t>Покажи мне и я запомню, </a:t>
            </a:r>
          </a:p>
          <a:p>
            <a:pPr eaLnBrk="1" hangingPunct="1"/>
            <a:r>
              <a:rPr lang="ru-RU" sz="4400" b="1">
                <a:solidFill>
                  <a:srgbClr val="000000"/>
                </a:solidFill>
                <a:cs typeface="Arial" charset="0"/>
              </a:rPr>
              <a:t>Дай мне действовать самому,</a:t>
            </a:r>
          </a:p>
          <a:p>
            <a:pPr eaLnBrk="1" hangingPunct="1"/>
            <a:r>
              <a:rPr lang="ru-RU" sz="4400" b="1">
                <a:solidFill>
                  <a:srgbClr val="000000"/>
                </a:solidFill>
                <a:cs typeface="Arial" charset="0"/>
              </a:rPr>
              <a:t>И я научусь.</a:t>
            </a:r>
          </a:p>
          <a:p>
            <a:pPr eaLnBrk="1" hangingPunct="1"/>
            <a:endParaRPr lang="ru-RU" sz="4400" b="1">
              <a:solidFill>
                <a:srgbClr val="000000"/>
              </a:solidFill>
              <a:cs typeface="Arial" charset="0"/>
            </a:endParaRPr>
          </a:p>
          <a:p>
            <a:pPr algn="r" eaLnBrk="1" hangingPunct="1"/>
            <a:r>
              <a:rPr lang="ru-RU" sz="3600" b="1" i="1">
                <a:solidFill>
                  <a:srgbClr val="000000"/>
                </a:solidFill>
                <a:cs typeface="Arial" charset="0"/>
              </a:rPr>
              <a:t>Китайская мудрость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50825" y="1196975"/>
          <a:ext cx="864235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Диаграмма" r:id="rId4" imgW="6067349" imgH="5619902" progId="Excel.Chart.8">
                  <p:embed/>
                </p:oleObj>
              </mc:Choice>
              <mc:Fallback>
                <p:oleObj name="Диаграмма" r:id="rId4" imgW="6067349" imgH="561990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864235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 rot="266842">
            <a:off x="2262188" y="5527675"/>
            <a:ext cx="153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7класс</a:t>
            </a:r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3492500" y="188913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Анкета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79388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Какие виды работы вам нравится выполнять на уроке?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1331913" y="188913"/>
            <a:ext cx="6192837" cy="1655762"/>
          </a:xfrm>
          <a:prstGeom prst="ellipse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 b="1" i="1">
              <a:solidFill>
                <a:srgbClr val="FFFF00"/>
              </a:solidFill>
              <a:latin typeface="Tahoma" pitchFamily="34" charset="0"/>
              <a:cs typeface="Arial" charset="0"/>
            </a:endParaRP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Технологии, способствующие 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развитию познавательного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интереса</a:t>
            </a:r>
          </a:p>
          <a:p>
            <a:pPr algn="ctr"/>
            <a:endParaRPr lang="ru-RU" sz="2400" b="1" i="1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288" y="2565400"/>
            <a:ext cx="3024187" cy="1439863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технология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проектной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деятельности</a:t>
            </a:r>
            <a:endParaRPr lang="ru-RU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80063" y="2565400"/>
            <a:ext cx="2879725" cy="144145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0000"/>
              </a:solidFill>
              <a:latin typeface="Tahoma" pitchFamily="34" charset="0"/>
              <a:cs typeface="Arial" charset="0"/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ИКТ</a:t>
            </a:r>
          </a:p>
          <a:p>
            <a:pPr algn="ctr"/>
            <a:endParaRPr lang="ru-RU" sz="2800">
              <a:latin typeface="Tahoma" pitchFamily="34" charset="0"/>
              <a:cs typeface="Arial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58888" y="4652963"/>
            <a:ext cx="2951162" cy="1584325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игровые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технологии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обучения</a:t>
            </a:r>
            <a:endParaRPr lang="ru-RU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3419475" y="1844675"/>
            <a:ext cx="792163" cy="28082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339975" y="1773238"/>
            <a:ext cx="719138" cy="7921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156325" y="1700213"/>
            <a:ext cx="936625" cy="8651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787900" y="4652963"/>
            <a:ext cx="2951163" cy="1584325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уровневая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дифференциация</a:t>
            </a:r>
            <a:endParaRPr lang="ru-RU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787900" y="1844675"/>
            <a:ext cx="863600" cy="28082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Основные направления работы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/>
              <a:t>1. Развитие познавательного интереса учащихся на уроках  физики с применением проектных технологий.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9388" y="2492375"/>
            <a:ext cx="8748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/>
              <a:t>2. Использование нетрадиционных уроков для развития познавательного интереса учащихся.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16463" y="3644900"/>
            <a:ext cx="39608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/>
              <a:t>3. Использование ИКТ на уроках физики для развития познавательного интереса учащихся</a:t>
            </a:r>
          </a:p>
        </p:txBody>
      </p:sp>
      <p:sp>
        <p:nvSpPr>
          <p:cNvPr id="34822" name="AutoShape 8" descr="111"/>
          <p:cNvSpPr>
            <a:spLocks noChangeArrowheads="1"/>
          </p:cNvSpPr>
          <p:nvPr/>
        </p:nvSpPr>
        <p:spPr bwMode="auto">
          <a:xfrm>
            <a:off x="468313" y="3933825"/>
            <a:ext cx="3959225" cy="2663825"/>
          </a:xfrm>
          <a:prstGeom prst="octagon">
            <a:avLst>
              <a:gd name="adj" fmla="val 29287"/>
            </a:avLst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57150" cmpd="thickThin">
            <a:solidFill>
              <a:srgbClr val="9F3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7568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Компьютерные технологии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уроках физики 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64076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расширение возможности творчества, как учителя, так и учеников;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повышение интереса к предмету;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проведение виртуальных лабораторных работ;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индивидуализировать учебный процесс;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развитие самостоятельности учащихся;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освобождение учащихся от рутинных операций при решении задач;</a:t>
            </a:r>
          </a:p>
        </p:txBody>
      </p:sp>
      <p:sp>
        <p:nvSpPr>
          <p:cNvPr id="35844" name="WordArt 6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3529013" cy="35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68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предполагают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7568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Компьютерные технологии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уроках физики </a:t>
            </a:r>
          </a:p>
        </p:txBody>
      </p: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3529013" cy="35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68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предполагают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323850" y="1916113"/>
            <a:ext cx="86042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моделирование физических процессов и явлений.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проведение тестирований и диагностик;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проведение научных конференций и презентаций;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выполнение реферативных, творческих работ;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поиск и обработка информации с использованием Интернет;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Char char="q"/>
            </a:pPr>
            <a:r>
              <a:rPr lang="ru-RU" sz="2800" b="1" i="1"/>
              <a:t> реализация межпредметных связей физики    с другими предметами.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B692"/>
            </a:gs>
            <a:gs pos="50000">
              <a:srgbClr val="CCFFCC"/>
            </a:gs>
            <a:gs pos="100000">
              <a:srgbClr val="92B69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71550" y="2060575"/>
            <a:ext cx="7272338" cy="533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</a:rPr>
              <a:t>Лабораторные работы</a:t>
            </a:r>
            <a:r>
              <a:rPr lang="ru-RU" smtClean="0"/>
              <a:t> </a:t>
            </a:r>
          </a:p>
        </p:txBody>
      </p:sp>
      <p:sp>
        <p:nvSpPr>
          <p:cNvPr id="37891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8313" y="2924175"/>
            <a:ext cx="316865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smtClean="0"/>
              <a:t>Появляется возможность выполнить работу в виртуальной лаборатории путем выбора различных начальных параметров.</a:t>
            </a:r>
            <a:r>
              <a:rPr lang="ru-RU" sz="2800" smtClean="0"/>
              <a:t> </a:t>
            </a:r>
          </a:p>
        </p:txBody>
      </p:sp>
      <p:pic>
        <p:nvPicPr>
          <p:cNvPr id="37892" name="Picture 12" descr="Падение в воздух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781300"/>
            <a:ext cx="4752975" cy="3803650"/>
          </a:xfrm>
          <a:noFill/>
        </p:spPr>
      </p:pic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организации учебных занятий </a:t>
            </a:r>
          </a:p>
          <a:p>
            <a:pPr algn="ctr">
              <a:defRPr/>
            </a:pPr>
            <a:r>
              <a:rPr lang="ru-RU" sz="3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использованием </a:t>
            </a:r>
          </a:p>
          <a:p>
            <a:pPr algn="ctr">
              <a:defRPr/>
            </a:pPr>
            <a:r>
              <a:rPr lang="ru-RU" sz="3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информационных технологий</a:t>
            </a:r>
            <a:r>
              <a:rPr lang="ru-RU" sz="36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C19A"/>
            </a:gs>
            <a:gs pos="50000">
              <a:srgbClr val="CCFFCC"/>
            </a:gs>
            <a:gs pos="100000">
              <a:srgbClr val="9AC19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</a:rPr>
              <a:t>Урок-объяснение нового материала.</a:t>
            </a:r>
          </a:p>
        </p:txBody>
      </p:sp>
      <p:sp>
        <p:nvSpPr>
          <p:cNvPr id="38915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95288" y="1557338"/>
            <a:ext cx="5148262" cy="51117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На</a:t>
            </a:r>
            <a:r>
              <a:rPr lang="ru-RU" sz="2800" smtClean="0"/>
              <a:t> уроке можно показывать фрагменты видеофильмов, редкие фотографии, графики, формулы, анимацию изучаемых процессов и явлений, работу технических устройств и экспериментальных установок, послушать музыку и речь</a:t>
            </a:r>
            <a:r>
              <a:rPr lang="ru-RU" sz="2800" smtClean="0">
                <a:latin typeface="Arial" charset="0"/>
              </a:rPr>
              <a:t>.</a:t>
            </a:r>
            <a:endParaRPr lang="ru-RU" sz="2000" smtClean="0">
              <a:latin typeface="Arial" charset="0"/>
            </a:endParaRPr>
          </a:p>
        </p:txBody>
      </p:sp>
      <p:pic>
        <p:nvPicPr>
          <p:cNvPr id="38916" name="Picture 5" descr="resFC73C021-6F5D-4271-99FF-3E858477A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384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resCA25B513-0368-477F-BF7E-05E3584BAA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38296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ontrol 4"/>
          <p:cNvSpPr>
            <a:spLocks noChangeArrowheads="1" noChangeShapeType="1"/>
          </p:cNvSpPr>
          <p:nvPr/>
        </p:nvSpPr>
        <p:spPr bwMode="auto">
          <a:xfrm>
            <a:off x="2112963" y="1501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9" name="Control 6"/>
          <p:cNvSpPr>
            <a:spLocks noChangeArrowheads="1" noChangeShapeType="1"/>
          </p:cNvSpPr>
          <p:nvPr/>
        </p:nvSpPr>
        <p:spPr bwMode="auto">
          <a:xfrm>
            <a:off x="2051050" y="13414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AA88"/>
            </a:gs>
            <a:gs pos="50000">
              <a:srgbClr val="CCFFCC"/>
            </a:gs>
            <a:gs pos="100000">
              <a:srgbClr val="88AA8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</a:rPr>
              <a:t>Урок закрепления знаний</a:t>
            </a:r>
            <a:r>
              <a:rPr lang="ru-RU" smtClean="0"/>
              <a:t>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Предлагаю учащимся для самостоятельного решения в классе задачи, правильность решения которых они смогут проверить, поставив компьютерные эксперименты.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Составляю тесты или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использую готовые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программы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smtClean="0">
                <a:latin typeface="Arial" charset="0"/>
              </a:rPr>
              <a:t>Использую проектную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" charset="0"/>
              </a:rPr>
              <a:t>деятельность (доклады,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" charset="0"/>
              </a:rPr>
              <a:t>плакаты, </a:t>
            </a:r>
            <a:r>
              <a:rPr lang="ru-RU" sz="2400" smtClean="0">
                <a:latin typeface="Arial" charset="0"/>
                <a:hlinkClick r:id="rId2" action="ppaction://hlinkpres?slideindex=1&amp;slidetitle="/>
              </a:rPr>
              <a:t>исследования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" charset="0"/>
              </a:rPr>
              <a:t>( </a:t>
            </a:r>
            <a:r>
              <a:rPr lang="ru-RU" sz="2400" smtClean="0">
                <a:latin typeface="Arial Black" pitchFamily="34" charset="0"/>
                <a:hlinkClick r:id="rId3" action="ppaction://hlinkpres?slideindex=1&amp;slidetitle="/>
              </a:rPr>
              <a:t>1 </a:t>
            </a:r>
            <a:r>
              <a:rPr lang="ru-RU" sz="2400" smtClean="0">
                <a:latin typeface="Arial Black" pitchFamily="34" charset="0"/>
              </a:rPr>
              <a:t>. </a:t>
            </a:r>
            <a:r>
              <a:rPr lang="ru-RU" sz="2400" smtClean="0">
                <a:latin typeface="Arial Black" pitchFamily="34" charset="0"/>
                <a:hlinkClick r:id="rId4" action="ppaction://hlinkpres?slideindex=1&amp;slidetitle="/>
              </a:rPr>
              <a:t>2 </a:t>
            </a:r>
            <a:r>
              <a:rPr lang="ru-RU" sz="2400" smtClean="0">
                <a:latin typeface="Arial Black" pitchFamily="34" charset="0"/>
              </a:rPr>
              <a:t>.</a:t>
            </a:r>
            <a:r>
              <a:rPr lang="ru-RU" sz="2400" smtClean="0">
                <a:latin typeface="Arial" charset="0"/>
              </a:rPr>
              <a:t>) </a:t>
            </a:r>
            <a:r>
              <a:rPr lang="ru-RU" sz="2400" smtClean="0">
                <a:latin typeface="Arial" charset="0"/>
                <a:hlinkClick r:id="rId5" action="ppaction://hlinkpres?slideindex=1&amp;slidetitle="/>
              </a:rPr>
              <a:t>презентации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>
                <a:latin typeface="Arial Black" pitchFamily="34" charset="0"/>
                <a:hlinkClick r:id="rId6" action="ppaction://hlinkpres?slideindex=1&amp;slidetitle="/>
              </a:rPr>
              <a:t>(1),</a:t>
            </a:r>
            <a:r>
              <a:rPr lang="ru-RU" sz="2400" smtClean="0">
                <a:latin typeface="Arial" charset="0"/>
                <a:hlinkClick r:id="rId6" action="ppaction://hlinkpres?slideindex=1&amp;slidetitle="/>
              </a:rPr>
              <a:t>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" charset="0"/>
              </a:rPr>
              <a:t>рисунки).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smtClean="0">
                <a:latin typeface="Arial" charset="0"/>
              </a:rPr>
              <a:t>Составляю кроссворды.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39940" name="Picture 4" descr="r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2481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C19A"/>
            </a:gs>
            <a:gs pos="50000">
              <a:srgbClr val="CCFFCC"/>
            </a:gs>
            <a:gs pos="100000">
              <a:srgbClr val="9AC19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8388350" cy="6696075"/>
            <a:chOff x="2279" y="2926"/>
            <a:chExt cx="10318" cy="8131"/>
          </a:xfrm>
        </p:grpSpPr>
        <p:sp>
          <p:nvSpPr>
            <p:cNvPr id="41025" name="AutoShape 3"/>
            <p:cNvSpPr>
              <a:spLocks noChangeAspect="1" noChangeArrowheads="1"/>
            </p:cNvSpPr>
            <p:nvPr/>
          </p:nvSpPr>
          <p:spPr bwMode="auto">
            <a:xfrm>
              <a:off x="2279" y="2926"/>
              <a:ext cx="10318" cy="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26" name="Rectangle 4"/>
            <p:cNvSpPr>
              <a:spLocks noChangeArrowheads="1"/>
            </p:cNvSpPr>
            <p:nvPr/>
          </p:nvSpPr>
          <p:spPr bwMode="auto">
            <a:xfrm>
              <a:off x="10425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7" name="Rectangle 5"/>
            <p:cNvSpPr>
              <a:spLocks noChangeArrowheads="1"/>
            </p:cNvSpPr>
            <p:nvPr/>
          </p:nvSpPr>
          <p:spPr bwMode="auto">
            <a:xfrm>
              <a:off x="6081" y="6411"/>
              <a:ext cx="542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8" name="Rectangle 6"/>
            <p:cNvSpPr>
              <a:spLocks noChangeArrowheads="1"/>
            </p:cNvSpPr>
            <p:nvPr/>
          </p:nvSpPr>
          <p:spPr bwMode="auto">
            <a:xfrm>
              <a:off x="6081" y="6992"/>
              <a:ext cx="542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9" name="Rectangle 7"/>
            <p:cNvSpPr>
              <a:spLocks noChangeArrowheads="1"/>
            </p:cNvSpPr>
            <p:nvPr/>
          </p:nvSpPr>
          <p:spPr bwMode="auto">
            <a:xfrm>
              <a:off x="6081" y="7572"/>
              <a:ext cx="542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0" name="Rectangle 8"/>
            <p:cNvSpPr>
              <a:spLocks noChangeArrowheads="1"/>
            </p:cNvSpPr>
            <p:nvPr/>
          </p:nvSpPr>
          <p:spPr bwMode="auto">
            <a:xfrm>
              <a:off x="6623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1" name="Rectangle 9"/>
            <p:cNvSpPr>
              <a:spLocks noChangeArrowheads="1"/>
            </p:cNvSpPr>
            <p:nvPr/>
          </p:nvSpPr>
          <p:spPr bwMode="auto">
            <a:xfrm>
              <a:off x="6081" y="8153"/>
              <a:ext cx="542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2" name="Rectangle 10"/>
            <p:cNvSpPr>
              <a:spLocks noChangeArrowheads="1"/>
            </p:cNvSpPr>
            <p:nvPr/>
          </p:nvSpPr>
          <p:spPr bwMode="auto">
            <a:xfrm>
              <a:off x="5537" y="8153"/>
              <a:ext cx="544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3" name="Rectangle 11"/>
            <p:cNvSpPr>
              <a:spLocks noChangeArrowheads="1"/>
            </p:cNvSpPr>
            <p:nvPr/>
          </p:nvSpPr>
          <p:spPr bwMode="auto">
            <a:xfrm>
              <a:off x="4994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Rectangle 12"/>
            <p:cNvSpPr>
              <a:spLocks noChangeArrowheads="1"/>
            </p:cNvSpPr>
            <p:nvPr/>
          </p:nvSpPr>
          <p:spPr bwMode="auto">
            <a:xfrm>
              <a:off x="4451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5" name="Rectangle 13"/>
            <p:cNvSpPr>
              <a:spLocks noChangeArrowheads="1"/>
            </p:cNvSpPr>
            <p:nvPr/>
          </p:nvSpPr>
          <p:spPr bwMode="auto">
            <a:xfrm>
              <a:off x="3908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6" name="Rectangle 14"/>
            <p:cNvSpPr>
              <a:spLocks noChangeArrowheads="1"/>
            </p:cNvSpPr>
            <p:nvPr/>
          </p:nvSpPr>
          <p:spPr bwMode="auto">
            <a:xfrm>
              <a:off x="3365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7" name="Rectangle 15"/>
            <p:cNvSpPr>
              <a:spLocks noChangeArrowheads="1"/>
            </p:cNvSpPr>
            <p:nvPr/>
          </p:nvSpPr>
          <p:spPr bwMode="auto">
            <a:xfrm>
              <a:off x="2822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8" name="Rectangle 16"/>
            <p:cNvSpPr>
              <a:spLocks noChangeArrowheads="1"/>
            </p:cNvSpPr>
            <p:nvPr/>
          </p:nvSpPr>
          <p:spPr bwMode="auto">
            <a:xfrm>
              <a:off x="7166" y="8153"/>
              <a:ext cx="544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9" name="Rectangle 17"/>
            <p:cNvSpPr>
              <a:spLocks noChangeArrowheads="1"/>
            </p:cNvSpPr>
            <p:nvPr/>
          </p:nvSpPr>
          <p:spPr bwMode="auto">
            <a:xfrm>
              <a:off x="9882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0" name="Rectangle 18"/>
            <p:cNvSpPr>
              <a:spLocks noChangeArrowheads="1"/>
            </p:cNvSpPr>
            <p:nvPr/>
          </p:nvSpPr>
          <p:spPr bwMode="auto">
            <a:xfrm>
              <a:off x="9339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Rectangle 19"/>
            <p:cNvSpPr>
              <a:spLocks noChangeArrowheads="1"/>
            </p:cNvSpPr>
            <p:nvPr/>
          </p:nvSpPr>
          <p:spPr bwMode="auto">
            <a:xfrm>
              <a:off x="8795" y="6992"/>
              <a:ext cx="544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Rectangle 20"/>
            <p:cNvSpPr>
              <a:spLocks noChangeArrowheads="1"/>
            </p:cNvSpPr>
            <p:nvPr/>
          </p:nvSpPr>
          <p:spPr bwMode="auto">
            <a:xfrm>
              <a:off x="8253" y="6992"/>
              <a:ext cx="542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3" name="Rectangle 21"/>
            <p:cNvSpPr>
              <a:spLocks noChangeArrowheads="1"/>
            </p:cNvSpPr>
            <p:nvPr/>
          </p:nvSpPr>
          <p:spPr bwMode="auto">
            <a:xfrm>
              <a:off x="7710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Rectangle 22"/>
            <p:cNvSpPr>
              <a:spLocks noChangeArrowheads="1"/>
            </p:cNvSpPr>
            <p:nvPr/>
          </p:nvSpPr>
          <p:spPr bwMode="auto">
            <a:xfrm>
              <a:off x="7166" y="6992"/>
              <a:ext cx="544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Rectangle 23"/>
            <p:cNvSpPr>
              <a:spLocks noChangeArrowheads="1"/>
            </p:cNvSpPr>
            <p:nvPr/>
          </p:nvSpPr>
          <p:spPr bwMode="auto">
            <a:xfrm>
              <a:off x="6623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Rectangle 24"/>
            <p:cNvSpPr>
              <a:spLocks noChangeArrowheads="1"/>
            </p:cNvSpPr>
            <p:nvPr/>
          </p:nvSpPr>
          <p:spPr bwMode="auto">
            <a:xfrm>
              <a:off x="5537" y="6992"/>
              <a:ext cx="544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Rectangle 25"/>
            <p:cNvSpPr>
              <a:spLocks noChangeArrowheads="1"/>
            </p:cNvSpPr>
            <p:nvPr/>
          </p:nvSpPr>
          <p:spPr bwMode="auto">
            <a:xfrm>
              <a:off x="4451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Rectangle 26"/>
            <p:cNvSpPr>
              <a:spLocks noChangeArrowheads="1"/>
            </p:cNvSpPr>
            <p:nvPr/>
          </p:nvSpPr>
          <p:spPr bwMode="auto">
            <a:xfrm>
              <a:off x="4994" y="6992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Rectangle 27"/>
            <p:cNvSpPr>
              <a:spLocks noChangeArrowheads="1"/>
            </p:cNvSpPr>
            <p:nvPr/>
          </p:nvSpPr>
          <p:spPr bwMode="auto">
            <a:xfrm>
              <a:off x="9339" y="3507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Rectangle 28"/>
            <p:cNvSpPr>
              <a:spLocks noChangeArrowheads="1"/>
            </p:cNvSpPr>
            <p:nvPr/>
          </p:nvSpPr>
          <p:spPr bwMode="auto">
            <a:xfrm>
              <a:off x="9339" y="4087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1" name="Rectangle 29"/>
            <p:cNvSpPr>
              <a:spLocks noChangeArrowheads="1"/>
            </p:cNvSpPr>
            <p:nvPr/>
          </p:nvSpPr>
          <p:spPr bwMode="auto">
            <a:xfrm>
              <a:off x="9339" y="4668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2" name="Rectangle 30"/>
            <p:cNvSpPr>
              <a:spLocks noChangeArrowheads="1"/>
            </p:cNvSpPr>
            <p:nvPr/>
          </p:nvSpPr>
          <p:spPr bwMode="auto">
            <a:xfrm>
              <a:off x="9339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3" name="Rectangle 31"/>
            <p:cNvSpPr>
              <a:spLocks noChangeArrowheads="1"/>
            </p:cNvSpPr>
            <p:nvPr/>
          </p:nvSpPr>
          <p:spPr bwMode="auto">
            <a:xfrm>
              <a:off x="9339" y="5830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4" name="Rectangle 32"/>
            <p:cNvSpPr>
              <a:spLocks noChangeArrowheads="1"/>
            </p:cNvSpPr>
            <p:nvPr/>
          </p:nvSpPr>
          <p:spPr bwMode="auto">
            <a:xfrm>
              <a:off x="9339" y="6411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5" name="Rectangle 33"/>
            <p:cNvSpPr>
              <a:spLocks noChangeArrowheads="1"/>
            </p:cNvSpPr>
            <p:nvPr/>
          </p:nvSpPr>
          <p:spPr bwMode="auto">
            <a:xfrm>
              <a:off x="9339" y="8153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6" name="Rectangle 34"/>
            <p:cNvSpPr>
              <a:spLocks noChangeArrowheads="1"/>
            </p:cNvSpPr>
            <p:nvPr/>
          </p:nvSpPr>
          <p:spPr bwMode="auto">
            <a:xfrm>
              <a:off x="9339" y="7572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Rectangle 35"/>
            <p:cNvSpPr>
              <a:spLocks noChangeArrowheads="1"/>
            </p:cNvSpPr>
            <p:nvPr/>
          </p:nvSpPr>
          <p:spPr bwMode="auto">
            <a:xfrm>
              <a:off x="11511" y="6411"/>
              <a:ext cx="543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8" name="Rectangle 36"/>
            <p:cNvSpPr>
              <a:spLocks noChangeArrowheads="1"/>
            </p:cNvSpPr>
            <p:nvPr/>
          </p:nvSpPr>
          <p:spPr bwMode="auto">
            <a:xfrm>
              <a:off x="11511" y="5830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9" name="Rectangle 37"/>
            <p:cNvSpPr>
              <a:spLocks noChangeArrowheads="1"/>
            </p:cNvSpPr>
            <p:nvPr/>
          </p:nvSpPr>
          <p:spPr bwMode="auto">
            <a:xfrm>
              <a:off x="11511" y="4668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0" name="Rectangle 38"/>
            <p:cNvSpPr>
              <a:spLocks noChangeArrowheads="1"/>
            </p:cNvSpPr>
            <p:nvPr/>
          </p:nvSpPr>
          <p:spPr bwMode="auto">
            <a:xfrm>
              <a:off x="12054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Rectangle 39"/>
            <p:cNvSpPr>
              <a:spLocks noChangeArrowheads="1"/>
            </p:cNvSpPr>
            <p:nvPr/>
          </p:nvSpPr>
          <p:spPr bwMode="auto">
            <a:xfrm>
              <a:off x="11511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2" name="Rectangle 40"/>
            <p:cNvSpPr>
              <a:spLocks noChangeArrowheads="1"/>
            </p:cNvSpPr>
            <p:nvPr/>
          </p:nvSpPr>
          <p:spPr bwMode="auto">
            <a:xfrm>
              <a:off x="10968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3" name="Rectangle 41"/>
            <p:cNvSpPr>
              <a:spLocks noChangeArrowheads="1"/>
            </p:cNvSpPr>
            <p:nvPr/>
          </p:nvSpPr>
          <p:spPr bwMode="auto">
            <a:xfrm>
              <a:off x="10425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4" name="Rectangle 42"/>
            <p:cNvSpPr>
              <a:spLocks noChangeArrowheads="1"/>
            </p:cNvSpPr>
            <p:nvPr/>
          </p:nvSpPr>
          <p:spPr bwMode="auto">
            <a:xfrm>
              <a:off x="9882" y="5249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5" name="Rectangle 43"/>
            <p:cNvSpPr>
              <a:spLocks noChangeArrowheads="1"/>
            </p:cNvSpPr>
            <p:nvPr/>
          </p:nvSpPr>
          <p:spPr bwMode="auto">
            <a:xfrm>
              <a:off x="8795" y="5249"/>
              <a:ext cx="544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6" name="Rectangle 44"/>
            <p:cNvSpPr>
              <a:spLocks noChangeArrowheads="1"/>
            </p:cNvSpPr>
            <p:nvPr/>
          </p:nvSpPr>
          <p:spPr bwMode="auto">
            <a:xfrm>
              <a:off x="3365" y="9315"/>
              <a:ext cx="543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7" name="Rectangle 45"/>
            <p:cNvSpPr>
              <a:spLocks noChangeArrowheads="1"/>
            </p:cNvSpPr>
            <p:nvPr/>
          </p:nvSpPr>
          <p:spPr bwMode="auto">
            <a:xfrm>
              <a:off x="7710" y="9315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8" name="Rectangle 46"/>
            <p:cNvSpPr>
              <a:spLocks noChangeArrowheads="1"/>
            </p:cNvSpPr>
            <p:nvPr/>
          </p:nvSpPr>
          <p:spPr bwMode="auto">
            <a:xfrm>
              <a:off x="3908" y="9315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9" name="Rectangle 47"/>
            <p:cNvSpPr>
              <a:spLocks noChangeArrowheads="1"/>
            </p:cNvSpPr>
            <p:nvPr/>
          </p:nvSpPr>
          <p:spPr bwMode="auto">
            <a:xfrm>
              <a:off x="4451" y="9315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0" name="Rectangle 48"/>
            <p:cNvSpPr>
              <a:spLocks noChangeArrowheads="1"/>
            </p:cNvSpPr>
            <p:nvPr/>
          </p:nvSpPr>
          <p:spPr bwMode="auto">
            <a:xfrm>
              <a:off x="6081" y="10476"/>
              <a:ext cx="542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1" name="Rectangle 49"/>
            <p:cNvSpPr>
              <a:spLocks noChangeArrowheads="1"/>
            </p:cNvSpPr>
            <p:nvPr/>
          </p:nvSpPr>
          <p:spPr bwMode="auto">
            <a:xfrm>
              <a:off x="6081" y="9896"/>
              <a:ext cx="542" cy="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2" name="Rectangle 50"/>
            <p:cNvSpPr>
              <a:spLocks noChangeArrowheads="1"/>
            </p:cNvSpPr>
            <p:nvPr/>
          </p:nvSpPr>
          <p:spPr bwMode="auto">
            <a:xfrm>
              <a:off x="6081" y="9315"/>
              <a:ext cx="542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3" name="Rectangle 51"/>
            <p:cNvSpPr>
              <a:spLocks noChangeArrowheads="1"/>
            </p:cNvSpPr>
            <p:nvPr/>
          </p:nvSpPr>
          <p:spPr bwMode="auto">
            <a:xfrm>
              <a:off x="6081" y="8734"/>
              <a:ext cx="542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4" name="Rectangle 52"/>
            <p:cNvSpPr>
              <a:spLocks noChangeArrowheads="1"/>
            </p:cNvSpPr>
            <p:nvPr/>
          </p:nvSpPr>
          <p:spPr bwMode="auto">
            <a:xfrm>
              <a:off x="4994" y="9315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5" name="Rectangle 53"/>
            <p:cNvSpPr>
              <a:spLocks noChangeArrowheads="1"/>
            </p:cNvSpPr>
            <p:nvPr/>
          </p:nvSpPr>
          <p:spPr bwMode="auto">
            <a:xfrm>
              <a:off x="5537" y="9315"/>
              <a:ext cx="544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6" name="Rectangle 54"/>
            <p:cNvSpPr>
              <a:spLocks noChangeArrowheads="1"/>
            </p:cNvSpPr>
            <p:nvPr/>
          </p:nvSpPr>
          <p:spPr bwMode="auto">
            <a:xfrm>
              <a:off x="7166" y="9315"/>
              <a:ext cx="544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7" name="Rectangle 55"/>
            <p:cNvSpPr>
              <a:spLocks noChangeArrowheads="1"/>
            </p:cNvSpPr>
            <p:nvPr/>
          </p:nvSpPr>
          <p:spPr bwMode="auto">
            <a:xfrm>
              <a:off x="6623" y="9315"/>
              <a:ext cx="543" cy="5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8" name="Rectangle 56"/>
            <p:cNvSpPr>
              <a:spLocks noChangeArrowheads="1"/>
            </p:cNvSpPr>
            <p:nvPr/>
          </p:nvSpPr>
          <p:spPr bwMode="auto">
            <a:xfrm>
              <a:off x="2279" y="8153"/>
              <a:ext cx="543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9" name="Rectangle 57"/>
            <p:cNvSpPr>
              <a:spLocks noChangeArrowheads="1"/>
            </p:cNvSpPr>
            <p:nvPr/>
          </p:nvSpPr>
          <p:spPr bwMode="auto">
            <a:xfrm>
              <a:off x="3908" y="6992"/>
              <a:ext cx="543" cy="580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0" name="Rectangle 58"/>
            <p:cNvSpPr>
              <a:spLocks noChangeArrowheads="1"/>
            </p:cNvSpPr>
            <p:nvPr/>
          </p:nvSpPr>
          <p:spPr bwMode="auto">
            <a:xfrm>
              <a:off x="6081" y="5830"/>
              <a:ext cx="542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1" name="Rectangle 59"/>
            <p:cNvSpPr>
              <a:spLocks noChangeArrowheads="1"/>
            </p:cNvSpPr>
            <p:nvPr/>
          </p:nvSpPr>
          <p:spPr bwMode="auto">
            <a:xfrm>
              <a:off x="8253" y="5249"/>
              <a:ext cx="542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2" name="Rectangle 60"/>
            <p:cNvSpPr>
              <a:spLocks noChangeArrowheads="1"/>
            </p:cNvSpPr>
            <p:nvPr/>
          </p:nvSpPr>
          <p:spPr bwMode="auto">
            <a:xfrm>
              <a:off x="11511" y="4087"/>
              <a:ext cx="543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3" name="Rectangle 61"/>
            <p:cNvSpPr>
              <a:spLocks noChangeArrowheads="1"/>
            </p:cNvSpPr>
            <p:nvPr/>
          </p:nvSpPr>
          <p:spPr bwMode="auto">
            <a:xfrm>
              <a:off x="9339" y="2926"/>
              <a:ext cx="543" cy="581"/>
            </a:xfrm>
            <a:prstGeom prst="rect">
              <a:avLst/>
            </a:prstGeom>
            <a:solidFill>
              <a:srgbClr val="D2DDF8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4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6250" y="5866"/>
              <a:ext cx="198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108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470" y="9393"/>
              <a:ext cx="199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108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478" y="8217"/>
              <a:ext cx="198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108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8433" y="5278"/>
              <a:ext cx="199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1088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066" y="7042"/>
              <a:ext cx="198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089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9426" y="2926"/>
              <a:ext cx="199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090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1610" y="4102"/>
              <a:ext cx="198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80808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40963" name="WordArt 69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79388" y="-242888"/>
            <a:ext cx="5040312" cy="38163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pattFill prst="lgCheck">
                  <a:fgClr>
                    <a:srgbClr val="0000FF">
                      <a:alpha val="50195"/>
                    </a:srgbClr>
                  </a:fgClr>
                  <a:bgClr>
                    <a:srgbClr val="00FFFF">
                      <a:alpha val="50195"/>
                    </a:srgbClr>
                  </a:bgClr>
                </a:patt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sp>
        <p:nvSpPr>
          <p:cNvPr id="175174" name="WordArt 70"/>
          <p:cNvSpPr>
            <a:spLocks noChangeArrowheads="1" noChangeShapeType="1" noTextEdit="1"/>
          </p:cNvSpPr>
          <p:nvPr/>
        </p:nvSpPr>
        <p:spPr bwMode="auto">
          <a:xfrm>
            <a:off x="6300788" y="4076700"/>
            <a:ext cx="2843212" cy="779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 горизонтали:</a:t>
            </a:r>
          </a:p>
        </p:txBody>
      </p:sp>
      <p:sp>
        <p:nvSpPr>
          <p:cNvPr id="175175" name="Text Box 71"/>
          <p:cNvSpPr txBox="1">
            <a:spLocks noChangeArrowheads="1"/>
          </p:cNvSpPr>
          <p:nvPr/>
        </p:nvSpPr>
        <p:spPr bwMode="auto">
          <a:xfrm>
            <a:off x="4824413" y="5300663"/>
            <a:ext cx="43195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2. В каком состоянии при комнатной температуре находится кислород?</a:t>
            </a:r>
          </a:p>
        </p:txBody>
      </p:sp>
      <p:sp>
        <p:nvSpPr>
          <p:cNvPr id="175176" name="Text Box 72"/>
          <p:cNvSpPr txBox="1">
            <a:spLocks noChangeArrowheads="1"/>
          </p:cNvSpPr>
          <p:nvPr/>
        </p:nvSpPr>
        <p:spPr bwMode="auto">
          <a:xfrm>
            <a:off x="4932363" y="5300663"/>
            <a:ext cx="4211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1. Какое тело сохраняет форму и объем?</a:t>
            </a:r>
            <a:endParaRPr lang="ru-RU" sz="2400"/>
          </a:p>
        </p:txBody>
      </p:sp>
      <p:sp>
        <p:nvSpPr>
          <p:cNvPr id="175177" name="WordArt 73"/>
          <p:cNvSpPr>
            <a:spLocks noChangeArrowheads="1" noChangeShapeType="1" noTextEdit="1"/>
          </p:cNvSpPr>
          <p:nvPr/>
        </p:nvSpPr>
        <p:spPr bwMode="auto">
          <a:xfrm>
            <a:off x="5437188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75178" name="WordArt 74"/>
          <p:cNvSpPr>
            <a:spLocks noChangeArrowheads="1" noChangeShapeType="1" noTextEdit="1"/>
          </p:cNvSpPr>
          <p:nvPr/>
        </p:nvSpPr>
        <p:spPr bwMode="auto">
          <a:xfrm>
            <a:off x="8101013" y="1989138"/>
            <a:ext cx="1444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179" name="WordArt 75"/>
          <p:cNvSpPr>
            <a:spLocks noChangeArrowheads="1" noChangeShapeType="1" noTextEdit="1"/>
          </p:cNvSpPr>
          <p:nvPr/>
        </p:nvSpPr>
        <p:spPr bwMode="auto">
          <a:xfrm>
            <a:off x="1908175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175180" name="WordArt 76"/>
          <p:cNvSpPr>
            <a:spLocks noChangeArrowheads="1" noChangeShapeType="1" noTextEdit="1"/>
          </p:cNvSpPr>
          <p:nvPr/>
        </p:nvSpPr>
        <p:spPr bwMode="auto">
          <a:xfrm>
            <a:off x="4138613" y="53736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75181" name="WordArt 77"/>
          <p:cNvSpPr>
            <a:spLocks noChangeArrowheads="1" noChangeShapeType="1" noTextEdit="1"/>
          </p:cNvSpPr>
          <p:nvPr/>
        </p:nvSpPr>
        <p:spPr bwMode="auto">
          <a:xfrm>
            <a:off x="3203575" y="53736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75182" name="WordArt 78"/>
          <p:cNvSpPr>
            <a:spLocks noChangeArrowheads="1" noChangeShapeType="1" noTextEdit="1"/>
          </p:cNvSpPr>
          <p:nvPr/>
        </p:nvSpPr>
        <p:spPr bwMode="auto">
          <a:xfrm>
            <a:off x="3563938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75183" name="WordArt 79"/>
          <p:cNvSpPr>
            <a:spLocks noChangeArrowheads="1" noChangeShapeType="1" noTextEdit="1"/>
          </p:cNvSpPr>
          <p:nvPr/>
        </p:nvSpPr>
        <p:spPr bwMode="auto">
          <a:xfrm>
            <a:off x="468313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75184" name="WordArt 80"/>
          <p:cNvSpPr>
            <a:spLocks noChangeArrowheads="1" noChangeShapeType="1" noTextEdit="1"/>
          </p:cNvSpPr>
          <p:nvPr/>
        </p:nvSpPr>
        <p:spPr bwMode="auto">
          <a:xfrm>
            <a:off x="3203575" y="631031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75185" name="WordArt 81"/>
          <p:cNvSpPr>
            <a:spLocks noChangeArrowheads="1" noChangeShapeType="1" noTextEdit="1"/>
          </p:cNvSpPr>
          <p:nvPr/>
        </p:nvSpPr>
        <p:spPr bwMode="auto">
          <a:xfrm>
            <a:off x="5867400" y="15573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75186" name="WordArt 82"/>
          <p:cNvSpPr>
            <a:spLocks noChangeArrowheads="1" noChangeShapeType="1" noTextEdit="1"/>
          </p:cNvSpPr>
          <p:nvPr/>
        </p:nvSpPr>
        <p:spPr bwMode="auto">
          <a:xfrm>
            <a:off x="50053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75187" name="WordArt 83"/>
          <p:cNvSpPr>
            <a:spLocks noChangeArrowheads="1" noChangeShapeType="1" noTextEdit="1"/>
          </p:cNvSpPr>
          <p:nvPr/>
        </p:nvSpPr>
        <p:spPr bwMode="auto">
          <a:xfrm>
            <a:off x="2341563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75188" name="WordArt 84"/>
          <p:cNvSpPr>
            <a:spLocks noChangeArrowheads="1" noChangeShapeType="1" noTextEdit="1"/>
          </p:cNvSpPr>
          <p:nvPr/>
        </p:nvSpPr>
        <p:spPr bwMode="auto">
          <a:xfrm>
            <a:off x="2268538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5189" name="WordArt 85"/>
          <p:cNvSpPr>
            <a:spLocks noChangeArrowheads="1" noChangeShapeType="1" noTextEdit="1"/>
          </p:cNvSpPr>
          <p:nvPr/>
        </p:nvSpPr>
        <p:spPr bwMode="auto">
          <a:xfrm>
            <a:off x="7669213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5190" name="WordArt 86"/>
          <p:cNvSpPr>
            <a:spLocks noChangeArrowheads="1" noChangeShapeType="1" noTextEdit="1"/>
          </p:cNvSpPr>
          <p:nvPr/>
        </p:nvSpPr>
        <p:spPr bwMode="auto">
          <a:xfrm>
            <a:off x="63007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5191" name="WordArt 87"/>
          <p:cNvSpPr>
            <a:spLocks noChangeArrowheads="1" noChangeShapeType="1" noTextEdit="1"/>
          </p:cNvSpPr>
          <p:nvPr/>
        </p:nvSpPr>
        <p:spPr bwMode="auto">
          <a:xfrm>
            <a:off x="3708400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5192" name="WordArt 88"/>
          <p:cNvSpPr>
            <a:spLocks noChangeArrowheads="1" noChangeShapeType="1" noTextEdit="1"/>
          </p:cNvSpPr>
          <p:nvPr/>
        </p:nvSpPr>
        <p:spPr bwMode="auto">
          <a:xfrm>
            <a:off x="3205163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5193" name="WordArt 89"/>
          <p:cNvSpPr>
            <a:spLocks noChangeArrowheads="1" noChangeShapeType="1" noTextEdit="1"/>
          </p:cNvSpPr>
          <p:nvPr/>
        </p:nvSpPr>
        <p:spPr bwMode="auto">
          <a:xfrm>
            <a:off x="58689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75194" name="WordArt 90"/>
          <p:cNvSpPr>
            <a:spLocks noChangeArrowheads="1" noChangeShapeType="1" noTextEdit="1"/>
          </p:cNvSpPr>
          <p:nvPr/>
        </p:nvSpPr>
        <p:spPr bwMode="auto">
          <a:xfrm>
            <a:off x="3203575" y="29972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75195" name="WordArt 91"/>
          <p:cNvSpPr>
            <a:spLocks noChangeArrowheads="1" noChangeShapeType="1" noTextEdit="1"/>
          </p:cNvSpPr>
          <p:nvPr/>
        </p:nvSpPr>
        <p:spPr bwMode="auto">
          <a:xfrm>
            <a:off x="2700338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75196" name="WordArt 92"/>
          <p:cNvSpPr>
            <a:spLocks noChangeArrowheads="1" noChangeShapeType="1" noTextEdit="1"/>
          </p:cNvSpPr>
          <p:nvPr/>
        </p:nvSpPr>
        <p:spPr bwMode="auto">
          <a:xfrm>
            <a:off x="1835150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75197" name="WordArt 93"/>
          <p:cNvSpPr>
            <a:spLocks noChangeArrowheads="1" noChangeShapeType="1" noTextEdit="1"/>
          </p:cNvSpPr>
          <p:nvPr/>
        </p:nvSpPr>
        <p:spPr bwMode="auto">
          <a:xfrm>
            <a:off x="2700338" y="537368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Ф</a:t>
            </a:r>
          </a:p>
        </p:txBody>
      </p:sp>
      <p:sp>
        <p:nvSpPr>
          <p:cNvPr id="175198" name="WordArt 94"/>
          <p:cNvSpPr>
            <a:spLocks noChangeArrowheads="1" noChangeShapeType="1" noTextEdit="1"/>
          </p:cNvSpPr>
          <p:nvPr/>
        </p:nvSpPr>
        <p:spPr bwMode="auto">
          <a:xfrm>
            <a:off x="2268538" y="537368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Ф</a:t>
            </a:r>
          </a:p>
        </p:txBody>
      </p:sp>
      <p:sp>
        <p:nvSpPr>
          <p:cNvPr id="175199" name="WordArt 95"/>
          <p:cNvSpPr>
            <a:spLocks noChangeArrowheads="1" noChangeShapeType="1" noTextEdit="1"/>
          </p:cNvSpPr>
          <p:nvPr/>
        </p:nvSpPr>
        <p:spPr bwMode="auto">
          <a:xfrm>
            <a:off x="1906588" y="53736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75200" name="WordArt 96"/>
          <p:cNvSpPr>
            <a:spLocks noChangeArrowheads="1" noChangeShapeType="1" noTextEdit="1"/>
          </p:cNvSpPr>
          <p:nvPr/>
        </p:nvSpPr>
        <p:spPr bwMode="auto">
          <a:xfrm>
            <a:off x="5867400" y="3933825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75201" name="WordArt 97"/>
          <p:cNvSpPr>
            <a:spLocks noChangeArrowheads="1" noChangeShapeType="1" noTextEdit="1"/>
          </p:cNvSpPr>
          <p:nvPr/>
        </p:nvSpPr>
        <p:spPr bwMode="auto">
          <a:xfrm>
            <a:off x="7667625" y="29972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175202" name="WordArt 98"/>
          <p:cNvSpPr>
            <a:spLocks noChangeArrowheads="1" noChangeShapeType="1" noTextEdit="1"/>
          </p:cNvSpPr>
          <p:nvPr/>
        </p:nvSpPr>
        <p:spPr bwMode="auto">
          <a:xfrm>
            <a:off x="3635375" y="53736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175203" name="WordArt 99"/>
          <p:cNvSpPr>
            <a:spLocks noChangeArrowheads="1" noChangeShapeType="1" noTextEdit="1"/>
          </p:cNvSpPr>
          <p:nvPr/>
        </p:nvSpPr>
        <p:spPr bwMode="auto">
          <a:xfrm>
            <a:off x="5867400" y="10541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75204" name="WordArt 100"/>
          <p:cNvSpPr>
            <a:spLocks noChangeArrowheads="1" noChangeShapeType="1" noTextEdit="1"/>
          </p:cNvSpPr>
          <p:nvPr/>
        </p:nvSpPr>
        <p:spPr bwMode="auto">
          <a:xfrm>
            <a:off x="6300788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205" name="WordArt 101"/>
          <p:cNvSpPr>
            <a:spLocks noChangeArrowheads="1" noChangeShapeType="1" noTextEdit="1"/>
          </p:cNvSpPr>
          <p:nvPr/>
        </p:nvSpPr>
        <p:spPr bwMode="auto">
          <a:xfrm>
            <a:off x="3203575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206" name="WordArt 102"/>
          <p:cNvSpPr>
            <a:spLocks noChangeArrowheads="1" noChangeShapeType="1" noTextEdit="1"/>
          </p:cNvSpPr>
          <p:nvPr/>
        </p:nvSpPr>
        <p:spPr bwMode="auto">
          <a:xfrm>
            <a:off x="971550" y="4437063"/>
            <a:ext cx="1444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207" name="WordArt 103"/>
          <p:cNvSpPr>
            <a:spLocks noChangeArrowheads="1" noChangeShapeType="1" noTextEdit="1"/>
          </p:cNvSpPr>
          <p:nvPr/>
        </p:nvSpPr>
        <p:spPr bwMode="auto">
          <a:xfrm>
            <a:off x="5867400" y="443865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208" name="WordArt 104"/>
          <p:cNvSpPr>
            <a:spLocks noChangeArrowheads="1" noChangeShapeType="1" noTextEdit="1"/>
          </p:cNvSpPr>
          <p:nvPr/>
        </p:nvSpPr>
        <p:spPr bwMode="auto">
          <a:xfrm>
            <a:off x="5867400" y="2997200"/>
            <a:ext cx="2174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75209" name="WordArt 105"/>
          <p:cNvSpPr>
            <a:spLocks noChangeArrowheads="1" noChangeShapeType="1" noTextEdit="1"/>
          </p:cNvSpPr>
          <p:nvPr/>
        </p:nvSpPr>
        <p:spPr bwMode="auto">
          <a:xfrm>
            <a:off x="7596188" y="24939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75210" name="WordArt 106"/>
          <p:cNvSpPr>
            <a:spLocks noChangeArrowheads="1" noChangeShapeType="1" noTextEdit="1"/>
          </p:cNvSpPr>
          <p:nvPr/>
        </p:nvSpPr>
        <p:spPr bwMode="auto">
          <a:xfrm>
            <a:off x="3203575" y="587851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75211" name="WordArt 107"/>
          <p:cNvSpPr>
            <a:spLocks noChangeArrowheads="1" noChangeShapeType="1" noTextEdit="1"/>
          </p:cNvSpPr>
          <p:nvPr/>
        </p:nvSpPr>
        <p:spPr bwMode="auto">
          <a:xfrm>
            <a:off x="3203575" y="400685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75212" name="WordArt 108"/>
          <p:cNvSpPr>
            <a:spLocks noChangeArrowheads="1" noChangeShapeType="1" noTextEdit="1"/>
          </p:cNvSpPr>
          <p:nvPr/>
        </p:nvSpPr>
        <p:spPr bwMode="auto">
          <a:xfrm>
            <a:off x="45735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75213" name="WordArt 109"/>
          <p:cNvSpPr>
            <a:spLocks noChangeArrowheads="1" noChangeShapeType="1" noTextEdit="1"/>
          </p:cNvSpPr>
          <p:nvPr/>
        </p:nvSpPr>
        <p:spPr bwMode="auto">
          <a:xfrm>
            <a:off x="4067175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75214" name="WordArt 110"/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75215" name="WordArt 111"/>
          <p:cNvSpPr>
            <a:spLocks noChangeArrowheads="1" noChangeShapeType="1" noTextEdit="1"/>
          </p:cNvSpPr>
          <p:nvPr/>
        </p:nvSpPr>
        <p:spPr bwMode="auto">
          <a:xfrm>
            <a:off x="5868988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75216" name="WordArt 112"/>
          <p:cNvSpPr>
            <a:spLocks noChangeArrowheads="1" noChangeShapeType="1" noTextEdit="1"/>
          </p:cNvSpPr>
          <p:nvPr/>
        </p:nvSpPr>
        <p:spPr bwMode="auto">
          <a:xfrm>
            <a:off x="6732588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75217" name="WordArt 113"/>
          <p:cNvSpPr>
            <a:spLocks noChangeArrowheads="1" noChangeShapeType="1" noTextEdit="1"/>
          </p:cNvSpPr>
          <p:nvPr/>
        </p:nvSpPr>
        <p:spPr bwMode="auto">
          <a:xfrm>
            <a:off x="4500563" y="5373688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175218" name="WordArt 114"/>
          <p:cNvSpPr>
            <a:spLocks noChangeArrowheads="1" noChangeShapeType="1" noTextEdit="1"/>
          </p:cNvSpPr>
          <p:nvPr/>
        </p:nvSpPr>
        <p:spPr bwMode="auto">
          <a:xfrm>
            <a:off x="1403350" y="53736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75219" name="WordArt 115"/>
          <p:cNvSpPr>
            <a:spLocks noChangeArrowheads="1" noChangeShapeType="1" noTextEdit="1"/>
          </p:cNvSpPr>
          <p:nvPr/>
        </p:nvSpPr>
        <p:spPr bwMode="auto">
          <a:xfrm>
            <a:off x="7165975" y="19891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75220" name="WordArt 116"/>
          <p:cNvSpPr>
            <a:spLocks noChangeArrowheads="1" noChangeShapeType="1" noTextEdit="1"/>
          </p:cNvSpPr>
          <p:nvPr/>
        </p:nvSpPr>
        <p:spPr bwMode="auto">
          <a:xfrm>
            <a:off x="5867400" y="6223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175221" name="WordArt 117"/>
          <p:cNvSpPr>
            <a:spLocks noChangeArrowheads="1" noChangeShapeType="1" noTextEdit="1"/>
          </p:cNvSpPr>
          <p:nvPr/>
        </p:nvSpPr>
        <p:spPr bwMode="auto">
          <a:xfrm>
            <a:off x="3203575" y="494188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75222" name="WordArt 118"/>
          <p:cNvSpPr>
            <a:spLocks noChangeArrowheads="1" noChangeShapeType="1" noTextEdit="1"/>
          </p:cNvSpPr>
          <p:nvPr/>
        </p:nvSpPr>
        <p:spPr bwMode="auto">
          <a:xfrm>
            <a:off x="7667625" y="1557338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75223" name="WordArt 119"/>
          <p:cNvSpPr>
            <a:spLocks noChangeArrowheads="1" noChangeShapeType="1" noTextEdit="1"/>
          </p:cNvSpPr>
          <p:nvPr/>
        </p:nvSpPr>
        <p:spPr bwMode="auto">
          <a:xfrm>
            <a:off x="5867400" y="2493963"/>
            <a:ext cx="2159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75224" name="WordArt 120"/>
          <p:cNvSpPr>
            <a:spLocks noChangeArrowheads="1" noChangeShapeType="1" noTextEdit="1"/>
          </p:cNvSpPr>
          <p:nvPr/>
        </p:nvSpPr>
        <p:spPr bwMode="auto">
          <a:xfrm>
            <a:off x="54371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175225" name="WordArt 121"/>
          <p:cNvSpPr>
            <a:spLocks noChangeArrowheads="1" noChangeShapeType="1" noTextEdit="1"/>
          </p:cNvSpPr>
          <p:nvPr/>
        </p:nvSpPr>
        <p:spPr bwMode="auto">
          <a:xfrm>
            <a:off x="2773363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175226" name="WordArt 122"/>
          <p:cNvSpPr>
            <a:spLocks noChangeArrowheads="1" noChangeShapeType="1" noTextEdit="1"/>
          </p:cNvSpPr>
          <p:nvPr/>
        </p:nvSpPr>
        <p:spPr bwMode="auto">
          <a:xfrm>
            <a:off x="6732588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75227" name="WordArt 123"/>
          <p:cNvSpPr>
            <a:spLocks noChangeArrowheads="1" noChangeShapeType="1" noTextEdit="1"/>
          </p:cNvSpPr>
          <p:nvPr/>
        </p:nvSpPr>
        <p:spPr bwMode="auto">
          <a:xfrm>
            <a:off x="4140200" y="3429000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75228" name="Text Box 124"/>
          <p:cNvSpPr txBox="1">
            <a:spLocks noChangeArrowheads="1"/>
          </p:cNvSpPr>
          <p:nvPr/>
        </p:nvSpPr>
        <p:spPr bwMode="auto">
          <a:xfrm>
            <a:off x="4932363" y="5445125"/>
            <a:ext cx="4211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3. Прибор для измерения температуры.</a:t>
            </a:r>
            <a:r>
              <a:rPr lang="ru-RU"/>
              <a:t> </a:t>
            </a:r>
          </a:p>
        </p:txBody>
      </p:sp>
      <p:sp>
        <p:nvSpPr>
          <p:cNvPr id="175229" name="Text Box 125"/>
          <p:cNvSpPr txBox="1">
            <a:spLocks noChangeArrowheads="1"/>
          </p:cNvSpPr>
          <p:nvPr/>
        </p:nvSpPr>
        <p:spPr bwMode="auto">
          <a:xfrm>
            <a:off x="4932363" y="4940300"/>
            <a:ext cx="421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4. Явление, при котором происходит взаимное проникновение молекул одного вещества между молекулами другого.</a:t>
            </a:r>
          </a:p>
        </p:txBody>
      </p:sp>
      <p:sp>
        <p:nvSpPr>
          <p:cNvPr id="175230" name="WordArt 126" descr="Белый мрамор"/>
          <p:cNvSpPr>
            <a:spLocks noChangeArrowheads="1" noChangeShapeType="1" noTextEdit="1"/>
          </p:cNvSpPr>
          <p:nvPr/>
        </p:nvSpPr>
        <p:spPr bwMode="auto">
          <a:xfrm>
            <a:off x="5076825" y="4724400"/>
            <a:ext cx="3816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 вертикали:</a:t>
            </a:r>
          </a:p>
        </p:txBody>
      </p:sp>
      <p:sp>
        <p:nvSpPr>
          <p:cNvPr id="175231" name="Text Box 127"/>
          <p:cNvSpPr txBox="1">
            <a:spLocks noChangeArrowheads="1"/>
          </p:cNvSpPr>
          <p:nvPr/>
        </p:nvSpPr>
        <p:spPr bwMode="auto">
          <a:xfrm>
            <a:off x="5003800" y="5589588"/>
            <a:ext cx="414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/>
              <a:t>1. Мельчайшая частица вещества.</a:t>
            </a:r>
            <a:r>
              <a:rPr lang="ru-RU"/>
              <a:t> </a:t>
            </a:r>
          </a:p>
        </p:txBody>
      </p:sp>
      <p:sp>
        <p:nvSpPr>
          <p:cNvPr id="175232" name="Text Box 128"/>
          <p:cNvSpPr txBox="1">
            <a:spLocks noChangeArrowheads="1"/>
          </p:cNvSpPr>
          <p:nvPr/>
        </p:nvSpPr>
        <p:spPr bwMode="auto">
          <a:xfrm>
            <a:off x="4787900" y="5670550"/>
            <a:ext cx="414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2. Переход вещества из твердого состояния в жидкое.</a:t>
            </a:r>
          </a:p>
        </p:txBody>
      </p:sp>
      <p:sp>
        <p:nvSpPr>
          <p:cNvPr id="175233" name="Text Box 129"/>
          <p:cNvSpPr txBox="1">
            <a:spLocks noChangeArrowheads="1"/>
          </p:cNvSpPr>
          <p:nvPr/>
        </p:nvSpPr>
        <p:spPr bwMode="auto">
          <a:xfrm>
            <a:off x="4787900" y="5734050"/>
            <a:ext cx="4608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3. При какой температуре плавится лёд? </a:t>
            </a:r>
          </a:p>
        </p:txBody>
      </p:sp>
      <p:sp>
        <p:nvSpPr>
          <p:cNvPr id="175234" name="AutoShape 130"/>
          <p:cNvSpPr>
            <a:spLocks noChangeArrowheads="1"/>
          </p:cNvSpPr>
          <p:nvPr/>
        </p:nvSpPr>
        <p:spPr bwMode="auto">
          <a:xfrm>
            <a:off x="611188" y="188913"/>
            <a:ext cx="1368425" cy="129698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7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5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957E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000"/>
                                        <p:tgtEl>
                                          <p:spTgt spid="17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1" dur="20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2000"/>
                                        <p:tgtEl>
                                          <p:spTgt spid="17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2000"/>
                                        <p:tgtEl>
                                          <p:spTgt spid="1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2000"/>
                                        <p:tgtEl>
                                          <p:spTgt spid="17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2000"/>
                                        <p:tgtEl>
                                          <p:spTgt spid="17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6" dur="2000"/>
                                        <p:tgtEl>
                                          <p:spTgt spid="17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9" dur="2000"/>
                                        <p:tgtEl>
                                          <p:spTgt spid="1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2" dur="2000"/>
                                        <p:tgtEl>
                                          <p:spTgt spid="17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5" dur="2000"/>
                                        <p:tgtEl>
                                          <p:spTgt spid="17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8" dur="2000"/>
                                        <p:tgtEl>
                                          <p:spTgt spid="17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1" dur="2000"/>
                                        <p:tgtEl>
                                          <p:spTgt spid="17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1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7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7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7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7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8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17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75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75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7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7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7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7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7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7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7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7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75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7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7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75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8" presetClass="emp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68" dur="2000"/>
                                        <p:tgtEl>
                                          <p:spTgt spid="175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6" dur="8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7" dur="8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8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7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17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7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7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17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7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7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17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7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7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17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7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1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175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175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17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17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17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7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8" presetClass="emp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78" dur="1000"/>
                                        <p:tgtEl>
                                          <p:spTgt spid="17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"/>
                                        <p:tgtEl>
                                          <p:spTgt spid="17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400" fill="hold"/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 fill="hold"/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8" presetClass="emp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9" dur="2000" fill="hold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2" presetClass="exit" presetSubtype="8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4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5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2" dur="1230" decel="100000"/>
                                        <p:tgtEl>
                                          <p:spTgt spid="17523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53" dur="1230" decel="100000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55" dur="1230" decel="100000"/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74" grpId="0" animBg="1"/>
      <p:bldP spid="175174" grpId="1" animBg="1"/>
      <p:bldP spid="175175" grpId="0"/>
      <p:bldP spid="175175" grpId="1"/>
      <p:bldP spid="175176" grpId="0"/>
      <p:bldP spid="175176" grpId="1"/>
      <p:bldP spid="175177" grpId="0" animBg="1"/>
      <p:bldP spid="175178" grpId="0" animBg="1"/>
      <p:bldP spid="175179" grpId="0" animBg="1"/>
      <p:bldP spid="175180" grpId="0" animBg="1"/>
      <p:bldP spid="175181" grpId="0" animBg="1"/>
      <p:bldP spid="175182" grpId="0" animBg="1"/>
      <p:bldP spid="175183" grpId="0" animBg="1"/>
      <p:bldP spid="175184" grpId="0" animBg="1"/>
      <p:bldP spid="175185" grpId="0" animBg="1"/>
      <p:bldP spid="175186" grpId="0" animBg="1"/>
      <p:bldP spid="175187" grpId="0" animBg="1"/>
      <p:bldP spid="175188" grpId="0" animBg="1"/>
      <p:bldP spid="175189" grpId="0" animBg="1"/>
      <p:bldP spid="175190" grpId="0" animBg="1"/>
      <p:bldP spid="175191" grpId="0" animBg="1"/>
      <p:bldP spid="175192" grpId="0" animBg="1"/>
      <p:bldP spid="175193" grpId="0" animBg="1"/>
      <p:bldP spid="175194" grpId="0" animBg="1"/>
      <p:bldP spid="175195" grpId="0" animBg="1"/>
      <p:bldP spid="175196" grpId="0" animBg="1"/>
      <p:bldP spid="175197" grpId="0" animBg="1"/>
      <p:bldP spid="175198" grpId="0" animBg="1"/>
      <p:bldP spid="175199" grpId="0" animBg="1"/>
      <p:bldP spid="175200" grpId="0" animBg="1"/>
      <p:bldP spid="175201" grpId="0" animBg="1"/>
      <p:bldP spid="175202" grpId="0" animBg="1"/>
      <p:bldP spid="175203" grpId="0" animBg="1"/>
      <p:bldP spid="175204" grpId="0" animBg="1"/>
      <p:bldP spid="175205" grpId="0" animBg="1"/>
      <p:bldP spid="175206" grpId="0" animBg="1"/>
      <p:bldP spid="175207" grpId="0" animBg="1"/>
      <p:bldP spid="175208" grpId="0" animBg="1"/>
      <p:bldP spid="175209" grpId="0" animBg="1"/>
      <p:bldP spid="175210" grpId="0" animBg="1"/>
      <p:bldP spid="175211" grpId="0" animBg="1"/>
      <p:bldP spid="175212" grpId="0" animBg="1"/>
      <p:bldP spid="175213" grpId="0" animBg="1"/>
      <p:bldP spid="175214" grpId="0" animBg="1"/>
      <p:bldP spid="175215" grpId="0" animBg="1"/>
      <p:bldP spid="175216" grpId="0" animBg="1"/>
      <p:bldP spid="175217" grpId="0" animBg="1"/>
      <p:bldP spid="175218" grpId="0" animBg="1"/>
      <p:bldP spid="175219" grpId="0" animBg="1"/>
      <p:bldP spid="175220" grpId="0" animBg="1"/>
      <p:bldP spid="175221" grpId="0" animBg="1"/>
      <p:bldP spid="175222" grpId="0" animBg="1"/>
      <p:bldP spid="175223" grpId="0" animBg="1"/>
      <p:bldP spid="175224" grpId="0" animBg="1"/>
      <p:bldP spid="175225" grpId="0" animBg="1"/>
      <p:bldP spid="175226" grpId="0" animBg="1"/>
      <p:bldP spid="175227" grpId="0" animBg="1"/>
      <p:bldP spid="175228" grpId="0" build="allAtOnce"/>
      <p:bldP spid="175229" grpId="0"/>
      <p:bldP spid="175229" grpId="1"/>
      <p:bldP spid="175230" grpId="0" animBg="1"/>
      <p:bldP spid="175230" grpId="1" animBg="1"/>
      <p:bldP spid="175231" grpId="0"/>
      <p:bldP spid="175231" grpId="1"/>
      <p:bldP spid="175232" grpId="0"/>
      <p:bldP spid="175232" grpId="1"/>
      <p:bldP spid="175233" grpId="0"/>
      <p:bldP spid="175233" grpId="1"/>
      <p:bldP spid="175234" grpId="0" animBg="1"/>
      <p:bldP spid="175234" grpId="1" animBg="1"/>
      <p:bldP spid="175234" grpId="2" animBg="1"/>
      <p:bldP spid="175234" grpId="3" animBg="1"/>
      <p:bldP spid="175234" grpId="4" animBg="1"/>
      <p:bldP spid="175234" grpId="5" animBg="1"/>
      <p:bldP spid="175234" grpId="6" animBg="1"/>
      <p:bldP spid="175234" grpId="7" animBg="1"/>
      <p:bldP spid="175234" grpId="8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 rot="5400000">
            <a:off x="5580063" y="1844675"/>
            <a:ext cx="2952750" cy="3816350"/>
          </a:xfrm>
          <a:prstGeom prst="flowChartDocument">
            <a:avLst/>
          </a:prstGeom>
          <a:solidFill>
            <a:srgbClr val="FFE7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1928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AE5D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Противоречия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 rot="-5400000">
            <a:off x="864394" y="1664494"/>
            <a:ext cx="2951163" cy="4321175"/>
          </a:xfrm>
          <a:prstGeom prst="flowChartDocument">
            <a:avLst/>
          </a:prstGeom>
          <a:solidFill>
            <a:srgbClr val="FFE7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3960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</a:rPr>
              <a:t>актуальным уровнем        развития    учащихся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292725" y="2420938"/>
            <a:ext cx="367188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</a:rPr>
              <a:t>базовым уровнем знаний и умений, необходимым для успешного изучения      физики</a:t>
            </a: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4211638" y="3213100"/>
            <a:ext cx="936625" cy="431800"/>
          </a:xfrm>
          <a:prstGeom prst="leftRightArrow">
            <a:avLst>
              <a:gd name="adj1" fmla="val 56620"/>
              <a:gd name="adj2" fmla="val 40078"/>
            </a:avLst>
          </a:prstGeom>
          <a:solidFill>
            <a:srgbClr val="FF8F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388" y="620713"/>
            <a:ext cx="8964612" cy="5949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smtClean="0"/>
              <a:t>    </a:t>
            </a:r>
            <a:endParaRPr lang="ru-RU" sz="36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повышаю уровень </a:t>
            </a:r>
            <a:r>
              <a:rPr lang="ru-RU" b="1" i="1" smtClean="0">
                <a:latin typeface="Arial" charset="0"/>
              </a:rPr>
              <a:t> </a:t>
            </a:r>
            <a:r>
              <a:rPr lang="ru-RU" b="1" i="1" smtClean="0"/>
              <a:t>профессиональной культуры;</a:t>
            </a:r>
            <a:endParaRPr lang="ru-RU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снижается трудоемкость процесса контроля и консультирования;</a:t>
            </a:r>
            <a:endParaRPr lang="ru-RU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развивается плодотворное сотрудничество с учащимися;</a:t>
            </a:r>
            <a:endParaRPr lang="ru-RU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повышаю уровень функциональной грамотности в сфере информационных технологий;</a:t>
            </a:r>
            <a:endParaRPr lang="ru-RU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получаю возможность самореализации и самоутверждения;</a:t>
            </a:r>
            <a:endParaRPr lang="ru-RU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b="1" i="1" smtClean="0"/>
              <a:t>повышается авторитет среди учащихся, коллег.</a:t>
            </a:r>
            <a:r>
              <a:rPr lang="ru-RU" smtClean="0"/>
              <a:t> </a:t>
            </a:r>
          </a:p>
        </p:txBody>
      </p:sp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179388" y="0"/>
            <a:ext cx="89646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Используя информационные технологии:</a:t>
            </a:r>
            <a:r>
              <a:rPr lang="ru-RU" sz="36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-52"/>
              </a:rPr>
              <a:t>  </a:t>
            </a:r>
            <a:r>
              <a:rPr lang="ru-RU" sz="3600" b="1">
                <a:latin typeface="Calibri" charset="-52"/>
              </a:rPr>
              <a:t>    </a:t>
            </a:r>
            <a:endParaRPr lang="ru-RU" sz="3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8"/>
          <p:cNvGraphicFramePr>
            <a:graphicFrameLocks noChangeAspect="1"/>
          </p:cNvGraphicFramePr>
          <p:nvPr/>
        </p:nvGraphicFramePr>
        <p:xfrm>
          <a:off x="395288" y="1196975"/>
          <a:ext cx="8424862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Диаграмма" r:id="rId4" imgW="6362700" imgH="5038649" progId="Excel.Chart.8">
                  <p:embed/>
                </p:oleObj>
              </mc:Choice>
              <mc:Fallback>
                <p:oleObj name="Диаграмма" r:id="rId4" imgW="6362700" imgH="5038649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424862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547813" y="60213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7кл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339975" y="60928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8кл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3059113" y="616585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9кл</a:t>
            </a:r>
          </a:p>
        </p:txBody>
      </p:sp>
      <p:sp>
        <p:nvSpPr>
          <p:cNvPr id="43014" name="WordArt 9"/>
          <p:cNvSpPr>
            <a:spLocks noChangeArrowheads="1" noChangeShapeType="1" noTextEdit="1"/>
          </p:cNvSpPr>
          <p:nvPr/>
        </p:nvSpPr>
        <p:spPr bwMode="auto">
          <a:xfrm>
            <a:off x="3492500" y="188913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Анкета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179388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/>
              <a:t>Какие виды работы вам нравится выполнять на уроке?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ChangeArrowheads="1"/>
          </p:cNvSpPr>
          <p:nvPr/>
        </p:nvSpPr>
        <p:spPr bwMode="auto">
          <a:xfrm>
            <a:off x="539750" y="452438"/>
            <a:ext cx="77771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ru-RU" sz="3200" b="1">
                <a:latin typeface="Tahoma" pitchFamily="34" charset="0"/>
              </a:rPr>
              <a:t>Диагностика уровня заинтересованности физикой среди учащихся 7–9 классов.</a:t>
            </a:r>
          </a:p>
        </p:txBody>
      </p:sp>
      <p:graphicFrame>
        <p:nvGraphicFramePr>
          <p:cNvPr id="44035" name="Object 1027"/>
          <p:cNvGraphicFramePr>
            <a:graphicFrameLocks noChangeAspect="1"/>
          </p:cNvGraphicFramePr>
          <p:nvPr/>
        </p:nvGraphicFramePr>
        <p:xfrm>
          <a:off x="466725" y="3573463"/>
          <a:ext cx="36734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Диаграмма" r:id="rId4" imgW="3543300" imgH="2857500" progId="Excel.Chart.8">
                  <p:embed/>
                </p:oleObj>
              </mc:Choice>
              <mc:Fallback>
                <p:oleObj name="Диаграмма" r:id="rId4" imgW="3543300" imgH="2857500" progId="Excel.Char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573463"/>
                        <a:ext cx="3673475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1028"/>
          <p:cNvGraphicFramePr>
            <a:graphicFrameLocks noChangeAspect="1"/>
          </p:cNvGraphicFramePr>
          <p:nvPr/>
        </p:nvGraphicFramePr>
        <p:xfrm>
          <a:off x="4859338" y="3573463"/>
          <a:ext cx="3744912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Диаграмма" r:id="rId6" imgW="3324149" imgH="2866949" progId="Excel.Chart.8">
                  <p:embed/>
                </p:oleObj>
              </mc:Choice>
              <mc:Fallback>
                <p:oleObj name="Диаграмма" r:id="rId6" imgW="3324149" imgH="2866949" progId="Excel.Char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73463"/>
                        <a:ext cx="3744912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1029"/>
          <p:cNvSpPr>
            <a:spLocks noChangeArrowheads="1"/>
          </p:cNvSpPr>
          <p:nvPr/>
        </p:nvSpPr>
        <p:spPr bwMode="auto">
          <a:xfrm>
            <a:off x="1476375" y="2708275"/>
            <a:ext cx="627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</a:rPr>
              <a:t>2008 год                                     2010 год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468313" y="1628775"/>
          <a:ext cx="8064500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Диаграмма" r:id="rId4" imgW="4162349" imgH="2809951" progId="Excel.Chart.8">
                  <p:embed/>
                </p:oleObj>
              </mc:Choice>
              <mc:Fallback>
                <p:oleObj name="Диаграмма" r:id="rId4" imgW="4162349" imgH="28099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8064500" cy="495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95288" y="333375"/>
            <a:ext cx="83835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«Физика с точки зрения интереса, </a:t>
            </a:r>
          </a:p>
          <a:p>
            <a:pPr algn="ctr"/>
            <a:r>
              <a:rPr lang="ru-RU" sz="3200">
                <a:latin typeface="Arial Black" pitchFamily="34" charset="0"/>
              </a:rPr>
              <a:t>важности, понятности»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0" y="1196975"/>
          <a:ext cx="91440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Диаграмма" r:id="rId4" imgW="4162349" imgH="2809951" progId="Excel.Chart.8">
                  <p:embed/>
                </p:oleObj>
              </mc:Choice>
              <mc:Fallback>
                <p:oleObj name="Диаграмма" r:id="rId4" imgW="4162349" imgH="28099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7137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Показатели качества знаний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188913"/>
            <a:ext cx="9324975" cy="66690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3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жалела, что выбрала такую профессию. Как только переступаешь порог школы, забываешь обо  всем, в том числе и о  своих житейских проблемах. Дети дают заряд бодрости, энергии. Работа в школе – это постоянный творческий поиск, совершенствование своего педагогического мастерства. Труд учителя сложный, требует много сил, большого усердия. Часто приходится жертвовать своим личным временем. Учу и воспитываю детей и сама учусь у них. Стараюсь научить их логически мыслить, правильно оценивать поступки человека. Стремлюсь  воспитать в них гордость, доброту, красоту, доверие и уважение к людям. С сожалением признаю, что не все удается сделать так, как хочется.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-180975" y="188913"/>
            <a:ext cx="9432925" cy="6119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</a:t>
            </a:r>
            <a:endParaRPr lang="ru-RU" sz="33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3850" y="0"/>
            <a:ext cx="8177213" cy="2000250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sz="3200" dirty="0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500063" y="1785938"/>
            <a:ext cx="5429250" cy="4857750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Учитель я! Моя задача - 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Решить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вопрос и дать ответ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И детям посулить удачу,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Познания раскрыть секрет.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Вхожу я в класс, и сердце бьется;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"Надеюсь, верю и люблю!"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И эти три святые слова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Душе ребенка отдаю.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Учитель я! И званье это -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Предназначение судьбы,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Великий дар, сиянье света, </a:t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Осуществление мечты!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Picture 2" descr="Картинка 12 из 12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2109">
            <a:off x="5514975" y="2152650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8351837" cy="3382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CC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CC00C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2205038"/>
            <a:ext cx="9144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i="1">
                <a:solidFill>
                  <a:srgbClr val="000000"/>
                </a:solidFill>
                <a:cs typeface="Arial" charset="0"/>
              </a:rPr>
              <a:t>«Развитие познавательного интереса учащихся на уроках физики на основе использования элементов современных образовательных технологий и нетрадиционных форм обучения».</a:t>
            </a:r>
          </a:p>
        </p:txBody>
      </p:sp>
      <p:sp>
        <p:nvSpPr>
          <p:cNvPr id="15363" name="WordArt 1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4968875" cy="143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363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Тема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41751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6171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A953FF"/>
                  </a:solidFill>
                  <a:round/>
                  <a:headEnd/>
                  <a:tailEnd/>
                </a:ln>
                <a:solidFill>
                  <a:srgbClr val="006A6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Цель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1628775"/>
            <a:ext cx="9144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00"/>
                </a:solidFill>
              </a:rPr>
              <a:t>Развитие познавательных интересов учащихся                             на уроках физики.</a:t>
            </a:r>
          </a:p>
        </p:txBody>
      </p:sp>
      <p:pic>
        <p:nvPicPr>
          <p:cNvPr id="16389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33825"/>
            <a:ext cx="2259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2" y="3820495"/>
            <a:ext cx="4680520" cy="267458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48958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44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9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Задачи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89646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200"/>
              </a:buClr>
              <a:buFont typeface="Wingdings" pitchFamily="2" charset="2"/>
              <a:buChar char="v"/>
            </a:pPr>
            <a:r>
              <a:rPr lang="ru-RU" sz="3200" b="1" i="1">
                <a:solidFill>
                  <a:srgbClr val="000000"/>
                </a:solidFill>
              </a:rPr>
              <a:t> Разработать дидактический материал, направленный на развитие познавательного интереса. </a:t>
            </a:r>
            <a:endParaRPr lang="ru-RU" sz="800" b="1" i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8200"/>
              </a:buClr>
              <a:buFont typeface="Wingdings" pitchFamily="2" charset="2"/>
              <a:buChar char="v"/>
            </a:pPr>
            <a:r>
              <a:rPr lang="ru-RU" sz="3200" b="1" i="1">
                <a:solidFill>
                  <a:srgbClr val="000000"/>
                </a:solidFill>
              </a:rPr>
              <a:t> Использовать различные формы, методы и средства, активизирующие познавательный интерес учащихся.</a:t>
            </a:r>
          </a:p>
          <a:p>
            <a:pPr eaLnBrk="1" hangingPunct="1">
              <a:spcBef>
                <a:spcPct val="50000"/>
              </a:spcBef>
              <a:buClr>
                <a:srgbClr val="008200"/>
              </a:buClr>
              <a:buFont typeface="Wingdings" pitchFamily="2" charset="2"/>
              <a:buNone/>
            </a:pPr>
            <a:endParaRPr lang="ru-RU" sz="800" b="1" i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8200"/>
              </a:buClr>
              <a:buFont typeface="Wingdings" pitchFamily="2" charset="2"/>
              <a:buChar char="v"/>
            </a:pPr>
            <a:r>
              <a:rPr lang="ru-RU" sz="3200" b="1" i="1">
                <a:solidFill>
                  <a:srgbClr val="000000"/>
                </a:solidFill>
              </a:rPr>
              <a:t> Создавать ситуации успеха на уроках.</a:t>
            </a:r>
          </a:p>
        </p:txBody>
      </p:sp>
      <p:pic>
        <p:nvPicPr>
          <p:cNvPr id="17412" name="Picture 6" descr="электронные тест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1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Интерес</a:t>
            </a:r>
          </a:p>
        </p:txBody>
      </p:sp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250825" y="692150"/>
            <a:ext cx="5905500" cy="22320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Рассматривается как </a:t>
            </a:r>
          </a:p>
          <a:p>
            <a:pPr algn="ctr"/>
            <a:r>
              <a:rPr lang="ru-RU" sz="2800" b="1"/>
              <a:t>проявление умственной </a:t>
            </a:r>
          </a:p>
          <a:p>
            <a:pPr algn="ctr"/>
            <a:r>
              <a:rPr lang="ru-RU" sz="2800" b="1"/>
              <a:t>и эмоциональной активности.</a:t>
            </a:r>
          </a:p>
          <a:p>
            <a:pPr algn="ctr"/>
            <a:r>
              <a:rPr lang="ru-RU" sz="2000" i="1"/>
              <a:t>Е.К. Стронг, С.Л. Рубинштейн</a:t>
            </a: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900113" y="2492375"/>
            <a:ext cx="7488237" cy="2665413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Своеобразный сплав эмоционально-</a:t>
            </a:r>
          </a:p>
          <a:p>
            <a:pPr algn="ctr"/>
            <a:r>
              <a:rPr lang="ru-RU" sz="2800" b="1"/>
              <a:t>волевых и интеллектуальных </a:t>
            </a:r>
          </a:p>
          <a:p>
            <a:pPr algn="ctr"/>
            <a:r>
              <a:rPr lang="ru-RU" sz="2800" b="1"/>
              <a:t>процессов, повышающий активность </a:t>
            </a:r>
          </a:p>
          <a:p>
            <a:pPr algn="ctr"/>
            <a:r>
              <a:rPr lang="ru-RU" sz="2800" b="1"/>
              <a:t>сознания и деятельности человека.</a:t>
            </a:r>
          </a:p>
          <a:p>
            <a:pPr algn="ctr"/>
            <a:r>
              <a:rPr lang="ru-RU" sz="2000" i="1"/>
              <a:t>Л.А. Гордон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2987675" y="4770438"/>
            <a:ext cx="5905500" cy="208756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Проявляется только тогда,</a:t>
            </a:r>
          </a:p>
          <a:p>
            <a:pPr algn="ctr"/>
            <a:r>
              <a:rPr lang="ru-RU" sz="2800" b="1"/>
              <a:t>когда есть вдохновение,</a:t>
            </a:r>
          </a:p>
          <a:p>
            <a:pPr algn="ctr"/>
            <a:r>
              <a:rPr lang="ru-RU" sz="2800" b="1"/>
              <a:t>рождающееся от успеха.</a:t>
            </a:r>
          </a:p>
          <a:p>
            <a:pPr algn="ctr"/>
            <a:r>
              <a:rPr lang="ru-RU" sz="2000" i="1"/>
              <a:t>В.А. Сухомлинский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34536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E9700"/>
                </a:solidFill>
                <a:latin typeface="Arial"/>
                <a:cs typeface="Arial"/>
              </a:rPr>
              <a:t>Теория интереса</a:t>
            </a:r>
          </a:p>
          <a:p>
            <a:pPr algn="ctr"/>
            <a:r>
              <a:rPr lang="ru-RU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E9700"/>
                </a:solidFill>
                <a:latin typeface="Arial"/>
                <a:cs typeface="Arial"/>
              </a:rPr>
              <a:t> педагога А. И.Шапиро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2205038"/>
            <a:ext cx="813593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/>
              <a:t>«Среди детей не бывает глупых,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/>
              <a:t>бывают дети, которых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/>
              <a:t>заинтересовали и которых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/>
              <a:t>еще не успели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/>
              <a:t>заинтересовать».</a:t>
            </a:r>
          </a:p>
        </p:txBody>
      </p:sp>
      <p:sp>
        <p:nvSpPr>
          <p:cNvPr id="19460" name="AutoShape 7" descr="S1080012"/>
          <p:cNvSpPr>
            <a:spLocks noChangeArrowheads="1"/>
          </p:cNvSpPr>
          <p:nvPr/>
        </p:nvSpPr>
        <p:spPr bwMode="auto">
          <a:xfrm flipH="1">
            <a:off x="2339975" y="2781300"/>
            <a:ext cx="6408738" cy="3886200"/>
          </a:xfrm>
          <a:prstGeom prst="rtTriangle">
            <a:avLst/>
          </a:prstGeom>
          <a:blipFill dpi="0" rotWithShape="1">
            <a:blip r:embed="rId3">
              <a:lum bright="12000" contrast="6000"/>
            </a:blip>
            <a:srcRect/>
            <a:stretch>
              <a:fillRect/>
            </a:stretch>
          </a:blip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8" descr="tiedye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13325"/>
            <a:ext cx="15017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1FFB1"/>
            </a:gs>
            <a:gs pos="100000">
              <a:srgbClr val="FFB5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6477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843213" y="620713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индивидуальная,</a:t>
            </a:r>
            <a:endParaRPr lang="ru-RU" sz="3600" i="1">
              <a:latin typeface="Tahoma" pitchFamily="34" charset="0"/>
            </a:endParaRPr>
          </a:p>
        </p:txBody>
      </p:sp>
      <p:pic>
        <p:nvPicPr>
          <p:cNvPr id="20484" name="Picture 17" descr="7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28963" y="3424238"/>
            <a:ext cx="72294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 descr="7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71838" y="1336675"/>
            <a:ext cx="7229476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9" descr="7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416300" y="5153026"/>
            <a:ext cx="72294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1978025" y="1484313"/>
            <a:ext cx="6477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109596" name="WordArt 28"/>
          <p:cNvSpPr>
            <a:spLocks noChangeArrowheads="1" noChangeShapeType="1" noTextEdit="1"/>
          </p:cNvSpPr>
          <p:nvPr/>
        </p:nvSpPr>
        <p:spPr bwMode="auto">
          <a:xfrm>
            <a:off x="1978025" y="4076700"/>
            <a:ext cx="6477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09597" name="WordArt 29"/>
          <p:cNvSpPr>
            <a:spLocks noChangeArrowheads="1" noChangeShapeType="1" noTextEdit="1"/>
          </p:cNvSpPr>
          <p:nvPr/>
        </p:nvSpPr>
        <p:spPr bwMode="auto">
          <a:xfrm>
            <a:off x="1978025" y="3213100"/>
            <a:ext cx="6477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1978025" y="2347913"/>
            <a:ext cx="6477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1978025" y="4868863"/>
            <a:ext cx="6477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1978025" y="5732463"/>
            <a:ext cx="6477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2843213" y="1412875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напряженная,</a:t>
            </a:r>
            <a:endParaRPr lang="ru-RU" sz="3600" i="1">
              <a:latin typeface="Tahoma" pitchFamily="34" charset="0"/>
            </a:endParaRPr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2770188" y="22050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творческая,</a:t>
            </a:r>
            <a:endParaRPr lang="ru-RU" sz="3600" i="1">
              <a:latin typeface="Tahoma" pitchFamily="34" charset="0"/>
            </a:endParaRPr>
          </a:p>
        </p:txBody>
      </p:sp>
      <p:sp>
        <p:nvSpPr>
          <p:cNvPr id="109603" name="Text Box 35"/>
          <p:cNvSpPr txBox="1">
            <a:spLocks noChangeArrowheads="1"/>
          </p:cNvSpPr>
          <p:nvPr/>
        </p:nvSpPr>
        <p:spPr bwMode="auto">
          <a:xfrm>
            <a:off x="2770188" y="3068638"/>
            <a:ext cx="374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ежедневная</a:t>
            </a:r>
            <a:endParaRPr lang="ru-RU" sz="3600" i="1">
              <a:latin typeface="Tahoma" pitchFamily="34" charset="0"/>
            </a:endParaRPr>
          </a:p>
        </p:txBody>
      </p: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2770188" y="3932238"/>
            <a:ext cx="2522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работа,</a:t>
            </a:r>
            <a:endParaRPr lang="ru-RU" sz="3600" i="1">
              <a:latin typeface="Tahoma" pitchFamily="34" charset="0"/>
            </a:endParaRP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770188" y="4795838"/>
            <a:ext cx="381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естественно,</a:t>
            </a:r>
            <a:endParaRPr lang="ru-RU" sz="3600" i="1">
              <a:latin typeface="Tahoma" pitchFamily="34" charset="0"/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2843213" y="566102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с игрой.</a:t>
            </a:r>
            <a:endParaRPr lang="ru-RU" sz="3600" i="1">
              <a:latin typeface="Tahoma" pitchFamily="34" charset="0"/>
            </a:endParaRPr>
          </a:p>
        </p:txBody>
      </p:sp>
      <p:pic>
        <p:nvPicPr>
          <p:cNvPr id="20499" name="Picture 39" descr="7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40038" y="4721226"/>
            <a:ext cx="72294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40" descr="7l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95575" y="1479550"/>
            <a:ext cx="7229476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2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8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8" dur="2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8" dur="2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6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7" presetClass="emph" presetSubtype="1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8" dur="2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81" grpId="0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/>
      <p:bldP spid="109602" grpId="0"/>
      <p:bldP spid="109603" grpId="0"/>
      <p:bldP spid="109604" grpId="0"/>
      <p:bldP spid="109605" grpId="0"/>
      <p:bldP spid="1096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CCFF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66CCFF"/>
        </a:dk1>
        <a:lt1>
          <a:srgbClr val="FFFFFF"/>
        </a:lt1>
        <a:dk2>
          <a:srgbClr val="CCECFF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E2F4FF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6CCFF"/>
        </a:dk1>
        <a:lt1>
          <a:srgbClr val="FFFFFF"/>
        </a:lt1>
        <a:dk2>
          <a:srgbClr val="CCECFF"/>
        </a:dk2>
        <a:lt2>
          <a:srgbClr val="FFFFFF"/>
        </a:lt2>
        <a:accent1>
          <a:srgbClr val="CCFFCC"/>
        </a:accent1>
        <a:accent2>
          <a:srgbClr val="CCECFF"/>
        </a:accent2>
        <a:accent3>
          <a:srgbClr val="E2F4FF"/>
        </a:accent3>
        <a:accent4>
          <a:srgbClr val="DADADA"/>
        </a:accent4>
        <a:accent5>
          <a:srgbClr val="E2FFE2"/>
        </a:accent5>
        <a:accent6>
          <a:srgbClr val="B9D6E7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8C0000"/>
        </a:dk1>
        <a:lt1>
          <a:srgbClr val="FFFFFF"/>
        </a:lt1>
        <a:dk2>
          <a:srgbClr val="FFA1A1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FFCDCD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FF99FF"/>
        </a:dk1>
        <a:lt1>
          <a:srgbClr val="FFFFFF"/>
        </a:lt1>
        <a:dk2>
          <a:srgbClr val="FFA1A1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FFCDCD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CCFFFF"/>
        </a:dk1>
        <a:lt1>
          <a:srgbClr val="FFFFFF"/>
        </a:lt1>
        <a:dk2>
          <a:srgbClr val="66CCFF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8E2FF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ECFF"/>
        </a:dk1>
        <a:lt1>
          <a:srgbClr val="FFFFFF"/>
        </a:lt1>
        <a:dk2>
          <a:srgbClr val="CCCCFF"/>
        </a:dk2>
        <a:lt2>
          <a:srgbClr val="EAEAEA"/>
        </a:lt2>
        <a:accent1>
          <a:srgbClr val="66CCFF"/>
        </a:accent1>
        <a:accent2>
          <a:srgbClr val="99CCFF"/>
        </a:accent2>
        <a:accent3>
          <a:srgbClr val="E2E2FF"/>
        </a:accent3>
        <a:accent4>
          <a:srgbClr val="DADADA"/>
        </a:accent4>
        <a:accent5>
          <a:srgbClr val="B8E2FF"/>
        </a:accent5>
        <a:accent6>
          <a:srgbClr val="8AB9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FFDEBD"/>
        </a:dk1>
        <a:lt1>
          <a:srgbClr val="FFFFFF"/>
        </a:lt1>
        <a:dk2>
          <a:srgbClr val="DCB9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BD9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FFDEBD"/>
        </a:dk1>
        <a:lt1>
          <a:srgbClr val="FFFFFF"/>
        </a:lt1>
        <a:dk2>
          <a:srgbClr val="EDDBFF"/>
        </a:dk2>
        <a:lt2>
          <a:srgbClr val="CCECFF"/>
        </a:lt2>
        <a:accent1>
          <a:srgbClr val="009999"/>
        </a:accent1>
        <a:accent2>
          <a:srgbClr val="91D2FF"/>
        </a:accent2>
        <a:accent3>
          <a:srgbClr val="F4EAFF"/>
        </a:accent3>
        <a:accent4>
          <a:srgbClr val="DADADA"/>
        </a:accent4>
        <a:accent5>
          <a:srgbClr val="AACACA"/>
        </a:accent5>
        <a:accent6>
          <a:srgbClr val="83BEE7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2">
      <a:dk1>
        <a:srgbClr val="CCFFFF"/>
      </a:dk1>
      <a:lt1>
        <a:srgbClr val="FFFFFF"/>
      </a:lt1>
      <a:dk2>
        <a:srgbClr val="66CCFF"/>
      </a:dk2>
      <a:lt2>
        <a:srgbClr val="FFFFCC"/>
      </a:lt2>
      <a:accent1>
        <a:srgbClr val="FF3300"/>
      </a:accent1>
      <a:accent2>
        <a:srgbClr val="BE7960"/>
      </a:accent2>
      <a:accent3>
        <a:srgbClr val="B8E2FF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8C0000"/>
        </a:dk1>
        <a:lt1>
          <a:srgbClr val="FFFFFF"/>
        </a:lt1>
        <a:dk2>
          <a:srgbClr val="FFA1A1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FFCDCD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1">
        <a:dk1>
          <a:srgbClr val="FF99FF"/>
        </a:dk1>
        <a:lt1>
          <a:srgbClr val="FFFFFF"/>
        </a:lt1>
        <a:dk2>
          <a:srgbClr val="FFA1A1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FFCDCD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2">
        <a:dk1>
          <a:srgbClr val="CCFFFF"/>
        </a:dk1>
        <a:lt1>
          <a:srgbClr val="FFFFFF"/>
        </a:lt1>
        <a:dk2>
          <a:srgbClr val="66CCFF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8E2FF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3">
        <a:dk1>
          <a:srgbClr val="CCECFF"/>
        </a:dk1>
        <a:lt1>
          <a:srgbClr val="FFFFFF"/>
        </a:lt1>
        <a:dk2>
          <a:srgbClr val="CCCCFF"/>
        </a:dk2>
        <a:lt2>
          <a:srgbClr val="EAEAEA"/>
        </a:lt2>
        <a:accent1>
          <a:srgbClr val="66CCFF"/>
        </a:accent1>
        <a:accent2>
          <a:srgbClr val="99CCFF"/>
        </a:accent2>
        <a:accent3>
          <a:srgbClr val="E2E2FF"/>
        </a:accent3>
        <a:accent4>
          <a:srgbClr val="DADADA"/>
        </a:accent4>
        <a:accent5>
          <a:srgbClr val="B8E2FF"/>
        </a:accent5>
        <a:accent6>
          <a:srgbClr val="8AB9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4">
        <a:dk1>
          <a:srgbClr val="FFDEBD"/>
        </a:dk1>
        <a:lt1>
          <a:srgbClr val="FFFFFF"/>
        </a:lt1>
        <a:dk2>
          <a:srgbClr val="DCB9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BD9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5">
        <a:dk1>
          <a:srgbClr val="FFDEBD"/>
        </a:dk1>
        <a:lt1>
          <a:srgbClr val="FFFFFF"/>
        </a:lt1>
        <a:dk2>
          <a:srgbClr val="EDDBFF"/>
        </a:dk2>
        <a:lt2>
          <a:srgbClr val="CCECFF"/>
        </a:lt2>
        <a:accent1>
          <a:srgbClr val="009999"/>
        </a:accent1>
        <a:accent2>
          <a:srgbClr val="91D2FF"/>
        </a:accent2>
        <a:accent3>
          <a:srgbClr val="F4EAFF"/>
        </a:accent3>
        <a:accent4>
          <a:srgbClr val="DADADA"/>
        </a:accent4>
        <a:accent5>
          <a:srgbClr val="AACACA"/>
        </a:accent5>
        <a:accent6>
          <a:srgbClr val="83BEE7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CCECFF"/>
        </a:dk1>
        <a:lt1>
          <a:srgbClr val="FFFFFF"/>
        </a:lt1>
        <a:dk2>
          <a:srgbClr val="CCCCFF"/>
        </a:dk2>
        <a:lt2>
          <a:srgbClr val="EAEAEA"/>
        </a:lt2>
        <a:accent1>
          <a:srgbClr val="66CCFF"/>
        </a:accent1>
        <a:accent2>
          <a:srgbClr val="99CCFF"/>
        </a:accent2>
        <a:accent3>
          <a:srgbClr val="E2E2FF"/>
        </a:accent3>
        <a:accent4>
          <a:srgbClr val="DADADA"/>
        </a:accent4>
        <a:accent5>
          <a:srgbClr val="B8E2FF"/>
        </a:accent5>
        <a:accent6>
          <a:srgbClr val="8AB9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1">
        <a:dk1>
          <a:srgbClr val="FFDEBD"/>
        </a:dk1>
        <a:lt1>
          <a:srgbClr val="FFFFFF"/>
        </a:lt1>
        <a:dk2>
          <a:srgbClr val="DCB9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BD9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2">
        <a:dk1>
          <a:srgbClr val="FFDEBD"/>
        </a:dk1>
        <a:lt1>
          <a:srgbClr val="FFFFFF"/>
        </a:lt1>
        <a:dk2>
          <a:srgbClr val="EDDBFF"/>
        </a:dk2>
        <a:lt2>
          <a:srgbClr val="CCECFF"/>
        </a:lt2>
        <a:accent1>
          <a:srgbClr val="009999"/>
        </a:accent1>
        <a:accent2>
          <a:srgbClr val="91D2FF"/>
        </a:accent2>
        <a:accent3>
          <a:srgbClr val="F4EAFF"/>
        </a:accent3>
        <a:accent4>
          <a:srgbClr val="DADADA"/>
        </a:accent4>
        <a:accent5>
          <a:srgbClr val="AACACA"/>
        </a:accent5>
        <a:accent6>
          <a:srgbClr val="83BEE7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умерки">
  <a:themeElements>
    <a:clrScheme name="Сумерки 10">
      <a:dk1>
        <a:srgbClr val="CCECFF"/>
      </a:dk1>
      <a:lt1>
        <a:srgbClr val="FFFFFF"/>
      </a:lt1>
      <a:dk2>
        <a:srgbClr val="CCCCFF"/>
      </a:dk2>
      <a:lt2>
        <a:srgbClr val="EAEAEA"/>
      </a:lt2>
      <a:accent1>
        <a:srgbClr val="66CCFF"/>
      </a:accent1>
      <a:accent2>
        <a:srgbClr val="99CCFF"/>
      </a:accent2>
      <a:accent3>
        <a:srgbClr val="E2E2FF"/>
      </a:accent3>
      <a:accent4>
        <a:srgbClr val="DADADA"/>
      </a:accent4>
      <a:accent5>
        <a:srgbClr val="B8E2FF"/>
      </a:accent5>
      <a:accent6>
        <a:srgbClr val="8AB9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CCECFF"/>
        </a:dk1>
        <a:lt1>
          <a:srgbClr val="FFFFFF"/>
        </a:lt1>
        <a:dk2>
          <a:srgbClr val="CCCCFF"/>
        </a:dk2>
        <a:lt2>
          <a:srgbClr val="EAEAEA"/>
        </a:lt2>
        <a:accent1>
          <a:srgbClr val="66CCFF"/>
        </a:accent1>
        <a:accent2>
          <a:srgbClr val="99CCFF"/>
        </a:accent2>
        <a:accent3>
          <a:srgbClr val="E2E2FF"/>
        </a:accent3>
        <a:accent4>
          <a:srgbClr val="DADADA"/>
        </a:accent4>
        <a:accent5>
          <a:srgbClr val="B8E2FF"/>
        </a:accent5>
        <a:accent6>
          <a:srgbClr val="8AB9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FFDEBD"/>
        </a:dk1>
        <a:lt1>
          <a:srgbClr val="FFFFFF"/>
        </a:lt1>
        <a:dk2>
          <a:srgbClr val="DCB9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BD9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FFDEBD"/>
        </a:dk1>
        <a:lt1>
          <a:srgbClr val="FFFFFF"/>
        </a:lt1>
        <a:dk2>
          <a:srgbClr val="EDDBFF"/>
        </a:dk2>
        <a:lt2>
          <a:srgbClr val="CCECFF"/>
        </a:lt2>
        <a:accent1>
          <a:srgbClr val="009999"/>
        </a:accent1>
        <a:accent2>
          <a:srgbClr val="91D2FF"/>
        </a:accent2>
        <a:accent3>
          <a:srgbClr val="F4EAFF"/>
        </a:accent3>
        <a:accent4>
          <a:srgbClr val="DADADA"/>
        </a:accent4>
        <a:accent5>
          <a:srgbClr val="AACACA"/>
        </a:accent5>
        <a:accent6>
          <a:srgbClr val="83BEE7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11">
      <a:dk1>
        <a:srgbClr val="FFDEBD"/>
      </a:dk1>
      <a:lt1>
        <a:srgbClr val="FFFFFF"/>
      </a:lt1>
      <a:dk2>
        <a:srgbClr val="EDDBFF"/>
      </a:dk2>
      <a:lt2>
        <a:srgbClr val="CCECFF"/>
      </a:lt2>
      <a:accent1>
        <a:srgbClr val="009999"/>
      </a:accent1>
      <a:accent2>
        <a:srgbClr val="91D2FF"/>
      </a:accent2>
      <a:accent3>
        <a:srgbClr val="F4EAFF"/>
      </a:accent3>
      <a:accent4>
        <a:srgbClr val="DADADA"/>
      </a:accent4>
      <a:accent5>
        <a:srgbClr val="AACACA"/>
      </a:accent5>
      <a:accent6>
        <a:srgbClr val="83BEE7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FFDEBD"/>
        </a:dk1>
        <a:lt1>
          <a:srgbClr val="FFFFFF"/>
        </a:lt1>
        <a:dk2>
          <a:srgbClr val="DCB9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BD9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FFDEBD"/>
        </a:dk1>
        <a:lt1>
          <a:srgbClr val="FFFFFF"/>
        </a:lt1>
        <a:dk2>
          <a:srgbClr val="EDDBFF"/>
        </a:dk2>
        <a:lt2>
          <a:srgbClr val="CCECFF"/>
        </a:lt2>
        <a:accent1>
          <a:srgbClr val="009999"/>
        </a:accent1>
        <a:accent2>
          <a:srgbClr val="91D2FF"/>
        </a:accent2>
        <a:accent3>
          <a:srgbClr val="F4EAFF"/>
        </a:accent3>
        <a:accent4>
          <a:srgbClr val="DADADA"/>
        </a:accent4>
        <a:accent5>
          <a:srgbClr val="AACACA"/>
        </a:accent5>
        <a:accent6>
          <a:srgbClr val="83BEE7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2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3.xml><?xml version="1.0" encoding="utf-8"?>
<a:themeOverride xmlns:a="http://schemas.openxmlformats.org/drawingml/2006/main">
  <a:clrScheme name="Клен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4.xml><?xml version="1.0" encoding="utf-8"?>
<a:themeOverride xmlns:a="http://schemas.openxmlformats.org/drawingml/2006/main">
  <a:clrScheme name="Клен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1545</TotalTime>
  <Words>950</Words>
  <Application>Microsoft Office PowerPoint</Application>
  <PresentationFormat>Экран (4:3)</PresentationFormat>
  <Paragraphs>280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Тема Office</vt:lpstr>
      <vt:lpstr>Разрез</vt:lpstr>
      <vt:lpstr>Клен</vt:lpstr>
      <vt:lpstr>Сумерки</vt:lpstr>
      <vt:lpstr>Круги</vt:lpstr>
      <vt:lpstr>Трава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работы </vt:lpstr>
      <vt:lpstr>Урок-объяснение нового материала.</vt:lpstr>
      <vt:lpstr>Урок закрепления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89</cp:revision>
  <dcterms:created xsi:type="dcterms:W3CDTF">2010-11-09T17:04:27Z</dcterms:created>
  <dcterms:modified xsi:type="dcterms:W3CDTF">2013-05-20T18:26:31Z</dcterms:modified>
</cp:coreProperties>
</file>