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4"/>
  </p:notesMasterIdLst>
  <p:sldIdLst>
    <p:sldId id="256" r:id="rId2"/>
    <p:sldId id="260" r:id="rId3"/>
    <p:sldId id="258" r:id="rId4"/>
    <p:sldId id="257" r:id="rId5"/>
    <p:sldId id="261" r:id="rId6"/>
    <p:sldId id="259" r:id="rId7"/>
    <p:sldId id="263" r:id="rId8"/>
    <p:sldId id="264" r:id="rId9"/>
    <p:sldId id="267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6" autoAdjust="0"/>
  </p:normalViewPr>
  <p:slideViewPr>
    <p:cSldViewPr>
      <p:cViewPr varScale="1">
        <p:scale>
          <a:sx n="66" d="100"/>
          <a:sy n="66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890C7-7C6D-4760-9AB7-0BF5D769498F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BADBD-CC1B-425E-9163-70471C9896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BADBD-CC1B-425E-9163-70471C98968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3BF488-D80D-4521-A47E-0AB4983E9E77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F604BE-19EC-489F-B3D6-CE4DBD11BB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57298"/>
            <a:ext cx="8286776" cy="307183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Формы и методы формирования ключевых компетентностей учащихся в условиях дистанционного образования.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857760"/>
            <a:ext cx="4214810" cy="160972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Подготовил: </a:t>
            </a:r>
          </a:p>
          <a:p>
            <a:r>
              <a:rPr lang="ru-RU" dirty="0" smtClean="0"/>
              <a:t>учитель физики и математики</a:t>
            </a:r>
          </a:p>
          <a:p>
            <a:r>
              <a:rPr lang="ru-RU" dirty="0" smtClean="0"/>
              <a:t>Шумилина Татьяна Борисовна</a:t>
            </a:r>
            <a:endParaRPr lang="ru-RU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образовательное учреждение Тульской области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«Тульская специальная (коррекционная) общеобразовательная  школа-интернат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обучающихся, воспитанников с ограниченными возможностями здоровья»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Центр дистанционного образования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082660"/>
          </a:xfrm>
        </p:spPr>
        <p:txBody>
          <a:bodyPr>
            <a:normAutofit fontScale="90000"/>
          </a:bodyPr>
          <a:lstStyle/>
          <a:p>
            <a:pPr indent="11113"/>
            <a:r>
              <a:rPr lang="ru-RU" sz="3100" b="1" dirty="0" smtClean="0"/>
              <a:t>Единые требования к деятельности педагога на уроке</a:t>
            </a:r>
            <a:br>
              <a:rPr lang="ru-RU" sz="3100" b="1" dirty="0" smtClean="0"/>
            </a:br>
            <a:r>
              <a:rPr lang="ru-RU" sz="3100" b="1" dirty="0" smtClean="0"/>
              <a:t>по развитию ключевых компетенций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5410200"/>
          </a:xfrm>
        </p:spPr>
        <p:txBody>
          <a:bodyPr numCol="2">
            <a:normAutofit fontScale="47500" lnSpcReduction="20000"/>
          </a:bodyPr>
          <a:lstStyle/>
          <a:p>
            <a:pPr indent="11113" algn="just">
              <a:buFont typeface="Arial" pitchFamily="34" charset="0"/>
              <a:buChar char="•"/>
            </a:pPr>
            <a:r>
              <a:rPr lang="ru-RU" i="1" dirty="0" smtClean="0"/>
              <a:t>Довести тему урока до учащихся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i="1" dirty="0" smtClean="0"/>
              <a:t> </a:t>
            </a:r>
            <a:r>
              <a:rPr lang="ru-RU" sz="3400" i="1" dirty="0" smtClean="0"/>
              <a:t>Сформулировать обучающие цели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Поставить развивающие и воспитательные цели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Связать учебный материал с жизнью, профессией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Деятельность учащихся по овладению знаниями,  умениями, навыками должна стать на уроке главной, педагог может только направлять учащихся, помогать им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Развивать ключевые компетенции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В течение урока ставить проблемы, искать пути их решения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Применять игровые методы обучения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Вводить элемент </a:t>
            </a:r>
            <a:r>
              <a:rPr lang="ru-RU" sz="3400" i="1" dirty="0" err="1" smtClean="0"/>
              <a:t>соревновательности</a:t>
            </a:r>
            <a:r>
              <a:rPr lang="ru-RU" sz="3400" i="1" dirty="0" smtClean="0"/>
              <a:t>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Применять метод эвристической беседы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Применять метод проектов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Использовать опорные конспекты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Использовать индивидуальные и </a:t>
            </a:r>
            <a:r>
              <a:rPr lang="ru-RU" sz="3400" i="1" dirty="0" err="1" smtClean="0"/>
              <a:t>разноуровневые</a:t>
            </a:r>
            <a:r>
              <a:rPr lang="ru-RU" sz="3400" i="1" dirty="0" smtClean="0"/>
              <a:t> задачи </a:t>
            </a:r>
          </a:p>
          <a:p>
            <a:pPr indent="11113" algn="just">
              <a:buFont typeface="Arial" pitchFamily="34" charset="0"/>
              <a:buChar char="•"/>
            </a:pPr>
            <a:endParaRPr lang="ru-RU" sz="3400" i="1" dirty="0" smtClean="0"/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Самостоятельная работа учащихся – обязательное требование к современному уроку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Применять методы самоконтроля и взаимоконтроля учащихся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Учитывать </a:t>
            </a:r>
            <a:r>
              <a:rPr lang="ru-RU" sz="3400" i="1" dirty="0" err="1" smtClean="0"/>
              <a:t>валеологические</a:t>
            </a:r>
            <a:r>
              <a:rPr lang="ru-RU" sz="3400" i="1" dirty="0" smtClean="0"/>
              <a:t> требования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Применять диалоговые и </a:t>
            </a:r>
            <a:r>
              <a:rPr lang="ru-RU" sz="3400" i="1" dirty="0" err="1" smtClean="0"/>
              <a:t>полилоговые</a:t>
            </a:r>
            <a:r>
              <a:rPr lang="ru-RU" sz="3400" i="1" dirty="0" smtClean="0"/>
              <a:t> формы общения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Уметь предотвращать конфликты на уроке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Учитывать психологические особенности учащихся для достижения поставленных целей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Уметь заинтересовать большую часть учащихся 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Чередовать разнообразные виды деятельности учащихся</a:t>
            </a:r>
            <a:r>
              <a:rPr lang="ru-RU" sz="3400" dirty="0" smtClean="0"/>
              <a:t> </a:t>
            </a:r>
            <a:endParaRPr lang="en-US" sz="3400" dirty="0" smtClean="0"/>
          </a:p>
          <a:p>
            <a:pPr indent="11113" algn="just">
              <a:buFont typeface="Arial" pitchFamily="34" charset="0"/>
              <a:buChar char="•"/>
            </a:pPr>
            <a:r>
              <a:rPr lang="ru-RU" sz="3400" dirty="0" smtClean="0"/>
              <a:t> </a:t>
            </a:r>
            <a:r>
              <a:rPr lang="ru-RU" sz="3400" i="1" dirty="0" smtClean="0"/>
              <a:t>Подводить итоги урока</a:t>
            </a:r>
          </a:p>
          <a:p>
            <a:pPr indent="11113" algn="just">
              <a:buFont typeface="Arial" pitchFamily="34" charset="0"/>
              <a:buChar char="•"/>
            </a:pPr>
            <a:r>
              <a:rPr lang="ru-RU" sz="3400" i="1" dirty="0" smtClean="0"/>
              <a:t> Проводить самоанализ урока</a:t>
            </a:r>
            <a:endParaRPr lang="ru-RU" sz="3400" dirty="0"/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908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Рекомендации по формированию ключевых компетенций.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Целенаправленное обучение групповым методам работы (прежде всего в малых группах)</a:t>
            </a:r>
          </a:p>
          <a:p>
            <a:pPr lvl="0"/>
            <a:r>
              <a:rPr lang="ru-RU" dirty="0" smtClean="0"/>
              <a:t>Предоставление ученикам возможности попробовать себя в самых различных видах деятельности (проектной, исследовательской, конструкторской, художественной), в самых разнообразных областях, соединяя эти пробы с последующей рефлексией (хотя бы на уровне: это мне понравилось, а это не понравилось и почему)</a:t>
            </a:r>
          </a:p>
          <a:p>
            <a:pPr lvl="0"/>
            <a:r>
              <a:rPr lang="ru-RU" dirty="0" smtClean="0"/>
              <a:t>Вводить в образовательный процесс крупные игровые проекты, ролевые игры с большим количеством участников</a:t>
            </a:r>
          </a:p>
          <a:p>
            <a:pPr lvl="0"/>
            <a:r>
              <a:rPr lang="ru-RU" dirty="0" smtClean="0"/>
              <a:t>Работать по овладению </a:t>
            </a:r>
            <a:r>
              <a:rPr lang="ru-RU" dirty="0" err="1" smtClean="0"/>
              <a:t>межпредметными</a:t>
            </a:r>
            <a:r>
              <a:rPr lang="ru-RU" dirty="0" smtClean="0"/>
              <a:t> (</a:t>
            </a:r>
            <a:r>
              <a:rPr lang="ru-RU" dirty="0" err="1" smtClean="0"/>
              <a:t>надпредметными</a:t>
            </a:r>
            <a:r>
              <a:rPr lang="ru-RU" dirty="0" smtClean="0"/>
              <a:t>) компетентностями, такими как умение сравнивать, систематизировать, находить причинно-следственные связи, искать информацию </a:t>
            </a:r>
          </a:p>
          <a:p>
            <a:pPr lvl="0"/>
            <a:r>
              <a:rPr lang="ru-RU" dirty="0" smtClean="0"/>
              <a:t>Вырабатывать умение удерживать и выполнять долгосрочные задания, планировать свое время и деятельность </a:t>
            </a:r>
          </a:p>
          <a:p>
            <a:pPr lvl="0"/>
            <a:r>
              <a:rPr lang="ru-RU" dirty="0" smtClean="0"/>
              <a:t>Работать над удержанием целей, планированием долгосрочной деятельности, умением осмысливать ее результаты и отслеживать «свое» в быстро меняющейся среде </a:t>
            </a:r>
          </a:p>
          <a:p>
            <a:pPr lvl="0"/>
            <a:r>
              <a:rPr lang="ru-RU" dirty="0" smtClean="0"/>
              <a:t>Вести целенаправленную педагогическую работу по подготовке учащихся к последующей жизни, продолжению образования в высших учебных заведениях</a:t>
            </a:r>
          </a:p>
          <a:p>
            <a:pPr lvl="0"/>
            <a:r>
              <a:rPr lang="ru-RU" dirty="0" smtClean="0"/>
              <a:t>работает самостоятельно и учится планированию, организации, самоконтролю и оценке своих действий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Рекомендации по формированию ключевых компетенций.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Помочь учащимся сформировать соответствующие компетентности, в том числе умения готовиться к экзаменам и выстраивать экзаменационные ответы (монологическая речь в течение определенного времени на определенную тему), конспектировать, записывать лекции, подбирать информацию по теме, готовить доклады, писать рефераты</a:t>
            </a:r>
          </a:p>
          <a:p>
            <a:pPr lvl="0"/>
            <a:r>
              <a:rPr lang="ru-RU" dirty="0" smtClean="0"/>
              <a:t>Ориентироваться не на абсолютные, фиксированные оценки, а на относительные показатели успешности, на сравнение сегодняшних достижений учащегося с его собственными вчерашними достижениями </a:t>
            </a:r>
          </a:p>
          <a:p>
            <a:pPr lvl="0"/>
            <a:r>
              <a:rPr lang="ru-RU" dirty="0" smtClean="0"/>
              <a:t>Сменить практику разовых выборочных проверок на отслеживание динамики изменения личностных достижений каждого ученика, на оценку комплекса работ, выполненных за определенный период. Перейти на накопительную систему отметок </a:t>
            </a:r>
          </a:p>
          <a:p>
            <a:pPr lvl="0"/>
            <a:r>
              <a:rPr lang="ru-RU" dirty="0" smtClean="0"/>
              <a:t>Приоритет письменной формы оценки знаний над устной</a:t>
            </a:r>
          </a:p>
          <a:p>
            <a:pPr lvl="0"/>
            <a:r>
              <a:rPr lang="ru-RU" dirty="0" smtClean="0"/>
              <a:t>Использование </a:t>
            </a:r>
            <a:r>
              <a:rPr lang="ru-RU" dirty="0" err="1" smtClean="0"/>
              <a:t>многобалльных</a:t>
            </a:r>
            <a:r>
              <a:rPr lang="ru-RU" dirty="0" smtClean="0"/>
              <a:t> шкал оценивания наряду с сохранением классической 5-балльной шкалы в качестве основы </a:t>
            </a:r>
          </a:p>
          <a:p>
            <a:pPr lvl="0"/>
            <a:r>
              <a:rPr lang="ru-RU" dirty="0" smtClean="0"/>
              <a:t>Введение в образовательный процесс методик, направленных на развитие рефлексивных умений и разработка на их основе системы </a:t>
            </a:r>
            <a:r>
              <a:rPr lang="ru-RU" dirty="0" err="1" smtClean="0"/>
              <a:t>самооценивания</a:t>
            </a:r>
            <a:r>
              <a:rPr lang="ru-RU" dirty="0" smtClean="0"/>
              <a:t> учащихся </a:t>
            </a:r>
          </a:p>
          <a:p>
            <a:r>
              <a:rPr lang="ru-RU" dirty="0" smtClean="0"/>
              <a:t>Использование модульных технологий обучения, при которых обучающийся большую часть времени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6248400"/>
          </a:xfrm>
        </p:spPr>
        <p:txBody>
          <a:bodyPr/>
          <a:lstStyle/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“Мы слишком часто даем детям ответы, которые надо выучить, а не ставим передними проблемы, которые надо решить”.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Роджер Левин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0"/>
            <a:ext cx="8005026" cy="6858000"/>
          </a:xfrm>
        </p:spPr>
        <p:txBody>
          <a:bodyPr>
            <a:normAutofit/>
          </a:bodyPr>
          <a:lstStyle/>
          <a:p>
            <a:pPr indent="468000" algn="just">
              <a:lnSpc>
                <a:spcPct val="120000"/>
              </a:lnSpc>
            </a:pP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Компетенция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/>
              <a:t>– результат образования, выражающийся в готовности субъекта эффективно </a:t>
            </a:r>
            <a:r>
              <a:rPr lang="ru-RU" dirty="0" err="1" smtClean="0"/>
              <a:t>соорганизовывать</a:t>
            </a:r>
            <a:r>
              <a:rPr lang="ru-RU" dirty="0" smtClean="0"/>
              <a:t> внутренние и внешние ресурсы для достижения поставленной цели .</a:t>
            </a:r>
          </a:p>
          <a:p>
            <a:pPr indent="468000" algn="just">
              <a:lnSpc>
                <a:spcPct val="120000"/>
              </a:lnSpc>
            </a:pP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Компетентность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/>
              <a:t>– результат образования, выражающийся в овладении учащимся определенным набором способов деятельности, по отношению к определенному предмету воздействия.</a:t>
            </a:r>
          </a:p>
          <a:p>
            <a:pPr>
              <a:lnSpc>
                <a:spcPct val="120000"/>
              </a:lnSpc>
            </a:pP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/>
          <a:lstStyle/>
          <a:p>
            <a:r>
              <a:rPr lang="ru-RU" b="1" dirty="0" smtClean="0"/>
              <a:t>Ключевые компетентности: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>Ценностно-смысловые ;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Общекультурные;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Учебно-познавательные;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Информационные;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Коммуникативные;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Социально-трудовые;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Компетенции личностного самосовершенствования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Выделяют основные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создание условий для развития и самореализации учеников;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 усвоение продуктивных знаний, умений;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 развитие потребностей пополнять свои знания на протяжении всей жизни.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58259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effectLst/>
              </a:rPr>
              <a:t>С этой точки зрения цели школьного образования в следующем: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7862150" cy="571504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учиться, т.е. научить решать проблемы в сфере учебной деятельности;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объяснять явления действительности, их сущность, причины, взаимосвязи, используя соответствующий научный аппарат, т.е. решать познавательные проблемы;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ориентироваться в ключевых проблемах современной жизни – экологических, политических, межкультурного взаимодействия и иных, т.е. решать аналитические проблемы;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ориентироваться в мире духовных ценностей;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решать проблемы, связанные с реализацией определенных социальных ролей;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решать проблемы, общие для разных видов профессиональной и иной деятельности;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решать проблемы профессионального выбора, включая подготовку к дальнейшему обучению в учебных заведениях системы профессионального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FFFE00"/>
                </a:solidFill>
                <a:latin typeface="Times New Roman" pitchFamily="18" charset="0"/>
              </a:rPr>
              <a:t>Что влияет на формирование компетенций? </a:t>
            </a:r>
          </a:p>
        </p:txBody>
      </p:sp>
      <p:pic>
        <p:nvPicPr>
          <p:cNvPr id="14339" name="Picture 4" descr="PE01922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3575" y="1700213"/>
            <a:ext cx="2808288" cy="2227262"/>
          </a:xfrm>
          <a:noFill/>
        </p:spPr>
      </p:pic>
      <p:pic>
        <p:nvPicPr>
          <p:cNvPr id="35845" name="Picture 5" descr="PE0072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700213"/>
            <a:ext cx="136842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755650" y="2997200"/>
            <a:ext cx="1065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  <a:latin typeface="Times New Roman" pitchFamily="18" charset="0"/>
              </a:rPr>
              <a:t>Семья</a:t>
            </a:r>
          </a:p>
        </p:txBody>
      </p:sp>
      <p:pic>
        <p:nvPicPr>
          <p:cNvPr id="35847" name="Picture 7" descr="PE0073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573463"/>
            <a:ext cx="172878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684213" y="4948238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  <a:latin typeface="Times New Roman" pitchFamily="18" charset="0"/>
              </a:rPr>
              <a:t>Школьный </a:t>
            </a:r>
          </a:p>
          <a:p>
            <a:pPr algn="ctr"/>
            <a:r>
              <a:rPr lang="ru-RU">
                <a:solidFill>
                  <a:schemeClr val="tx2"/>
                </a:solidFill>
                <a:latin typeface="Times New Roman" pitchFamily="18" charset="0"/>
              </a:rPr>
              <a:t>коллектив</a:t>
            </a:r>
          </a:p>
        </p:txBody>
      </p:sp>
      <p:pic>
        <p:nvPicPr>
          <p:cNvPr id="35849" name="Picture 9" descr="J00984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4438" y="4581525"/>
            <a:ext cx="219075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3132138" y="6092825"/>
            <a:ext cx="919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chemeClr val="tx2"/>
                </a:solidFill>
                <a:latin typeface="Times New Roman" pitchFamily="18" charset="0"/>
              </a:rPr>
              <a:t>Друзья</a:t>
            </a:r>
          </a:p>
        </p:txBody>
      </p:sp>
      <p:pic>
        <p:nvPicPr>
          <p:cNvPr id="35851" name="Picture 11" descr="PE00723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163" y="4365625"/>
            <a:ext cx="11747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5364163" y="609282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  <a:latin typeface="Times New Roman" pitchFamily="18" charset="0"/>
              </a:rPr>
              <a:t>Досуг</a:t>
            </a:r>
          </a:p>
        </p:txBody>
      </p:sp>
      <p:pic>
        <p:nvPicPr>
          <p:cNvPr id="35853" name="Picture 13" descr="PE00559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92950" y="3500438"/>
            <a:ext cx="14668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6732588" y="5516563"/>
            <a:ext cx="217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  <a:latin typeface="Times New Roman" pitchFamily="18" charset="0"/>
              </a:rPr>
              <a:t>Профессиональная</a:t>
            </a:r>
          </a:p>
          <a:p>
            <a:r>
              <a:rPr lang="ru-RU">
                <a:solidFill>
                  <a:schemeClr val="tx2"/>
                </a:solidFill>
                <a:latin typeface="Times New Roman" pitchFamily="18" charset="0"/>
              </a:rPr>
              <a:t> ориентация</a:t>
            </a:r>
          </a:p>
        </p:txBody>
      </p:sp>
      <p:pic>
        <p:nvPicPr>
          <p:cNvPr id="35855" name="Picture 15" descr="PE00898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9925" y="908050"/>
            <a:ext cx="15176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7164388" y="28527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  <a:latin typeface="Times New Roman" pitchFamily="18" charset="0"/>
              </a:rPr>
              <a:t>Политика</a:t>
            </a:r>
          </a:p>
        </p:txBody>
      </p:sp>
      <p:sp>
        <p:nvSpPr>
          <p:cNvPr id="14352" name="AutoShape 17"/>
          <p:cNvSpPr>
            <a:spLocks noChangeArrowheads="1"/>
          </p:cNvSpPr>
          <p:nvPr/>
        </p:nvSpPr>
        <p:spPr bwMode="auto">
          <a:xfrm>
            <a:off x="2339975" y="2492375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AutoShape 18"/>
          <p:cNvSpPr>
            <a:spLocks noChangeArrowheads="1"/>
          </p:cNvSpPr>
          <p:nvPr/>
        </p:nvSpPr>
        <p:spPr bwMode="auto">
          <a:xfrm rot="-1519643">
            <a:off x="2555875" y="36449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AutoShape 19"/>
          <p:cNvSpPr>
            <a:spLocks noChangeArrowheads="1"/>
          </p:cNvSpPr>
          <p:nvPr/>
        </p:nvSpPr>
        <p:spPr bwMode="auto">
          <a:xfrm rot="-4135811">
            <a:off x="3378200" y="4048125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AutoShape 20"/>
          <p:cNvSpPr>
            <a:spLocks noChangeArrowheads="1"/>
          </p:cNvSpPr>
          <p:nvPr/>
        </p:nvSpPr>
        <p:spPr bwMode="auto">
          <a:xfrm rot="-6895769">
            <a:off x="5105400" y="39751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AutoShape 21"/>
          <p:cNvSpPr>
            <a:spLocks noChangeArrowheads="1"/>
          </p:cNvSpPr>
          <p:nvPr/>
        </p:nvSpPr>
        <p:spPr bwMode="auto">
          <a:xfrm rot="-8417782">
            <a:off x="6227763" y="3357563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7" name="AutoShape 22"/>
          <p:cNvSpPr>
            <a:spLocks noChangeArrowheads="1"/>
          </p:cNvSpPr>
          <p:nvPr/>
        </p:nvSpPr>
        <p:spPr bwMode="auto">
          <a:xfrm rot="8666617">
            <a:off x="6300788" y="1773238"/>
            <a:ext cx="685800" cy="431800"/>
          </a:xfrm>
          <a:prstGeom prst="rightArrow">
            <a:avLst>
              <a:gd name="adj1" fmla="val 50000"/>
              <a:gd name="adj2" fmla="val 39706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Ожидаемый результат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 </a:t>
            </a:r>
            <a:r>
              <a:rPr lang="ru-RU" dirty="0" smtClean="0"/>
              <a:t>Способность и готовность изучать </a:t>
            </a:r>
          </a:p>
          <a:p>
            <a:pPr>
              <a:buFont typeface="Wingdings" pitchFamily="2" charset="2"/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Способность и готовность искать </a:t>
            </a:r>
          </a:p>
          <a:p>
            <a:pPr>
              <a:buFont typeface="Wingdings" pitchFamily="2" charset="2"/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Способность и готовность думать </a:t>
            </a:r>
          </a:p>
          <a:p>
            <a:pPr>
              <a:buFont typeface="Wingdings" pitchFamily="2" charset="2"/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Способность и готовность сотрудничать </a:t>
            </a:r>
          </a:p>
          <a:p>
            <a:pPr>
              <a:buFont typeface="Wingdings" pitchFamily="2" charset="2"/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Способность и готовность приниматься за дело </a:t>
            </a:r>
          </a:p>
          <a:p>
            <a:pPr>
              <a:buFont typeface="Wingdings" pitchFamily="2" charset="2"/>
              <a:buNone/>
            </a:pPr>
            <a:endParaRPr lang="ru-RU" sz="1600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Способность и готовность адаптироваться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Три причины, по которым нельзя сказать</a:t>
            </a:r>
            <a:br>
              <a:rPr lang="ru-RU" sz="3600" b="1" dirty="0" smtClean="0"/>
            </a:br>
            <a:r>
              <a:rPr lang="ru-RU" sz="3600" b="1" dirty="0" smtClean="0"/>
              <a:t> «нет» </a:t>
            </a:r>
            <a:r>
              <a:rPr lang="ru-RU" sz="3600" b="1" dirty="0" err="1" smtClean="0"/>
              <a:t>компетентностному</a:t>
            </a:r>
            <a:r>
              <a:rPr lang="ru-RU" sz="3600" b="1" dirty="0" smtClean="0"/>
              <a:t> подходу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19591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/>
              <a:t>информационный взрыв – одна из причин кризиса традиционной системы образования, ориентированной на передачу знаний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развитие </a:t>
            </a:r>
            <a:r>
              <a:rPr lang="ru-RU" dirty="0" err="1" smtClean="0"/>
              <a:t>бизнес-сообщества</a:t>
            </a:r>
            <a:r>
              <a:rPr lang="ru-RU" dirty="0" smtClean="0"/>
              <a:t> и изменения, которые происходят на рынке труда, несоответствие между требованиями рынка труда и результатами образования стало проявляться особенно резко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осознание того, что сегодня российская школа находится отнюдь не на лидерских позициях</a:t>
            </a:r>
          </a:p>
        </p:txBody>
      </p:sp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833</Words>
  <Application>Microsoft Office PowerPoint</Application>
  <PresentationFormat>Экран (4:3)</PresentationFormat>
  <Paragraphs>107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Формы и методы формирования ключевых компетентностей учащихся в условиях дистанционного образования.</vt:lpstr>
      <vt:lpstr>Слайд 2</vt:lpstr>
      <vt:lpstr>Слайд 3</vt:lpstr>
      <vt:lpstr>Ключевые компетентности:</vt:lpstr>
      <vt:lpstr>Выделяют основные задачи:</vt:lpstr>
      <vt:lpstr> С этой точки зрения цели школьного образования в следующем: </vt:lpstr>
      <vt:lpstr>Что влияет на формирование компетенций? </vt:lpstr>
      <vt:lpstr>Ожидаемый результат </vt:lpstr>
      <vt:lpstr>Три причины, по которым нельзя сказать  «нет» компетентностному подходу </vt:lpstr>
      <vt:lpstr>Единые требования к деятельности педагога на уроке по развитию ключевых компетенций учащихся</vt:lpstr>
      <vt:lpstr>Рекомендации по формированию ключевых компетенций.</vt:lpstr>
      <vt:lpstr>Рекомендации по формированию ключевых компетенций.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формирования ключевых компетентностей учащихся в условиях дистанционного образования.</dc:title>
  <dc:creator>user</dc:creator>
  <cp:lastModifiedBy>Шулилины</cp:lastModifiedBy>
  <cp:revision>4</cp:revision>
  <dcterms:created xsi:type="dcterms:W3CDTF">2013-10-28T17:05:01Z</dcterms:created>
  <dcterms:modified xsi:type="dcterms:W3CDTF">2013-11-09T13:39:48Z</dcterms:modified>
</cp:coreProperties>
</file>