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8080"/>
    <a:srgbClr val="336699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DD2AF-3FD6-44BB-BE30-EA9592A3AED3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4EEF-F8FC-43A7-91CD-0A795F274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24EEF-F8FC-43A7-91CD-0A795F274ED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chemeClr val="accent6">
                <a:lumMod val="20000"/>
                <a:lumOff val="80000"/>
              </a:schemeClr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35A3-514F-44D9-A8A4-A746247006F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2E3E-4432-4B36-A377-50F487694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71744"/>
          </a:xfrm>
        </p:spPr>
        <p:txBody>
          <a:bodyPr>
            <a:normAutofit/>
          </a:bodyPr>
          <a:lstStyle/>
          <a:p>
            <a:pPr algn="r"/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Антон Павлович Чехов</a:t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(1860 – 1904)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214686"/>
            <a:ext cx="3929090" cy="242411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Он не просто описывал жизнь,  он  жаждал переделать её, чтобы она стала умнее, человечнее,  радостнее…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                       К.Чуковский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4" name="Picture 11" descr="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4176464" cy="48965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00010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Рассказ «Хамелеон»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C00000"/>
                </a:solidFill>
              </a:rPr>
              <a:t>  </a:t>
            </a:r>
            <a:endParaRPr lang="ru-RU" sz="48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b="9000"/>
          <a:stretch>
            <a:fillRect/>
          </a:stretch>
        </p:blipFill>
        <p:spPr bwMode="auto">
          <a:xfrm>
            <a:off x="285720" y="928670"/>
            <a:ext cx="8643998" cy="561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Средства создания характеристики героя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3578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Описание внешности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Описание обстановки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Речь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Поведение</a:t>
            </a:r>
          </a:p>
          <a:p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Художественные детали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0"/>
            <a:ext cx="9429816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Деталь художественная	</a:t>
            </a:r>
            <a:r>
              <a:rPr lang="ru-RU" sz="3600" dirty="0" smtClean="0"/>
              <a:t>– </a:t>
            </a:r>
            <a:r>
              <a:rPr lang="ru-RU" sz="3600" dirty="0"/>
              <a:t>выразительная подробность в произведении, несущая значительную смысловую и эмоциональную нагрузку. Деталь </a:t>
            </a:r>
            <a:r>
              <a:rPr lang="ru-RU" sz="3600" dirty="0" smtClean="0"/>
              <a:t>может </a:t>
            </a:r>
            <a:r>
              <a:rPr lang="ru-RU" sz="3600" dirty="0"/>
              <a:t>воспроизводить подробности обстановки, внешности, пейзажа, портрета, интерьера, но в любом случае она используется, чтобы </a:t>
            </a:r>
            <a:r>
              <a:rPr lang="ru-RU" sz="3600" dirty="0" smtClean="0"/>
              <a:t>кратко, ярко и наглядно </a:t>
            </a:r>
            <a:r>
              <a:rPr lang="ru-RU" sz="3600" dirty="0"/>
              <a:t>представить </a:t>
            </a:r>
            <a:r>
              <a:rPr lang="ru-RU" sz="3600" dirty="0" smtClean="0"/>
              <a:t>героев </a:t>
            </a:r>
            <a:r>
              <a:rPr lang="ru-RU" sz="3600" dirty="0"/>
              <a:t>и их среду обитания. 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	</a:t>
            </a:r>
            <a:r>
              <a:rPr lang="ru-RU" sz="3600" b="1" i="1" dirty="0" smtClean="0">
                <a:solidFill>
                  <a:srgbClr val="008000"/>
                </a:solidFill>
              </a:rPr>
              <a:t>городовой </a:t>
            </a:r>
            <a:r>
              <a:rPr lang="ru-RU" sz="3600" b="1" i="1" dirty="0">
                <a:solidFill>
                  <a:srgbClr val="008000"/>
                </a:solidFill>
              </a:rPr>
              <a:t>с </a:t>
            </a:r>
            <a:r>
              <a:rPr lang="ru-RU" sz="3600" b="1" i="1" u="sng" dirty="0">
                <a:solidFill>
                  <a:srgbClr val="008000"/>
                </a:solidFill>
              </a:rPr>
              <a:t>решетом</a:t>
            </a:r>
            <a:r>
              <a:rPr lang="ru-RU" sz="3600" b="1" i="1" dirty="0">
                <a:solidFill>
                  <a:srgbClr val="008000"/>
                </a:solidFill>
              </a:rPr>
              <a:t>, доверху наполненным </a:t>
            </a:r>
            <a:r>
              <a:rPr lang="ru-RU" sz="3600" b="1" i="1" u="sng" dirty="0">
                <a:solidFill>
                  <a:srgbClr val="008000"/>
                </a:solidFill>
              </a:rPr>
              <a:t>конфискованным крыжовником</a:t>
            </a:r>
            <a:r>
              <a:rPr lang="ru-RU" sz="3600" b="1" i="1" dirty="0" smtClean="0">
                <a:solidFill>
                  <a:srgbClr val="008000"/>
                </a:solidFill>
              </a:rPr>
              <a:t>.</a:t>
            </a:r>
            <a:endParaRPr lang="ru-RU" sz="3600" b="1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71438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Анализ </a:t>
            </a:r>
            <a:b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художественных средств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Arial Black" pitchFamily="34" charset="0"/>
              </a:rPr>
              <a:t> </a:t>
            </a:r>
            <a:endParaRPr lang="ru-RU" sz="1800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214421"/>
          <a:ext cx="9144000" cy="553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362"/>
                <a:gridCol w="2990398"/>
                <a:gridCol w="3143240"/>
              </a:tblGrid>
              <a:tr h="25003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1 группа 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Найдите художественные детали в рассказе и определите, какую роль они выполняют?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 группа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Найдите описание внешности героев и определите, что подчеркивает Чехов этим описанием?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3 группа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Найдите, как Чехов описывает движение Очумелова? Какие глаголы он при этом использует? 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 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9733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4 группа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endParaRPr lang="ru-RU" sz="1800" b="1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Проследите за речью Очумелова,  как она его характеризует? 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 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 группа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endParaRPr lang="ru-RU" sz="1800" b="1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Проследите за речью 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Хрюкина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, как она его характеризует? 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6 группа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	</a:t>
                      </a:r>
                    </a:p>
                    <a:p>
                      <a:pPr>
                        <a:buNone/>
                      </a:pPr>
                      <a:r>
                        <a:rPr lang="ru-RU" sz="1800" b="1" dirty="0" smtClean="0">
                          <a:latin typeface="Arial Black" pitchFamily="34" charset="0"/>
                        </a:rPr>
                        <a:t>Найдите в рассказе «говорящие фамилии». Объясните их смысл.  Приём “говорящих имён и фамилий” - юмористический или сатирический?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Выводы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78647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/>
              <a:t>	</a:t>
            </a:r>
          </a:p>
          <a:p>
            <a:pPr lvl="0">
              <a:buNone/>
            </a:pPr>
            <a:r>
              <a:rPr lang="ru-RU" sz="4800" b="1" dirty="0">
                <a:solidFill>
                  <a:srgbClr val="002060"/>
                </a:solidFill>
                <a:latin typeface="Arial Black" pitchFamily="34" charset="0"/>
              </a:rPr>
              <a:t>	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Какие </a:t>
            </a:r>
            <a:r>
              <a:rPr lang="ru-RU" sz="4800" b="1" dirty="0">
                <a:solidFill>
                  <a:srgbClr val="002060"/>
                </a:solidFill>
                <a:latin typeface="Arial Black" pitchFamily="34" charset="0"/>
              </a:rPr>
              <a:t>приемы использует Чехов для создания комического эффекта?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	</a:t>
            </a:r>
          </a:p>
          <a:p>
            <a:pPr lvl="0">
              <a:buNone/>
            </a:pPr>
            <a:r>
              <a:rPr lang="ru-RU" sz="4800" b="1" dirty="0">
                <a:solidFill>
                  <a:srgbClr val="002060"/>
                </a:solidFill>
                <a:latin typeface="Arial Black" pitchFamily="34" charset="0"/>
              </a:rPr>
              <a:t>	</a:t>
            </a:r>
            <a:r>
              <a:rPr lang="ru-RU" sz="4800" b="1" dirty="0" smtClean="0">
                <a:solidFill>
                  <a:srgbClr val="002060"/>
                </a:solidFill>
                <a:latin typeface="Arial Black" pitchFamily="34" charset="0"/>
              </a:rPr>
              <a:t>Какой </a:t>
            </a:r>
            <a:r>
              <a:rPr lang="ru-RU" sz="4800" b="1" dirty="0">
                <a:solidFill>
                  <a:srgbClr val="002060"/>
                </a:solidFill>
                <a:latin typeface="Arial Black" pitchFamily="34" charset="0"/>
              </a:rPr>
              <a:t>порок высмеивает?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Выводы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715404" cy="578647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	</a:t>
            </a:r>
            <a:r>
              <a:rPr lang="ru-RU" sz="5400" b="1" dirty="0" smtClean="0">
                <a:solidFill>
                  <a:srgbClr val="002060"/>
                </a:solidFill>
                <a:latin typeface="Arial Black" pitchFamily="34" charset="0"/>
              </a:rPr>
              <a:t>Только </a:t>
            </a:r>
            <a:r>
              <a:rPr lang="ru-RU" sz="5400" b="1" dirty="0">
                <a:solidFill>
                  <a:srgbClr val="002060"/>
                </a:solidFill>
                <a:latin typeface="Arial Black" pitchFamily="34" charset="0"/>
              </a:rPr>
              <a:t>ли Очумелову присущи черты хамелеонства? </a:t>
            </a:r>
            <a:endParaRPr lang="ru-RU" sz="5400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5400" dirty="0">
                <a:solidFill>
                  <a:srgbClr val="002060"/>
                </a:solidFill>
                <a:latin typeface="Arial Black" pitchFamily="34" charset="0"/>
              </a:rPr>
              <a:t> </a:t>
            </a:r>
            <a:endParaRPr lang="ru-RU" sz="5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Arial Black" pitchFamily="34" charset="0"/>
              </a:rPr>
              <a:t>	Есть </a:t>
            </a:r>
            <a:r>
              <a:rPr lang="ru-RU" sz="5400" b="1" dirty="0">
                <a:solidFill>
                  <a:srgbClr val="002060"/>
                </a:solidFill>
                <a:latin typeface="Arial Black" pitchFamily="34" charset="0"/>
              </a:rPr>
              <a:t>ли сейчас хамелеоны, подобные Очумелову?</a:t>
            </a:r>
            <a:endParaRPr lang="ru-RU" sz="5400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Выводы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429684" cy="578647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	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sz="5400" b="1" dirty="0" smtClean="0">
                <a:solidFill>
                  <a:srgbClr val="002060"/>
                </a:solidFill>
                <a:latin typeface="Arial Black" pitchFamily="34" charset="0"/>
              </a:rPr>
              <a:t>Этот </a:t>
            </a:r>
            <a:r>
              <a:rPr lang="ru-RU" sz="5400" b="1" dirty="0">
                <a:solidFill>
                  <a:srgbClr val="002060"/>
                </a:solidFill>
                <a:latin typeface="Arial Black" pitchFamily="34" charset="0"/>
              </a:rPr>
              <a:t>рассказ сатирический или юмористический? </a:t>
            </a:r>
            <a:endParaRPr lang="ru-RU" sz="5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	</a:t>
            </a:r>
            <a:r>
              <a:rPr lang="ru-RU" dirty="0" smtClean="0">
                <a:latin typeface="Arial Black" pitchFamily="34" charset="0"/>
              </a:rPr>
              <a:t>Письменно (5-7 предложений) ответьте </a:t>
            </a:r>
            <a:r>
              <a:rPr lang="ru-RU" dirty="0">
                <a:latin typeface="Arial Black" pitchFamily="34" charset="0"/>
              </a:rPr>
              <a:t>на вопрос </a:t>
            </a:r>
            <a:r>
              <a:rPr lang="ru-RU" dirty="0" smtClean="0">
                <a:latin typeface="Arial Black" pitchFamily="34" charset="0"/>
              </a:rPr>
              <a:t>по </a:t>
            </a:r>
            <a:r>
              <a:rPr lang="ru-RU" dirty="0">
                <a:latin typeface="Arial Black" pitchFamily="34" charset="0"/>
              </a:rPr>
              <a:t>выбору.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Почему рассказ Чехова назван “Хамелеон”?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Над чем смеется Чехов и что его огорчает в рассказе «Хамелеон»?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Приведите примеры случаев «хамелеонства» в современной жизни.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Как закончился рассказ у Чехова? А как закончили бы его вы?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	</a:t>
            </a:r>
            <a:endParaRPr lang="ru-RU" dirty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4800" b="1" i="1" dirty="0" smtClean="0">
                <a:solidFill>
                  <a:srgbClr val="002060"/>
                </a:solidFill>
              </a:rPr>
              <a:t>Прочитать </a:t>
            </a:r>
            <a:r>
              <a:rPr lang="ru-RU" sz="4800" b="1" i="1" dirty="0">
                <a:solidFill>
                  <a:srgbClr val="002060"/>
                </a:solidFill>
              </a:rPr>
              <a:t>рассказ «Злоумышленник». </a:t>
            </a:r>
            <a:endParaRPr lang="ru-RU" sz="4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800" b="1" i="1" dirty="0">
                <a:solidFill>
                  <a:srgbClr val="002060"/>
                </a:solidFill>
              </a:rPr>
              <a:t>	</a:t>
            </a:r>
            <a:r>
              <a:rPr lang="ru-RU" sz="4800" b="1" i="1" dirty="0" smtClean="0">
                <a:solidFill>
                  <a:srgbClr val="002060"/>
                </a:solidFill>
              </a:rPr>
              <a:t>Найти </a:t>
            </a:r>
            <a:r>
              <a:rPr lang="ru-RU" sz="4800" b="1" i="1" dirty="0">
                <a:solidFill>
                  <a:srgbClr val="002060"/>
                </a:solidFill>
              </a:rPr>
              <a:t>приемы создания </a:t>
            </a:r>
            <a:r>
              <a:rPr lang="ru-RU" sz="4800" b="1" i="1" dirty="0" smtClean="0">
                <a:solidFill>
                  <a:srgbClr val="002060"/>
                </a:solidFill>
              </a:rPr>
              <a:t>комического.</a:t>
            </a:r>
            <a:endParaRPr lang="ru-RU" sz="4800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00010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Литературная разминка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54291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sz="4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000240"/>
          <a:ext cx="821536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921"/>
                <a:gridCol w="1026921"/>
                <a:gridCol w="1026921"/>
                <a:gridCol w="1026921"/>
                <a:gridCol w="1026921"/>
                <a:gridCol w="1026921"/>
                <a:gridCol w="1026921"/>
                <a:gridCol w="1026921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>
                          <a:solidFill>
                            <a:schemeClr val="bg1"/>
                          </a:solidFill>
                        </a:rPr>
                        <a:t>Х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4" y="3071810"/>
          <a:ext cx="8286808" cy="98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9858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>
                          <a:solidFill>
                            <a:schemeClr val="bg1"/>
                          </a:solidFill>
                        </a:rPr>
                        <a:t>Х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4357694"/>
          <a:ext cx="8358249" cy="946404"/>
        </p:xfrm>
        <a:graphic>
          <a:graphicData uri="http://schemas.openxmlformats.org/drawingml/2006/table">
            <a:tbl>
              <a:tblPr/>
              <a:tblGrid>
                <a:gridCol w="642387"/>
                <a:gridCol w="642387"/>
                <a:gridCol w="643590"/>
                <a:gridCol w="642387"/>
                <a:gridCol w="643590"/>
                <a:gridCol w="642387"/>
                <a:gridCol w="643590"/>
                <a:gridCol w="642387"/>
                <a:gridCol w="643590"/>
                <a:gridCol w="642387"/>
                <a:gridCol w="643590"/>
                <a:gridCol w="642387"/>
                <a:gridCol w="643590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42845" y="5572140"/>
          <a:ext cx="371477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9"/>
                <a:gridCol w="520669"/>
                <a:gridCol w="520669"/>
                <a:gridCol w="520669"/>
                <a:gridCol w="520669"/>
                <a:gridCol w="520669"/>
                <a:gridCol w="59076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Т</a:t>
                      </a:r>
                      <a:endParaRPr lang="ru-RU" sz="5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143504" y="5572140"/>
          <a:ext cx="35004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10"/>
                <a:gridCol w="583410"/>
                <a:gridCol w="583410"/>
                <a:gridCol w="583410"/>
                <a:gridCol w="583410"/>
                <a:gridCol w="583410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Т</a:t>
                      </a:r>
                      <a:endParaRPr lang="ru-RU" sz="5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14810" y="5572140"/>
          <a:ext cx="57150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</a:tblGrid>
              <a:tr h="785818">
                <a:tc>
                  <a:txBody>
                    <a:bodyPr/>
                    <a:lstStyle/>
                    <a:p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929198"/>
            <a:ext cx="8715436" cy="15001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Домик Чехова в Таганроге. Бывшая улица Полицейская (теперь улица Чехова)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Домик Чехова в г. Таганрог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19335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572140"/>
            <a:ext cx="8715436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Дед Чехова – Егор Михайлович Чехов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0000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4572031" cy="55171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572140"/>
            <a:ext cx="8715436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Отец Чехова – Павел </a:t>
            </a:r>
            <a:r>
              <a:rPr lang="ru-RU" sz="3600" b="1" dirty="0" smtClean="0">
                <a:solidFill>
                  <a:srgbClr val="002060"/>
                </a:solidFill>
              </a:rPr>
              <a:t>Егорович Чехов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p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0"/>
            <a:ext cx="3690956" cy="54693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Псевдонимы Чехова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Антоша </a:t>
            </a:r>
            <a:r>
              <a:rPr lang="ru-RU" sz="4800" b="1" dirty="0" err="1" smtClean="0"/>
              <a:t>Чехонте</a:t>
            </a:r>
            <a:r>
              <a:rPr lang="ru-RU" sz="4800" b="1" dirty="0" smtClean="0"/>
              <a:t>´</a:t>
            </a: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Человек без селезенки</a:t>
            </a:r>
          </a:p>
          <a:p>
            <a:pPr algn="ctr">
              <a:buNone/>
            </a:pPr>
            <a:r>
              <a:rPr lang="ru-RU" sz="4800" b="1" dirty="0" smtClean="0"/>
              <a:t>Брат моего брата </a:t>
            </a:r>
          </a:p>
          <a:p>
            <a:pPr algn="ctr">
              <a:buNone/>
            </a:pPr>
            <a:r>
              <a:rPr lang="ru-RU" sz="4800" b="1" dirty="0" smtClean="0"/>
              <a:t>Врач без пациентов</a:t>
            </a:r>
          </a:p>
          <a:p>
            <a:pPr algn="ctr">
              <a:buNone/>
            </a:pPr>
            <a:r>
              <a:rPr lang="ru-RU" sz="4800" b="1" dirty="0" smtClean="0"/>
              <a:t>Вспыльчивый человек</a:t>
            </a:r>
            <a:endParaRPr lang="ru-R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Формы комического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sz="9300" b="1" dirty="0" smtClean="0">
                <a:solidFill>
                  <a:srgbClr val="C00000"/>
                </a:solidFill>
              </a:rPr>
              <a:t>САТИРА    ЮМОР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Формы комического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57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C00000"/>
                </a:solidFill>
              </a:rPr>
              <a:t>  Сатира </a:t>
            </a:r>
            <a:r>
              <a:rPr lang="ru-RU" sz="4800" dirty="0"/>
              <a:t>– это гневное осуждение и беспощадное высмеивание пороков общественной и личной жизни. Предмет сатиры – опасные пороки.</a:t>
            </a:r>
          </a:p>
          <a:p>
            <a:pPr>
              <a:buNone/>
            </a:pPr>
            <a:r>
              <a:rPr lang="ru-RU" sz="4800" dirty="0"/>
              <a:t> </a:t>
            </a:r>
          </a:p>
          <a:p>
            <a:pPr>
              <a:buNone/>
            </a:pPr>
            <a:r>
              <a:rPr lang="ru-RU" sz="7000" b="1" dirty="0" smtClean="0">
                <a:solidFill>
                  <a:srgbClr val="C00000"/>
                </a:solidFill>
              </a:rPr>
              <a:t>  Юмор </a:t>
            </a:r>
            <a:r>
              <a:rPr lang="ru-RU" sz="4800" dirty="0"/>
              <a:t>– это безобидная </a:t>
            </a:r>
            <a:r>
              <a:rPr lang="ru-RU" sz="4800" dirty="0" smtClean="0"/>
              <a:t>насмешка, вызывающая </a:t>
            </a:r>
            <a:r>
              <a:rPr lang="ru-RU" sz="4800" dirty="0"/>
              <a:t>весёлый смех.</a:t>
            </a:r>
          </a:p>
          <a:p>
            <a:pPr>
              <a:buNone/>
            </a:pPr>
            <a:r>
              <a:rPr lang="ru-RU" sz="4800" dirty="0" smtClean="0"/>
              <a:t>   Предмет </a:t>
            </a:r>
            <a:r>
              <a:rPr lang="ru-RU" sz="4800" dirty="0"/>
              <a:t>юмора – частные  недостатки.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9715568" cy="141763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Приемы создания комического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577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Гипербола</a:t>
            </a:r>
          </a:p>
          <a:p>
            <a:pPr>
              <a:buNone/>
            </a:pP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Гротеск</a:t>
            </a:r>
          </a:p>
          <a:p>
            <a:pPr>
              <a:buNone/>
            </a:pP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Говорящие имена</a:t>
            </a:r>
          </a:p>
          <a:p>
            <a:pPr>
              <a:buNone/>
            </a:pP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Иносказание</a:t>
            </a: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   </a:t>
            </a:r>
            <a:r>
              <a:rPr lang="ru-RU" sz="7000" b="1" dirty="0" smtClean="0">
                <a:solidFill>
                  <a:srgbClr val="002060"/>
                </a:solidFill>
                <a:latin typeface="Arial Black" pitchFamily="34" charset="0"/>
              </a:rPr>
              <a:t>…..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147</Words>
  <Application>Microsoft Office PowerPoint</Application>
  <PresentationFormat>Экран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Антон Павлович Чехов  (1860 – 1904)</vt:lpstr>
      <vt:lpstr>Литературная разминка</vt:lpstr>
      <vt:lpstr>Слайд 3</vt:lpstr>
      <vt:lpstr>Слайд 4</vt:lpstr>
      <vt:lpstr>Слайд 5</vt:lpstr>
      <vt:lpstr>Псевдонимы Чехова</vt:lpstr>
      <vt:lpstr>Формы комического</vt:lpstr>
      <vt:lpstr>Формы комического</vt:lpstr>
      <vt:lpstr>Приемы создания комического</vt:lpstr>
      <vt:lpstr>Рассказ «Хамелеон»</vt:lpstr>
      <vt:lpstr>Средства создания характеристики героя</vt:lpstr>
      <vt:lpstr>Слайд 12</vt:lpstr>
      <vt:lpstr>Анализ  художественных средств</vt:lpstr>
      <vt:lpstr>Выводы</vt:lpstr>
      <vt:lpstr>Выводы</vt:lpstr>
      <vt:lpstr>Выводы</vt:lpstr>
      <vt:lpstr>Самостоятельная работа</vt:lpstr>
      <vt:lpstr>Домашнее задание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 Павлович Чехов  (1860 – 1904)</dc:title>
  <dc:creator>Иван</dc:creator>
  <cp:lastModifiedBy>Иван</cp:lastModifiedBy>
  <cp:revision>10</cp:revision>
  <dcterms:created xsi:type="dcterms:W3CDTF">2015-01-23T14:47:57Z</dcterms:created>
  <dcterms:modified xsi:type="dcterms:W3CDTF">2015-01-26T13:49:22Z</dcterms:modified>
</cp:coreProperties>
</file>