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8080"/>
    <a:srgbClr val="336699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DD2AF-3FD6-44BB-BE30-EA9592A3AED3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24EEF-F8FC-43A7-91CD-0A795F274E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4EEF-F8FC-43A7-91CD-0A795F274ED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35A3-514F-44D9-A8A4-A746247006F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2E3E-4432-4B36-A377-50F487694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35A3-514F-44D9-A8A4-A746247006F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2E3E-4432-4B36-A377-50F487694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35A3-514F-44D9-A8A4-A746247006F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2E3E-4432-4B36-A377-50F487694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35A3-514F-44D9-A8A4-A746247006F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2E3E-4432-4B36-A377-50F487694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35A3-514F-44D9-A8A4-A746247006F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2E3E-4432-4B36-A377-50F487694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35A3-514F-44D9-A8A4-A746247006F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2E3E-4432-4B36-A377-50F487694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35A3-514F-44D9-A8A4-A746247006F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2E3E-4432-4B36-A377-50F487694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35A3-514F-44D9-A8A4-A746247006F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2E3E-4432-4B36-A377-50F487694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35A3-514F-44D9-A8A4-A746247006F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2E3E-4432-4B36-A377-50F487694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35A3-514F-44D9-A8A4-A746247006F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2E3E-4432-4B36-A377-50F487694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35A3-514F-44D9-A8A4-A746247006F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2E3E-4432-4B36-A377-50F487694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39999">
              <a:schemeClr val="accent6">
                <a:lumMod val="20000"/>
                <a:lumOff val="80000"/>
              </a:schemeClr>
            </a:gs>
            <a:gs pos="70000">
              <a:srgbClr val="C4D6EB"/>
            </a:gs>
            <a:gs pos="100000">
              <a:srgbClr val="FFEBFA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E35A3-514F-44D9-A8A4-A746247006F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02E3E-4432-4B36-A377-50F487694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571744"/>
          </a:xfrm>
        </p:spPr>
        <p:txBody>
          <a:bodyPr>
            <a:normAutofit/>
          </a:bodyPr>
          <a:lstStyle/>
          <a:p>
            <a:pPr algn="r"/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Антон Павлович Чехов</a:t>
            </a:r>
            <a:b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(1860 – 1904)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3214686"/>
            <a:ext cx="3929090" cy="2424114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Он не просто описывал жизнь,  он  жаждал переделать её, чтобы она стала умнее, человечнее,  радостнее…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                                К.Чуковский</a:t>
            </a:r>
            <a:endParaRPr lang="ru-RU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ru-RU" dirty="0"/>
          </a:p>
        </p:txBody>
      </p:sp>
      <p:pic>
        <p:nvPicPr>
          <p:cNvPr id="4" name="Picture 11" descr="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4176464" cy="489654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000108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Рассказ «Хамелеон»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000" b="1" dirty="0" smtClean="0">
                <a:solidFill>
                  <a:srgbClr val="C00000"/>
                </a:solidFill>
              </a:rPr>
              <a:t>  </a:t>
            </a:r>
            <a:endParaRPr lang="ru-RU" sz="48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 b="9000"/>
          <a:stretch>
            <a:fillRect/>
          </a:stretch>
        </p:blipFill>
        <p:spPr bwMode="auto">
          <a:xfrm>
            <a:off x="285720" y="928670"/>
            <a:ext cx="8643998" cy="5618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141763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Средства создания характеристики героя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35785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Описание внешности</a:t>
            </a:r>
          </a:p>
          <a:p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Описание обстановки</a:t>
            </a:r>
          </a:p>
          <a:p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Речь</a:t>
            </a:r>
          </a:p>
          <a:p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Поведение</a:t>
            </a:r>
          </a:p>
          <a:p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Художественные детали</a:t>
            </a:r>
            <a:endParaRPr lang="ru-RU" sz="48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0"/>
            <a:ext cx="9429816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	</a:t>
            </a:r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Деталь художественная	</a:t>
            </a:r>
            <a:r>
              <a:rPr lang="ru-RU" sz="3600" dirty="0" smtClean="0"/>
              <a:t>– </a:t>
            </a:r>
            <a:r>
              <a:rPr lang="ru-RU" sz="3600" dirty="0"/>
              <a:t>выразительная подробность в произведении, несущая значительную смысловую и эмоциональную нагрузку. Деталь </a:t>
            </a:r>
            <a:r>
              <a:rPr lang="ru-RU" sz="3600" dirty="0" smtClean="0"/>
              <a:t>может </a:t>
            </a:r>
            <a:r>
              <a:rPr lang="ru-RU" sz="3600" dirty="0"/>
              <a:t>воспроизводить подробности обстановки, внешности, пейзажа, портрета, интерьера, но в любом случае она используется, чтобы </a:t>
            </a:r>
            <a:r>
              <a:rPr lang="ru-RU" sz="3600" dirty="0" smtClean="0"/>
              <a:t>кратко, ярко и наглядно </a:t>
            </a:r>
            <a:r>
              <a:rPr lang="ru-RU" sz="3600" dirty="0"/>
              <a:t>представить </a:t>
            </a:r>
            <a:r>
              <a:rPr lang="ru-RU" sz="3600" dirty="0" smtClean="0"/>
              <a:t>героев </a:t>
            </a:r>
            <a:r>
              <a:rPr lang="ru-RU" sz="3600" dirty="0"/>
              <a:t>и их среду обитания. </a:t>
            </a:r>
            <a:endParaRPr lang="ru-RU" sz="3600" dirty="0" smtClean="0"/>
          </a:p>
          <a:p>
            <a:pPr>
              <a:buNone/>
            </a:pPr>
            <a:r>
              <a:rPr lang="ru-RU" sz="3600" dirty="0"/>
              <a:t>	</a:t>
            </a:r>
            <a:r>
              <a:rPr lang="ru-RU" sz="3600" b="1" i="1" dirty="0" smtClean="0">
                <a:solidFill>
                  <a:srgbClr val="008000"/>
                </a:solidFill>
              </a:rPr>
              <a:t>городовой </a:t>
            </a:r>
            <a:r>
              <a:rPr lang="ru-RU" sz="3600" b="1" i="1" dirty="0">
                <a:solidFill>
                  <a:srgbClr val="008000"/>
                </a:solidFill>
              </a:rPr>
              <a:t>с </a:t>
            </a:r>
            <a:r>
              <a:rPr lang="ru-RU" sz="3600" b="1" i="1" u="sng" dirty="0">
                <a:solidFill>
                  <a:srgbClr val="008000"/>
                </a:solidFill>
              </a:rPr>
              <a:t>решетом</a:t>
            </a:r>
            <a:r>
              <a:rPr lang="ru-RU" sz="3600" b="1" i="1" dirty="0">
                <a:solidFill>
                  <a:srgbClr val="008000"/>
                </a:solidFill>
              </a:rPr>
              <a:t>, доверху наполненным </a:t>
            </a:r>
            <a:r>
              <a:rPr lang="ru-RU" sz="3600" b="1" i="1" u="sng" dirty="0">
                <a:solidFill>
                  <a:srgbClr val="008000"/>
                </a:solidFill>
              </a:rPr>
              <a:t>конфискованным крыжовником</a:t>
            </a:r>
            <a:r>
              <a:rPr lang="ru-RU" sz="3600" b="1" i="1" dirty="0" smtClean="0">
                <a:solidFill>
                  <a:srgbClr val="008000"/>
                </a:solidFill>
              </a:rPr>
              <a:t>.</a:t>
            </a:r>
            <a:endParaRPr lang="ru-RU" sz="3600" b="1" i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9001156" cy="71438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Анализ </a:t>
            </a:r>
            <a:b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художественных средств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>
                <a:latin typeface="Arial Black" pitchFamily="34" charset="0"/>
              </a:rPr>
              <a:t> </a:t>
            </a:r>
            <a:endParaRPr lang="ru-RU" sz="1800" dirty="0">
              <a:latin typeface="Arial Black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214421"/>
          <a:ext cx="9144000" cy="5533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0362"/>
                <a:gridCol w="2990398"/>
                <a:gridCol w="3143240"/>
              </a:tblGrid>
              <a:tr h="250033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1 группа </a:t>
                      </a:r>
                      <a:endParaRPr lang="ru-RU" sz="1800" dirty="0" smtClean="0">
                        <a:latin typeface="Arial Black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	</a:t>
                      </a: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Найдите художественные детали в рассказе и определите, какую роль они выполняют?</a:t>
                      </a:r>
                      <a:endParaRPr lang="ru-RU" sz="1800" dirty="0" smtClean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 группа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	</a:t>
                      </a: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Найдите описание внешности героев и определите, что подчеркивает Чехов этим описанием?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3 группа</a:t>
                      </a:r>
                      <a:endParaRPr lang="ru-RU" sz="1800" dirty="0" smtClean="0">
                        <a:latin typeface="Arial Black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	</a:t>
                      </a: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Найдите, как Чехов описывает движение Очумелова? Какие глаголы он при этом использует? </a:t>
                      </a:r>
                      <a:endParaRPr lang="ru-RU" sz="1800" dirty="0" smtClean="0">
                        <a:latin typeface="Arial Black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 </a:t>
                      </a:r>
                      <a:endParaRPr lang="ru-RU" sz="1800" dirty="0" smtClean="0">
                        <a:latin typeface="Arial Black" pitchFamily="34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29733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4 группа</a:t>
                      </a:r>
                      <a:endParaRPr lang="ru-RU" sz="1800" dirty="0" smtClean="0">
                        <a:latin typeface="Arial Black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	</a:t>
                      </a:r>
                    </a:p>
                    <a:p>
                      <a:pPr>
                        <a:buNone/>
                      </a:pPr>
                      <a:endParaRPr lang="ru-RU" sz="1800" b="1" dirty="0" smtClean="0">
                        <a:latin typeface="Arial Black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Проследите за речью Очумелова,  как она его характеризует? </a:t>
                      </a:r>
                      <a:endParaRPr lang="ru-RU" sz="1800" dirty="0" smtClean="0">
                        <a:latin typeface="Arial Black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 </a:t>
                      </a:r>
                      <a:endParaRPr lang="ru-RU" sz="1800" dirty="0" smtClean="0">
                        <a:latin typeface="Arial Black" pitchFamily="34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5 группа</a:t>
                      </a:r>
                      <a:endParaRPr lang="ru-RU" sz="1800" dirty="0" smtClean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	</a:t>
                      </a:r>
                    </a:p>
                    <a:p>
                      <a:pPr>
                        <a:buNone/>
                      </a:pPr>
                      <a:endParaRPr lang="ru-RU" sz="1800" b="1" dirty="0" smtClean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Проследите за речью </a:t>
                      </a: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Хрюкина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, как она его характеризует? </a:t>
                      </a:r>
                      <a:endParaRPr lang="ru-RU" sz="1800" dirty="0" smtClean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ru-RU" sz="1800" dirty="0" smtClean="0">
                          <a:latin typeface="Arial Black" pitchFamily="34" charset="0"/>
                        </a:rPr>
                        <a:t> 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6 группа</a:t>
                      </a:r>
                      <a:endParaRPr lang="ru-RU" sz="1800" dirty="0" smtClean="0">
                        <a:latin typeface="Arial Black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	</a:t>
                      </a:r>
                    </a:p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Arial Black" pitchFamily="34" charset="0"/>
                        </a:rPr>
                        <a:t>Найдите в рассказе «говорящие фамилии». Объясните их смысл.  Приём “говорящих имён и фамилий” - юмористический или сатирический?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C00000"/>
                </a:solidFill>
                <a:latin typeface="Arial Black" pitchFamily="34" charset="0"/>
              </a:rPr>
              <a:t>Выводы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429684" cy="5786478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b="1" dirty="0" smtClean="0"/>
              <a:t>	</a:t>
            </a:r>
          </a:p>
          <a:p>
            <a:pPr lvl="0">
              <a:buNone/>
            </a:pPr>
            <a:r>
              <a:rPr lang="ru-RU" sz="4800" b="1" dirty="0">
                <a:solidFill>
                  <a:srgbClr val="002060"/>
                </a:solidFill>
                <a:latin typeface="Arial Black" pitchFamily="34" charset="0"/>
              </a:rPr>
              <a:t>	</a:t>
            </a:r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Какие </a:t>
            </a:r>
            <a:r>
              <a:rPr lang="ru-RU" sz="4800" b="1" dirty="0">
                <a:solidFill>
                  <a:srgbClr val="002060"/>
                </a:solidFill>
                <a:latin typeface="Arial Black" pitchFamily="34" charset="0"/>
              </a:rPr>
              <a:t>приемы использует Чехов для создания комического эффекта?</a:t>
            </a:r>
            <a:endParaRPr lang="ru-RU" sz="4800" dirty="0">
              <a:solidFill>
                <a:srgbClr val="002060"/>
              </a:solidFill>
              <a:latin typeface="Arial Black" pitchFamily="34" charset="0"/>
            </a:endParaRPr>
          </a:p>
          <a:p>
            <a:pPr lvl="0"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	</a:t>
            </a:r>
          </a:p>
          <a:p>
            <a:pPr lvl="0">
              <a:buNone/>
            </a:pPr>
            <a:r>
              <a:rPr lang="ru-RU" sz="4800" b="1" dirty="0">
                <a:solidFill>
                  <a:srgbClr val="002060"/>
                </a:solidFill>
                <a:latin typeface="Arial Black" pitchFamily="34" charset="0"/>
              </a:rPr>
              <a:t>	</a:t>
            </a:r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Какой </a:t>
            </a:r>
            <a:r>
              <a:rPr lang="ru-RU" sz="4800" b="1" dirty="0">
                <a:solidFill>
                  <a:srgbClr val="002060"/>
                </a:solidFill>
                <a:latin typeface="Arial Black" pitchFamily="34" charset="0"/>
              </a:rPr>
              <a:t>порок высмеивает?</a:t>
            </a:r>
            <a:endParaRPr lang="ru-RU" sz="4800" dirty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C00000"/>
                </a:solidFill>
                <a:latin typeface="Arial Black" pitchFamily="34" charset="0"/>
              </a:rPr>
              <a:t>Выводы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715404" cy="5786478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	</a:t>
            </a:r>
            <a:r>
              <a:rPr lang="ru-RU" sz="5400" b="1" dirty="0" smtClean="0">
                <a:solidFill>
                  <a:srgbClr val="002060"/>
                </a:solidFill>
                <a:latin typeface="Arial Black" pitchFamily="34" charset="0"/>
              </a:rPr>
              <a:t>Только </a:t>
            </a:r>
            <a:r>
              <a:rPr lang="ru-RU" sz="5400" b="1" dirty="0">
                <a:solidFill>
                  <a:srgbClr val="002060"/>
                </a:solidFill>
                <a:latin typeface="Arial Black" pitchFamily="34" charset="0"/>
              </a:rPr>
              <a:t>ли Очумелову присущи черты хамелеонства? </a:t>
            </a:r>
            <a:endParaRPr lang="ru-RU" sz="5400" dirty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5400" dirty="0">
                <a:solidFill>
                  <a:srgbClr val="002060"/>
                </a:solidFill>
                <a:latin typeface="Arial Black" pitchFamily="34" charset="0"/>
              </a:rPr>
              <a:t> </a:t>
            </a:r>
            <a:endParaRPr lang="ru-RU" sz="54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5400" b="1" dirty="0" smtClean="0">
                <a:solidFill>
                  <a:srgbClr val="002060"/>
                </a:solidFill>
                <a:latin typeface="Arial Black" pitchFamily="34" charset="0"/>
              </a:rPr>
              <a:t>	Есть </a:t>
            </a:r>
            <a:r>
              <a:rPr lang="ru-RU" sz="5400" b="1" dirty="0">
                <a:solidFill>
                  <a:srgbClr val="002060"/>
                </a:solidFill>
                <a:latin typeface="Arial Black" pitchFamily="34" charset="0"/>
              </a:rPr>
              <a:t>ли сейчас хамелеоны, подобные Очумелову?</a:t>
            </a:r>
            <a:endParaRPr lang="ru-RU" sz="5400" dirty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/>
              <a:t> 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C00000"/>
                </a:solidFill>
                <a:latin typeface="Arial Black" pitchFamily="34" charset="0"/>
              </a:rPr>
              <a:t>Выводы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429684" cy="5786478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b="1" dirty="0" smtClean="0"/>
              <a:t>	</a:t>
            </a: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/>
              <a:t>	</a:t>
            </a:r>
            <a:r>
              <a:rPr lang="ru-RU" sz="5400" b="1" dirty="0" smtClean="0">
                <a:solidFill>
                  <a:srgbClr val="002060"/>
                </a:solidFill>
                <a:latin typeface="Arial Black" pitchFamily="34" charset="0"/>
              </a:rPr>
              <a:t>Этот </a:t>
            </a:r>
            <a:r>
              <a:rPr lang="ru-RU" sz="5400" b="1" dirty="0">
                <a:solidFill>
                  <a:srgbClr val="002060"/>
                </a:solidFill>
                <a:latin typeface="Arial Black" pitchFamily="34" charset="0"/>
              </a:rPr>
              <a:t>рассказ сатирический или юмористический? </a:t>
            </a:r>
            <a:endParaRPr lang="ru-RU" sz="54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	</a:t>
            </a:r>
            <a:r>
              <a:rPr lang="ru-RU" dirty="0" smtClean="0">
                <a:latin typeface="Arial Black" pitchFamily="34" charset="0"/>
              </a:rPr>
              <a:t>Письменно (5-7 предложений) ответьте </a:t>
            </a:r>
            <a:r>
              <a:rPr lang="ru-RU" dirty="0">
                <a:latin typeface="Arial Black" pitchFamily="34" charset="0"/>
              </a:rPr>
              <a:t>на вопрос </a:t>
            </a:r>
            <a:r>
              <a:rPr lang="ru-RU" dirty="0" smtClean="0">
                <a:latin typeface="Arial Black" pitchFamily="34" charset="0"/>
              </a:rPr>
              <a:t>по </a:t>
            </a:r>
            <a:r>
              <a:rPr lang="ru-RU" dirty="0">
                <a:latin typeface="Arial Black" pitchFamily="34" charset="0"/>
              </a:rPr>
              <a:t>выбору.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Почему рассказ Чехова назван “Хамелеон”?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Над чем смеется Чехов и что его огорчает в рассказе «Хамелеон»?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Приведите примеры случаев «хамелеонства» в современной жизни.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Как закончился рассказ у Чехова? А как закончили бы его вы?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	</a:t>
            </a:r>
            <a:endParaRPr lang="ru-RU" dirty="0"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4800" b="1" i="1" dirty="0" smtClean="0">
                <a:solidFill>
                  <a:srgbClr val="002060"/>
                </a:solidFill>
              </a:rPr>
              <a:t>Прочитать </a:t>
            </a:r>
            <a:r>
              <a:rPr lang="ru-RU" sz="4800" b="1" i="1" dirty="0">
                <a:solidFill>
                  <a:srgbClr val="002060"/>
                </a:solidFill>
              </a:rPr>
              <a:t>рассказ «Злоумышленник». </a:t>
            </a:r>
            <a:endParaRPr lang="ru-RU" sz="48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800" b="1" i="1" dirty="0">
                <a:solidFill>
                  <a:srgbClr val="002060"/>
                </a:solidFill>
              </a:rPr>
              <a:t>	</a:t>
            </a:r>
            <a:r>
              <a:rPr lang="ru-RU" sz="4800" b="1" i="1" dirty="0" smtClean="0">
                <a:solidFill>
                  <a:srgbClr val="002060"/>
                </a:solidFill>
              </a:rPr>
              <a:t>Найти </a:t>
            </a:r>
            <a:r>
              <a:rPr lang="ru-RU" sz="4800" b="1" i="1" dirty="0">
                <a:solidFill>
                  <a:srgbClr val="002060"/>
                </a:solidFill>
              </a:rPr>
              <a:t>приемы создания </a:t>
            </a:r>
            <a:r>
              <a:rPr lang="ru-RU" sz="4800" b="1" i="1" dirty="0" smtClean="0">
                <a:solidFill>
                  <a:srgbClr val="002060"/>
                </a:solidFill>
              </a:rPr>
              <a:t>комического.</a:t>
            </a:r>
            <a:endParaRPr lang="ru-RU" sz="4800" b="1" i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1000108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2060"/>
                </a:solidFill>
                <a:latin typeface="Arial Black" pitchFamily="34" charset="0"/>
              </a:rPr>
              <a:t>Литературная разминка</a:t>
            </a:r>
            <a:endParaRPr lang="ru-RU" sz="4800" dirty="0">
              <a:solidFill>
                <a:srgbClr val="002060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542916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chemeClr val="bg1"/>
                          </a:solidFill>
                        </a:rPr>
                        <a:t>К</a:t>
                      </a:r>
                      <a:endParaRPr lang="ru-RU" sz="4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2000240"/>
          <a:ext cx="821536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921"/>
                <a:gridCol w="1026921"/>
                <a:gridCol w="1026921"/>
                <a:gridCol w="1026921"/>
                <a:gridCol w="1026921"/>
                <a:gridCol w="1026921"/>
                <a:gridCol w="1026921"/>
                <a:gridCol w="1026921"/>
              </a:tblGrid>
              <a:tr h="785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dirty="0" smtClean="0">
                          <a:solidFill>
                            <a:schemeClr val="bg1"/>
                          </a:solidFill>
                        </a:rPr>
                        <a:t>Х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4" y="3071810"/>
          <a:ext cx="8286808" cy="98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851"/>
                <a:gridCol w="1035851"/>
                <a:gridCol w="1035851"/>
                <a:gridCol w="1035851"/>
                <a:gridCol w="1035851"/>
                <a:gridCol w="1035851"/>
                <a:gridCol w="1035851"/>
                <a:gridCol w="1035851"/>
              </a:tblGrid>
              <a:tr h="9858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dirty="0" smtClean="0">
                          <a:solidFill>
                            <a:schemeClr val="bg1"/>
                          </a:solidFill>
                        </a:rPr>
                        <a:t>Х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28596" y="4357694"/>
          <a:ext cx="8358249" cy="946404"/>
        </p:xfrm>
        <a:graphic>
          <a:graphicData uri="http://schemas.openxmlformats.org/drawingml/2006/table">
            <a:tbl>
              <a:tblPr/>
              <a:tblGrid>
                <a:gridCol w="642387"/>
                <a:gridCol w="642387"/>
                <a:gridCol w="643590"/>
                <a:gridCol w="642387"/>
                <a:gridCol w="643590"/>
                <a:gridCol w="642387"/>
                <a:gridCol w="643590"/>
                <a:gridCol w="642387"/>
                <a:gridCol w="643590"/>
                <a:gridCol w="642387"/>
                <a:gridCol w="643590"/>
                <a:gridCol w="642387"/>
                <a:gridCol w="643590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42845" y="5572140"/>
          <a:ext cx="371477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69"/>
                <a:gridCol w="520669"/>
                <a:gridCol w="520669"/>
                <a:gridCol w="520669"/>
                <a:gridCol w="520669"/>
                <a:gridCol w="520669"/>
                <a:gridCol w="590760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Т</a:t>
                      </a:r>
                      <a:endParaRPr lang="ru-RU" sz="5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5143504" y="5572140"/>
          <a:ext cx="350046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410"/>
                <a:gridCol w="583410"/>
                <a:gridCol w="583410"/>
                <a:gridCol w="583410"/>
                <a:gridCol w="583410"/>
                <a:gridCol w="583410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Т</a:t>
                      </a:r>
                      <a:endParaRPr lang="ru-RU" sz="5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4214810" y="5572140"/>
          <a:ext cx="57150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</a:tblGrid>
              <a:tr h="785818">
                <a:tc>
                  <a:txBody>
                    <a:bodyPr/>
                    <a:lstStyle/>
                    <a:p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929198"/>
            <a:ext cx="8715436" cy="150019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Домик Чехова в Таганроге. Бывшая улица Полицейская (теперь улица Чехова)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15362" name="Picture 2" descr="Домик Чехова в г. Таганрог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14290"/>
            <a:ext cx="7193352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572140"/>
            <a:ext cx="8715436" cy="8572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Дед Чехова – Егор Михайлович Чехов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 descr="0000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0"/>
            <a:ext cx="4572031" cy="551715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572140"/>
            <a:ext cx="8715436" cy="8572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Отец Чехова – Павел </a:t>
            </a:r>
            <a:r>
              <a:rPr lang="ru-RU" sz="3600" b="1" dirty="0" smtClean="0">
                <a:solidFill>
                  <a:srgbClr val="002060"/>
                </a:solidFill>
              </a:rPr>
              <a:t>Егорович Чехов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p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0"/>
            <a:ext cx="3690956" cy="546932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Псевдонимы Чехова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48577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/>
              <a:t>Антоша </a:t>
            </a:r>
            <a:r>
              <a:rPr lang="ru-RU" sz="4800" b="1" dirty="0" err="1" smtClean="0"/>
              <a:t>Чехонте</a:t>
            </a:r>
            <a:r>
              <a:rPr lang="ru-RU" sz="4800" b="1" dirty="0" smtClean="0"/>
              <a:t>´</a:t>
            </a:r>
            <a:endParaRPr lang="ru-RU" sz="4800" b="1" dirty="0" smtClean="0"/>
          </a:p>
          <a:p>
            <a:pPr algn="ctr">
              <a:buNone/>
            </a:pPr>
            <a:r>
              <a:rPr lang="ru-RU" sz="4800" b="1" dirty="0" smtClean="0"/>
              <a:t>Человек без селезенки</a:t>
            </a:r>
          </a:p>
          <a:p>
            <a:pPr algn="ctr">
              <a:buNone/>
            </a:pPr>
            <a:r>
              <a:rPr lang="ru-RU" sz="4800" b="1" dirty="0" smtClean="0"/>
              <a:t>Брат моего брата </a:t>
            </a:r>
          </a:p>
          <a:p>
            <a:pPr algn="ctr">
              <a:buNone/>
            </a:pPr>
            <a:r>
              <a:rPr lang="ru-RU" sz="4800" b="1" dirty="0" smtClean="0"/>
              <a:t>Врач без пациентов</a:t>
            </a:r>
          </a:p>
          <a:p>
            <a:pPr algn="ctr">
              <a:buNone/>
            </a:pPr>
            <a:r>
              <a:rPr lang="ru-RU" sz="4800" b="1" dirty="0" smtClean="0"/>
              <a:t>Вспыльчивый человек</a:t>
            </a:r>
            <a:endParaRPr lang="ru-RU" sz="4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Формы комического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000" b="1" dirty="0" smtClean="0">
                <a:solidFill>
                  <a:srgbClr val="C00000"/>
                </a:solidFill>
              </a:rPr>
              <a:t>  </a:t>
            </a:r>
          </a:p>
          <a:p>
            <a:pPr>
              <a:buNone/>
            </a:pPr>
            <a:r>
              <a:rPr lang="ru-RU" sz="9300" b="1" dirty="0" smtClean="0">
                <a:solidFill>
                  <a:srgbClr val="C00000"/>
                </a:solidFill>
              </a:rPr>
              <a:t>САТИРА    ЮМОР</a:t>
            </a:r>
          </a:p>
          <a:p>
            <a:pPr>
              <a:buNone/>
            </a:pPr>
            <a:endParaRPr lang="ru-RU" sz="4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Формы комического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48577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7000" b="1" dirty="0" smtClean="0">
                <a:solidFill>
                  <a:srgbClr val="C00000"/>
                </a:solidFill>
              </a:rPr>
              <a:t>  Сатира </a:t>
            </a:r>
            <a:r>
              <a:rPr lang="ru-RU" sz="4800" dirty="0"/>
              <a:t>– это гневное осуждение и беспощадное высмеивание пороков общественной и личной жизни. Предмет сатиры – опасные пороки.</a:t>
            </a:r>
          </a:p>
          <a:p>
            <a:pPr>
              <a:buNone/>
            </a:pPr>
            <a:r>
              <a:rPr lang="ru-RU" sz="4800" dirty="0"/>
              <a:t> </a:t>
            </a:r>
          </a:p>
          <a:p>
            <a:pPr>
              <a:buNone/>
            </a:pPr>
            <a:r>
              <a:rPr lang="ru-RU" sz="7000" b="1" dirty="0" smtClean="0">
                <a:solidFill>
                  <a:srgbClr val="C00000"/>
                </a:solidFill>
              </a:rPr>
              <a:t>  Юмор </a:t>
            </a:r>
            <a:r>
              <a:rPr lang="ru-RU" sz="4800" dirty="0"/>
              <a:t>– это безобидная </a:t>
            </a:r>
            <a:r>
              <a:rPr lang="ru-RU" sz="4800" dirty="0" smtClean="0"/>
              <a:t>насмешка, вызывающая </a:t>
            </a:r>
            <a:r>
              <a:rPr lang="ru-RU" sz="4800" dirty="0"/>
              <a:t>весёлый смех.</a:t>
            </a:r>
          </a:p>
          <a:p>
            <a:pPr>
              <a:buNone/>
            </a:pPr>
            <a:r>
              <a:rPr lang="ru-RU" sz="4800" dirty="0" smtClean="0"/>
              <a:t>   Предмет </a:t>
            </a:r>
            <a:r>
              <a:rPr lang="ru-RU" sz="4800" dirty="0"/>
              <a:t>юмора – частные  недостатки.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7222" y="0"/>
            <a:ext cx="9715568" cy="141763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Arial Black" pitchFamily="34" charset="0"/>
              </a:rPr>
              <a:t>Приемы создания комического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485778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7000" b="1" dirty="0" smtClean="0">
                <a:solidFill>
                  <a:srgbClr val="002060"/>
                </a:solidFill>
                <a:latin typeface="Arial Black" pitchFamily="34" charset="0"/>
              </a:rPr>
              <a:t>Гипербола</a:t>
            </a:r>
          </a:p>
          <a:p>
            <a:pPr>
              <a:buNone/>
            </a:pPr>
            <a:r>
              <a:rPr lang="ru-RU" sz="7000" b="1" dirty="0" smtClean="0">
                <a:solidFill>
                  <a:srgbClr val="002060"/>
                </a:solidFill>
                <a:latin typeface="Arial Black" pitchFamily="34" charset="0"/>
              </a:rPr>
              <a:t>Гротеск</a:t>
            </a:r>
          </a:p>
          <a:p>
            <a:pPr>
              <a:buNone/>
            </a:pPr>
            <a:r>
              <a:rPr lang="ru-RU" sz="7000" b="1" dirty="0" smtClean="0">
                <a:solidFill>
                  <a:srgbClr val="002060"/>
                </a:solidFill>
                <a:latin typeface="Arial Black" pitchFamily="34" charset="0"/>
              </a:rPr>
              <a:t>Говорящие имена</a:t>
            </a:r>
          </a:p>
          <a:p>
            <a:pPr>
              <a:buNone/>
            </a:pPr>
            <a:r>
              <a:rPr lang="ru-RU" sz="7000" b="1" dirty="0" smtClean="0">
                <a:solidFill>
                  <a:srgbClr val="002060"/>
                </a:solidFill>
                <a:latin typeface="Arial Black" pitchFamily="34" charset="0"/>
              </a:rPr>
              <a:t>Иносказание</a:t>
            </a:r>
            <a:r>
              <a:rPr lang="ru-RU" sz="7000" b="1" dirty="0" smtClean="0">
                <a:solidFill>
                  <a:srgbClr val="002060"/>
                </a:solidFill>
                <a:latin typeface="Arial Black" pitchFamily="34" charset="0"/>
              </a:rPr>
              <a:t>   </a:t>
            </a:r>
            <a:r>
              <a:rPr lang="ru-RU" sz="7000" b="1" dirty="0" smtClean="0">
                <a:solidFill>
                  <a:srgbClr val="002060"/>
                </a:solidFill>
                <a:latin typeface="Arial Black" pitchFamily="34" charset="0"/>
              </a:rPr>
              <a:t>…..</a:t>
            </a:r>
            <a:endParaRPr lang="ru-RU" sz="4800" dirty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147</Words>
  <Application>Microsoft Office PowerPoint</Application>
  <PresentationFormat>Экран (4:3)</PresentationFormat>
  <Paragraphs>92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Антон Павлович Чехов  (1860 – 1904)</vt:lpstr>
      <vt:lpstr>Литературная разминка</vt:lpstr>
      <vt:lpstr>Слайд 3</vt:lpstr>
      <vt:lpstr>Слайд 4</vt:lpstr>
      <vt:lpstr>Слайд 5</vt:lpstr>
      <vt:lpstr>Псевдонимы Чехова</vt:lpstr>
      <vt:lpstr>Формы комического</vt:lpstr>
      <vt:lpstr>Формы комического</vt:lpstr>
      <vt:lpstr>Приемы создания комического</vt:lpstr>
      <vt:lpstr>Рассказ «Хамелеон»</vt:lpstr>
      <vt:lpstr>Средства создания характеристики героя</vt:lpstr>
      <vt:lpstr>Слайд 12</vt:lpstr>
      <vt:lpstr>Анализ  художественных средств</vt:lpstr>
      <vt:lpstr>Выводы</vt:lpstr>
      <vt:lpstr>Выводы</vt:lpstr>
      <vt:lpstr>Выводы</vt:lpstr>
      <vt:lpstr>Самостоятельная работа</vt:lpstr>
      <vt:lpstr>Домашнее задание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Антон Павлович Чехов  (1860 – 1904)</dc:title>
  <dc:creator>Иван</dc:creator>
  <cp:lastModifiedBy>Иван</cp:lastModifiedBy>
  <cp:revision>10</cp:revision>
  <dcterms:created xsi:type="dcterms:W3CDTF">2015-01-23T14:47:57Z</dcterms:created>
  <dcterms:modified xsi:type="dcterms:W3CDTF">2015-01-26T13:49:22Z</dcterms:modified>
</cp:coreProperties>
</file>