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6" r:id="rId3"/>
    <p:sldId id="304" r:id="rId4"/>
    <p:sldId id="278" r:id="rId5"/>
    <p:sldId id="268" r:id="rId6"/>
    <p:sldId id="269" r:id="rId7"/>
    <p:sldId id="275" r:id="rId8"/>
    <p:sldId id="284" r:id="rId9"/>
    <p:sldId id="280" r:id="rId10"/>
    <p:sldId id="281" r:id="rId11"/>
    <p:sldId id="271" r:id="rId12"/>
    <p:sldId id="288" r:id="rId13"/>
    <p:sldId id="258" r:id="rId14"/>
    <p:sldId id="291" r:id="rId15"/>
    <p:sldId id="259" r:id="rId16"/>
    <p:sldId id="260" r:id="rId17"/>
    <p:sldId id="261" r:id="rId18"/>
    <p:sldId id="287" r:id="rId19"/>
    <p:sldId id="264" r:id="rId20"/>
    <p:sldId id="299" r:id="rId21"/>
    <p:sldId id="307" r:id="rId22"/>
    <p:sldId id="286" r:id="rId23"/>
    <p:sldId id="309" r:id="rId24"/>
    <p:sldId id="301" r:id="rId25"/>
    <p:sldId id="302" r:id="rId26"/>
    <p:sldId id="303" r:id="rId27"/>
    <p:sldId id="283" r:id="rId28"/>
    <p:sldId id="285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3300"/>
    <a:srgbClr val="CCFFFF"/>
    <a:srgbClr val="CCFF99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2787"/>
    <p:restoredTop sz="90929"/>
  </p:normalViewPr>
  <p:slideViewPr>
    <p:cSldViewPr>
      <p:cViewPr varScale="1">
        <p:scale>
          <a:sx n="97" d="100"/>
          <a:sy n="97" d="100"/>
        </p:scale>
        <p:origin x="-11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5682D-5878-47F3-BBD6-2B811D5A881C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CD917-3112-416D-9C2B-BAF37FEEEA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E3ADC44-60E4-47CE-A9EB-25BAAE0B19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C41E8B-7380-4BA6-80A5-D489EF10AC9E}" type="slidenum">
              <a:rPr lang="ru-RU"/>
              <a:pPr/>
              <a:t>1</a:t>
            </a:fld>
            <a:endParaRPr lang="ru-RU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0E5845-20B1-4693-95B8-F93AA8E4505A}" type="slidenum">
              <a:rPr lang="ru-RU"/>
              <a:pPr/>
              <a:t>13</a:t>
            </a:fld>
            <a:endParaRPr lang="ru-RU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79CE9F-A4E9-41FE-B3D8-6F55C25E2BA9}" type="slidenum">
              <a:rPr lang="ru-RU"/>
              <a:pPr/>
              <a:t>15</a:t>
            </a:fld>
            <a:endParaRPr lang="ru-RU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D24460-C339-4283-B9CB-06F07382F3EB}" type="slidenum">
              <a:rPr lang="ru-RU"/>
              <a:pPr/>
              <a:t>16</a:t>
            </a:fld>
            <a:endParaRPr lang="ru-RU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E40BAB-73D6-4805-908D-1843A2C73F52}" type="slidenum">
              <a:rPr lang="ru-RU"/>
              <a:pPr/>
              <a:t>17</a:t>
            </a:fld>
            <a:endParaRPr lang="ru-RU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50B9AD-AD8A-491E-9FBF-68D5629ACBB3}" type="slidenum">
              <a:rPr lang="ru-RU"/>
              <a:pPr/>
              <a:t>19</a:t>
            </a:fld>
            <a:endParaRPr lang="ru-RU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21D38-29E5-425A-9A3B-5E04A78F4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366F5-35AF-401C-A1D5-2CC33D3C0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B9899-AEC8-4470-B76D-2BE863A4D9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AC20D-218C-42BF-BFB9-617EBEE71B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3DAA9-9AD5-4B6A-937F-8D2A3CC5C3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879FB-DDE6-4F9B-877C-4E499F85B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B1E98-0235-4483-921C-3DC5B17C04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D2296-0A3C-4ED7-BF4C-6901D4144D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2705D-6850-4397-8254-23BEDC155A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8E105-FDB5-4BCE-88F9-1FA64F6148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5A937-88B5-412B-8D88-E62B2B3958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871ABC56-CC8D-4BE0-A8BD-751B3961FB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10classredkino.taba.ru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pPr eaLnBrk="1" hangingPunct="1"/>
            <a:r>
              <a:rPr lang="ru-RU" sz="3600" smtClean="0"/>
              <a:t>Предоставление </a:t>
            </a:r>
            <a:br>
              <a:rPr lang="ru-RU" sz="3600" smtClean="0"/>
            </a:br>
            <a:r>
              <a:rPr lang="ru-RU" sz="3600" smtClean="0"/>
              <a:t>педагогического опыта </a:t>
            </a:r>
            <a:br>
              <a:rPr lang="ru-RU" sz="3600" smtClean="0"/>
            </a:br>
            <a:r>
              <a:rPr lang="ru-RU" sz="3600" smtClean="0"/>
              <a:t>учителя химии</a:t>
            </a:r>
            <a:br>
              <a:rPr lang="ru-RU" sz="3600" smtClean="0"/>
            </a:br>
            <a:r>
              <a:rPr lang="ru-RU" sz="4000" b="1" i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Шеиной Олеси  Владимировны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828800" y="3886200"/>
            <a:ext cx="494665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200" i="1"/>
              <a:t>Тверская область </a:t>
            </a:r>
          </a:p>
          <a:p>
            <a:pPr algn="ctr"/>
            <a:r>
              <a:rPr lang="ru-RU" sz="3200" i="1"/>
              <a:t>Конаковский район</a:t>
            </a:r>
          </a:p>
          <a:p>
            <a:pPr algn="ctr"/>
            <a:r>
              <a:rPr lang="ru-RU" sz="3200" i="1"/>
              <a:t>п.Редкино МБОУ СОШ №2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022725" y="6010275"/>
            <a:ext cx="15033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2013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1"/>
          <p:cNvSpPr>
            <a:spLocks noChangeArrowheads="1"/>
          </p:cNvSpPr>
          <p:nvPr/>
        </p:nvSpPr>
        <p:spPr bwMode="auto">
          <a:xfrm>
            <a:off x="395536" y="188640"/>
            <a:ext cx="7921625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информационно-коммуникационных технологий на уроках дает:</a:t>
            </a:r>
          </a:p>
          <a:p>
            <a:pPr marL="457200" indent="-457200">
              <a:buFontTx/>
              <a:buAutoNum type="arabicPeriod"/>
            </a:pPr>
            <a:r>
              <a:rPr lang="ru-RU" sz="2000" b="1" dirty="0"/>
              <a:t>экономию времени на уроке; </a:t>
            </a:r>
          </a:p>
          <a:p>
            <a:pPr marL="457200" indent="-457200">
              <a:buFontTx/>
              <a:buAutoNum type="arabicPeriod"/>
            </a:pPr>
            <a:r>
              <a:rPr lang="ru-RU" sz="2000" b="1" dirty="0"/>
              <a:t>глубину погружения в материал; </a:t>
            </a:r>
          </a:p>
          <a:p>
            <a:pPr marL="457200" indent="-457200">
              <a:buFontTx/>
              <a:buAutoNum type="arabicPeriod"/>
            </a:pPr>
            <a:r>
              <a:rPr lang="ru-RU" sz="2000" b="1" dirty="0"/>
              <a:t>повышенную мотивацию обучения; </a:t>
            </a:r>
          </a:p>
          <a:p>
            <a:pPr marL="457200" indent="-457200">
              <a:buFontTx/>
              <a:buAutoNum type="arabicPeriod"/>
            </a:pPr>
            <a:r>
              <a:rPr lang="ru-RU" sz="2000" b="1" dirty="0"/>
              <a:t>интегративный подход в обучении; </a:t>
            </a:r>
          </a:p>
          <a:p>
            <a:pPr marL="457200" indent="-457200">
              <a:buFontTx/>
              <a:buAutoNum type="arabicPeriod"/>
            </a:pPr>
            <a:r>
              <a:rPr lang="ru-RU" sz="2000" b="1" dirty="0"/>
              <a:t>возможность одновременного использования  аудио-, видео-, мультимедиа- материалов; </a:t>
            </a:r>
          </a:p>
          <a:p>
            <a:pPr marL="457200" indent="-457200">
              <a:buFontTx/>
              <a:buAutoNum type="arabicPeriod"/>
            </a:pPr>
            <a:r>
              <a:rPr lang="ru-RU" sz="2000" b="1" dirty="0"/>
              <a:t>возможность формирования коммуникативной компетенции учащихся, т.к. ученики становятся активными участниками урока не только на этапе его проведения, но и при подготовке; </a:t>
            </a:r>
          </a:p>
          <a:p>
            <a:pPr marL="457200" indent="-457200">
              <a:buFontTx/>
              <a:buAutoNum type="arabicPeriod"/>
            </a:pPr>
            <a:r>
              <a:rPr lang="ru-RU" sz="2000" b="1" dirty="0"/>
              <a:t>привлечение разных видов деятельности, рассчитанных на активную позицию учеников, получивших достаточный уровень знаний по предмету, чтобы самостоятельно мыслить, спорить, рассуждать, научившихся учиться, самостоятельно добывать необходимую информацию.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250825" y="333375"/>
            <a:ext cx="87137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Применяемые педагогические технологии: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827584" y="256490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b="1" dirty="0" smtClean="0"/>
              <a:t>-</a:t>
            </a:r>
            <a:r>
              <a:rPr lang="en-US" b="1" dirty="0" err="1" smtClean="0"/>
              <a:t>технология</a:t>
            </a:r>
            <a:r>
              <a:rPr lang="en-US" b="1" dirty="0" smtClean="0"/>
              <a:t> </a:t>
            </a:r>
            <a:r>
              <a:rPr lang="en-US" b="1" dirty="0" err="1"/>
              <a:t>проблемного</a:t>
            </a:r>
            <a:r>
              <a:rPr lang="en-US" b="1" dirty="0"/>
              <a:t> и </a:t>
            </a:r>
            <a:r>
              <a:rPr lang="en-US" b="1" dirty="0" err="1"/>
              <a:t>исследовательского</a:t>
            </a:r>
            <a:r>
              <a:rPr lang="en-US" b="1" dirty="0"/>
              <a:t> </a:t>
            </a:r>
            <a:r>
              <a:rPr lang="en-US" b="1" dirty="0" err="1"/>
              <a:t>обучения</a:t>
            </a:r>
            <a:r>
              <a:rPr lang="en-US" b="1" dirty="0"/>
              <a:t>; 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3528" y="4365104"/>
            <a:ext cx="6858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b="1" dirty="0"/>
          </a:p>
          <a:p>
            <a:pPr lvl="1" eaLnBrk="0" hangingPunct="0"/>
            <a:r>
              <a:rPr lang="ru-RU" b="1" dirty="0" smtClean="0"/>
              <a:t>-</a:t>
            </a:r>
            <a:r>
              <a:rPr lang="en-US" b="1" dirty="0" err="1" smtClean="0"/>
              <a:t>педагогика</a:t>
            </a:r>
            <a:r>
              <a:rPr lang="en-US" b="1" dirty="0" smtClean="0"/>
              <a:t> </a:t>
            </a:r>
            <a:r>
              <a:rPr lang="en-US" b="1" dirty="0" err="1"/>
              <a:t>сотрудничества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  <a:p>
            <a:pPr eaLnBrk="0" hangingPunct="0"/>
            <a:endParaRPr lang="en-US" b="1" dirty="0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755576" y="335699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b="1" dirty="0" smtClean="0"/>
              <a:t>-</a:t>
            </a:r>
            <a:r>
              <a:rPr lang="en-US" b="1" dirty="0" err="1" smtClean="0"/>
              <a:t>технологии</a:t>
            </a:r>
            <a:r>
              <a:rPr lang="en-US" b="1" dirty="0" smtClean="0"/>
              <a:t> </a:t>
            </a:r>
            <a:r>
              <a:rPr lang="en-US" b="1" dirty="0" err="1"/>
              <a:t>компьютерного</a:t>
            </a:r>
            <a:r>
              <a:rPr lang="en-US" b="1" dirty="0"/>
              <a:t> </a:t>
            </a:r>
            <a:r>
              <a:rPr lang="en-US" b="1" dirty="0" err="1"/>
              <a:t>обучения</a:t>
            </a:r>
            <a:r>
              <a:rPr lang="en-US" b="1" dirty="0"/>
              <a:t> 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755576" y="400506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b="1" dirty="0" smtClean="0"/>
              <a:t>-</a:t>
            </a:r>
            <a:r>
              <a:rPr lang="en-US" b="1" dirty="0" err="1" smtClean="0"/>
              <a:t>групповые</a:t>
            </a:r>
            <a:r>
              <a:rPr lang="en-US" b="1" dirty="0" smtClean="0"/>
              <a:t> </a:t>
            </a:r>
            <a:r>
              <a:rPr lang="en-US" b="1" dirty="0" err="1" smtClean="0"/>
              <a:t>технологии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404664"/>
            <a:ext cx="4976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использую в работе :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124744"/>
            <a:ext cx="8926033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800" b="1" dirty="0" smtClean="0"/>
              <a:t>Метод визуализации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b="1" dirty="0" smtClean="0"/>
              <a:t>Метод ассоциации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b="1" dirty="0" smtClean="0"/>
              <a:t>Метод составления кроссвордов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b="1" dirty="0" smtClean="0"/>
              <a:t>Дистанционное обучение через электронную почту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b="1" dirty="0" smtClean="0"/>
              <a:t>Составление словаря терминов и понятий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b="1" dirty="0" smtClean="0"/>
              <a:t>Составление алгоритмов деятельности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b="1" dirty="0" smtClean="0"/>
              <a:t>Проектная деятельности на уроках химии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475656" y="404664"/>
            <a:ext cx="6096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визуализации</a:t>
            </a:r>
          </a:p>
          <a:p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628800"/>
            <a:ext cx="8604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учащиеся достаточно тяжело воспринимают сложные абстрактные понятия, поэтому их визуализация на уроках химии крайне необходима.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2924944"/>
            <a:ext cx="5040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b="1" dirty="0"/>
              <a:t>п</a:t>
            </a:r>
            <a:r>
              <a:rPr lang="ru-RU" b="1" dirty="0" smtClean="0"/>
              <a:t>резентации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/>
              <a:t>в</a:t>
            </a:r>
            <a:r>
              <a:rPr lang="ru-RU" b="1" dirty="0" smtClean="0"/>
              <a:t>идеофрагменты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/>
              <a:t>а</a:t>
            </a:r>
            <a:r>
              <a:rPr lang="ru-RU" b="1" dirty="0" smtClean="0"/>
              <a:t>нимация 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/>
              <a:t>3Д объекты ( в проекте)</a:t>
            </a:r>
          </a:p>
          <a:p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5301208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ИКТ технологий, позволяющих понять микромир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88640"/>
            <a:ext cx="53098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Создана коллекция  </a:t>
            </a:r>
          </a:p>
          <a:p>
            <a:pPr algn="ctr"/>
            <a:r>
              <a:rPr lang="ru-RU" sz="3200" b="1" dirty="0" smtClean="0"/>
              <a:t>дидактического материала </a:t>
            </a:r>
          </a:p>
          <a:p>
            <a:pPr algn="ctr"/>
            <a:r>
              <a:rPr lang="ru-RU" sz="3200" b="1" dirty="0" smtClean="0"/>
              <a:t>для уроков</a:t>
            </a:r>
            <a:endParaRPr lang="ru-RU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62864"/>
          <a:stretch>
            <a:fillRect/>
          </a:stretch>
        </p:blipFill>
        <p:spPr bwMode="auto">
          <a:xfrm>
            <a:off x="179512" y="1412776"/>
            <a:ext cx="2952328" cy="54205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r="14611" b="65282"/>
          <a:stretch>
            <a:fillRect/>
          </a:stretch>
        </p:blipFill>
        <p:spPr bwMode="auto">
          <a:xfrm>
            <a:off x="3275856" y="2492896"/>
            <a:ext cx="5667361" cy="17281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4211960" y="4221088"/>
            <a:ext cx="3770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Классификация по темам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86248" y="5643578"/>
            <a:ext cx="3706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</a:t>
            </a:r>
            <a:r>
              <a:rPr lang="ru-RU" b="1" dirty="0" err="1" smtClean="0"/>
              <a:t>обрана</a:t>
            </a:r>
            <a:r>
              <a:rPr lang="ru-RU" b="1" dirty="0" smtClean="0"/>
              <a:t> коллекция книг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643306" y="6072206"/>
            <a:ext cx="4991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Создана  коллекция уроков </a:t>
            </a:r>
            <a:r>
              <a:rPr lang="en-US" b="1" dirty="0" smtClean="0"/>
              <a:t>Smart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81000" y="609600"/>
            <a:ext cx="74676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ассоциаций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3600" b="1" dirty="0" smtClean="0"/>
              <a:t>Основан </a:t>
            </a:r>
            <a:r>
              <a:rPr lang="ru-RU" sz="3600" b="1" dirty="0"/>
              <a:t>на примере жизненного опыта обучающихся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509120"/>
            <a:ext cx="76328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Научить строить свои собственные ассоциации.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500034" y="214290"/>
            <a:ext cx="81534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Обобщение и систематизация  знаний через систему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составления тематических кроссвордов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dirty="0"/>
          </a:p>
          <a:p>
            <a:pPr algn="ctr"/>
            <a:r>
              <a:rPr lang="ru-RU" b="1" dirty="0"/>
              <a:t>Кроссворды составляются </a:t>
            </a:r>
            <a:r>
              <a:rPr lang="ru-RU" b="1" dirty="0" smtClean="0"/>
              <a:t>параллелями </a:t>
            </a:r>
            <a:r>
              <a:rPr lang="ru-RU" b="1" dirty="0"/>
              <a:t>для взаимного </a:t>
            </a:r>
            <a:r>
              <a:rPr lang="ru-RU" b="1" dirty="0" smtClean="0"/>
              <a:t>оценивания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51520" y="685800"/>
            <a:ext cx="864096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marL="742950" indent="-742950">
              <a:buFont typeface="+mj-lt"/>
              <a:buAutoNum type="arabicPeriod"/>
            </a:pPr>
            <a:r>
              <a:rPr lang="ru-RU" sz="3200" b="1" dirty="0" smtClean="0"/>
              <a:t>формирование основной базы по предмету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200" b="1" dirty="0" smtClean="0"/>
              <a:t>после </a:t>
            </a:r>
            <a:r>
              <a:rPr lang="ru-RU" sz="3200" b="1" dirty="0"/>
              <a:t>каждой </a:t>
            </a:r>
            <a:r>
              <a:rPr lang="ru-RU" sz="3200" b="1" dirty="0" smtClean="0"/>
              <a:t>пройденной темы выписываются понятия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200" b="1" dirty="0"/>
              <a:t>п</a:t>
            </a:r>
            <a:r>
              <a:rPr lang="ru-RU" sz="3200" b="1" dirty="0" smtClean="0"/>
              <a:t>роверка знаний через использование словаря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76672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Составление словаря терминов и понятий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631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Составление алгоритмов  деятельности: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84784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b="1" dirty="0"/>
              <a:t>в</a:t>
            </a:r>
            <a:r>
              <a:rPr lang="ru-RU" b="1" dirty="0" smtClean="0"/>
              <a:t>озможность  овладеть химическими знаниями и умениями 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/>
              <a:t>выход на новый уровень самостоятельного и творческого изучения химии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/>
              <a:t> выявление усвоения учебного материала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/>
              <a:t>с</a:t>
            </a:r>
            <a:r>
              <a:rPr lang="ru-RU" b="1" dirty="0" smtClean="0"/>
              <a:t>оздание целой системы для передачи знаний</a:t>
            </a:r>
          </a:p>
          <a:p>
            <a:endParaRPr lang="ru-RU" b="1" dirty="0" smtClean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755576" y="260648"/>
            <a:ext cx="756630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Проектирование в обучении химии</a:t>
            </a:r>
          </a:p>
          <a:p>
            <a:endParaRPr lang="ru-RU" dirty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85800" y="2057400"/>
            <a:ext cx="4816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251520" y="1556792"/>
            <a:ext cx="84582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/>
            <a:r>
              <a:rPr lang="en-US" dirty="0"/>
              <a:t> </a:t>
            </a:r>
            <a:endParaRPr lang="ru-RU" dirty="0" smtClean="0"/>
          </a:p>
          <a:p>
            <a:pPr marL="457200" indent="-457200" eaLnBrk="0" hangingPunct="0"/>
            <a:endParaRPr lang="ru-RU" b="1" dirty="0"/>
          </a:p>
          <a:p>
            <a:pPr marL="457200" indent="-457200" eaLnBrk="0" hangingPunct="0">
              <a:buFontTx/>
              <a:buAutoNum type="arabicPeriod"/>
            </a:pPr>
            <a:r>
              <a:rPr lang="en-US" b="1" dirty="0"/>
              <a:t> </a:t>
            </a:r>
            <a:r>
              <a:rPr lang="en-US" b="1" dirty="0" err="1"/>
              <a:t>развитие</a:t>
            </a:r>
            <a:r>
              <a:rPr lang="en-US" b="1" dirty="0"/>
              <a:t> </a:t>
            </a:r>
            <a:r>
              <a:rPr lang="en-US" b="1" dirty="0" err="1"/>
              <a:t>познавательных</a:t>
            </a:r>
            <a:r>
              <a:rPr lang="en-US" b="1" dirty="0"/>
              <a:t> </a:t>
            </a:r>
            <a:r>
              <a:rPr lang="en-US" b="1" dirty="0" err="1"/>
              <a:t>умений</a:t>
            </a:r>
            <a:r>
              <a:rPr lang="en-US" b="1" dirty="0"/>
              <a:t> и </a:t>
            </a:r>
            <a:r>
              <a:rPr lang="en-US" b="1" dirty="0" err="1"/>
              <a:t>навыков</a:t>
            </a:r>
            <a:r>
              <a:rPr lang="en-US" b="1" dirty="0"/>
              <a:t> </a:t>
            </a:r>
            <a:r>
              <a:rPr lang="en-US" b="1" dirty="0" err="1"/>
              <a:t>учащихся</a:t>
            </a:r>
            <a:r>
              <a:rPr lang="en-US" b="1" dirty="0"/>
              <a:t>;</a:t>
            </a:r>
            <a:endParaRPr lang="ru-RU" b="1" dirty="0"/>
          </a:p>
          <a:p>
            <a:pPr marL="457200" indent="-457200" eaLnBrk="0" hangingPunct="0">
              <a:buFontTx/>
              <a:buAutoNum type="arabicPeriod"/>
            </a:pPr>
            <a:r>
              <a:rPr lang="en-US" b="1" dirty="0"/>
              <a:t> </a:t>
            </a:r>
            <a:r>
              <a:rPr lang="en-US" b="1" dirty="0" err="1"/>
              <a:t>умение</a:t>
            </a:r>
            <a:r>
              <a:rPr lang="en-US" b="1" dirty="0"/>
              <a:t> </a:t>
            </a:r>
            <a:r>
              <a:rPr lang="en-US" b="1" dirty="0" err="1"/>
              <a:t>ориентироваться</a:t>
            </a:r>
            <a:r>
              <a:rPr lang="en-US" b="1" dirty="0"/>
              <a:t> в </a:t>
            </a:r>
            <a:r>
              <a:rPr lang="en-US" b="1" dirty="0" err="1"/>
              <a:t>информационном</a:t>
            </a:r>
            <a:r>
              <a:rPr lang="en-US" b="1" dirty="0"/>
              <a:t> </a:t>
            </a:r>
            <a:r>
              <a:rPr lang="en-US" b="1" dirty="0" err="1"/>
              <a:t>пространстве</a:t>
            </a:r>
            <a:r>
              <a:rPr lang="en-US" b="1" dirty="0"/>
              <a:t>;</a:t>
            </a:r>
            <a:endParaRPr lang="ru-RU" b="1" dirty="0"/>
          </a:p>
          <a:p>
            <a:pPr marL="457200" indent="-457200" eaLnBrk="0" hangingPunct="0">
              <a:buFontTx/>
              <a:buAutoNum type="arabicPeriod"/>
            </a:pPr>
            <a:r>
              <a:rPr lang="en-US" b="1" dirty="0"/>
              <a:t> </a:t>
            </a:r>
            <a:r>
              <a:rPr lang="en-US" b="1" dirty="0" err="1"/>
              <a:t>самостоятельно</a:t>
            </a:r>
            <a:r>
              <a:rPr lang="en-US" b="1" dirty="0"/>
              <a:t> </a:t>
            </a:r>
            <a:r>
              <a:rPr lang="en-US" b="1" dirty="0" err="1"/>
              <a:t>конструировать</a:t>
            </a:r>
            <a:r>
              <a:rPr lang="en-US" b="1" dirty="0"/>
              <a:t> </a:t>
            </a:r>
            <a:r>
              <a:rPr lang="en-US" b="1" dirty="0" err="1"/>
              <a:t>свои</a:t>
            </a:r>
            <a:r>
              <a:rPr lang="en-US" b="1" dirty="0"/>
              <a:t> </a:t>
            </a:r>
            <a:r>
              <a:rPr lang="en-US" b="1" dirty="0" err="1"/>
              <a:t>знания</a:t>
            </a:r>
            <a:r>
              <a:rPr lang="en-US" b="1" dirty="0"/>
              <a:t>; </a:t>
            </a:r>
            <a:endParaRPr lang="ru-RU" b="1" dirty="0"/>
          </a:p>
          <a:p>
            <a:pPr marL="457200" indent="-457200" eaLnBrk="0" hangingPunct="0">
              <a:buFontTx/>
              <a:buAutoNum type="arabicPeriod"/>
            </a:pPr>
            <a:r>
              <a:rPr lang="en-US" b="1" dirty="0" err="1"/>
              <a:t>интегрировать</a:t>
            </a:r>
            <a:r>
              <a:rPr lang="en-US" b="1" dirty="0"/>
              <a:t> </a:t>
            </a:r>
            <a:r>
              <a:rPr lang="en-US" b="1" dirty="0" err="1"/>
              <a:t>знания</a:t>
            </a:r>
            <a:r>
              <a:rPr lang="en-US" b="1" dirty="0"/>
              <a:t> </a:t>
            </a:r>
            <a:r>
              <a:rPr lang="en-US" b="1" dirty="0" err="1"/>
              <a:t>из</a:t>
            </a:r>
            <a:r>
              <a:rPr lang="en-US" b="1" dirty="0"/>
              <a:t> </a:t>
            </a:r>
            <a:r>
              <a:rPr lang="en-US" b="1" dirty="0" err="1"/>
              <a:t>различных</a:t>
            </a:r>
            <a:r>
              <a:rPr lang="en-US" b="1" dirty="0"/>
              <a:t> </a:t>
            </a:r>
            <a:r>
              <a:rPr lang="en-US" b="1" dirty="0" err="1"/>
              <a:t>областей</a:t>
            </a:r>
            <a:r>
              <a:rPr lang="en-US" b="1" dirty="0"/>
              <a:t> </a:t>
            </a:r>
            <a:r>
              <a:rPr lang="en-US" b="1" dirty="0" err="1"/>
              <a:t>наук</a:t>
            </a:r>
            <a:r>
              <a:rPr lang="en-US" b="1" dirty="0"/>
              <a:t>; </a:t>
            </a:r>
            <a:endParaRPr lang="ru-RU" b="1" dirty="0"/>
          </a:p>
          <a:p>
            <a:pPr marL="457200" indent="-457200" eaLnBrk="0" hangingPunct="0">
              <a:buFontTx/>
              <a:buAutoNum type="arabicPeriod"/>
            </a:pPr>
            <a:r>
              <a:rPr lang="en-US" b="1" dirty="0" err="1"/>
              <a:t>критически</a:t>
            </a:r>
            <a:r>
              <a:rPr lang="en-US" b="1" dirty="0"/>
              <a:t> </a:t>
            </a:r>
            <a:r>
              <a:rPr lang="en-US" b="1" dirty="0" err="1"/>
              <a:t>мыслить</a:t>
            </a:r>
            <a:r>
              <a:rPr lang="en-US" b="1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1835150" y="404813"/>
            <a:ext cx="50863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/>
              <a:t>Тема самообразования: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650" y="1773238"/>
            <a:ext cx="7345363" cy="3784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«Использование информационно-коммуникационных технологий в преподавании химии».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184525" y="5734050"/>
            <a:ext cx="25511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2009-2014 г.г.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24727" t="20297" r="10305" b="15719"/>
          <a:stretch>
            <a:fillRect/>
          </a:stretch>
        </p:blipFill>
        <p:spPr bwMode="auto">
          <a:xfrm>
            <a:off x="285720" y="714356"/>
            <a:ext cx="3888432" cy="287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 l="24899" t="20469" r="10133" b="13579"/>
          <a:stretch>
            <a:fillRect/>
          </a:stretch>
        </p:blipFill>
        <p:spPr bwMode="auto">
          <a:xfrm>
            <a:off x="4572000" y="714356"/>
            <a:ext cx="3672408" cy="2796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 l="31543" t="20469" r="10872" b="24407"/>
          <a:stretch>
            <a:fillRect/>
          </a:stretch>
        </p:blipFill>
        <p:spPr bwMode="auto">
          <a:xfrm>
            <a:off x="357158" y="3857628"/>
            <a:ext cx="3888432" cy="279169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 l="32848" t="20297" r="13997" b="17688"/>
          <a:stretch>
            <a:fillRect/>
          </a:stretch>
        </p:blipFill>
        <p:spPr bwMode="auto">
          <a:xfrm>
            <a:off x="4714876" y="3857628"/>
            <a:ext cx="3600400" cy="282218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1643042" y="142852"/>
            <a:ext cx="5858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Коллекция проектов обучающихся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404664"/>
            <a:ext cx="44376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Проект сайт 11 класса </a:t>
            </a:r>
            <a:endParaRPr lang="ru-RU" sz="32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3317" t="18329" r="23594" b="3907"/>
          <a:stretch>
            <a:fillRect/>
          </a:stretch>
        </p:blipFill>
        <p:spPr bwMode="auto">
          <a:xfrm>
            <a:off x="467544" y="1052735"/>
            <a:ext cx="6048672" cy="48267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4139952" y="6093296"/>
            <a:ext cx="4608512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u="sng" dirty="0">
                <a:hlinkClick r:id="rId3"/>
              </a:rPr>
              <a:t>http://10classredkino.taba.ru/</a:t>
            </a:r>
            <a:r>
              <a:rPr lang="ru-RU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214282" y="214290"/>
            <a:ext cx="8382000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дистанционного обучения </a:t>
            </a:r>
          </a:p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через систему электронной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почты</a:t>
            </a:r>
            <a:endParaRPr lang="ru-RU" dirty="0"/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ru-RU" b="1" dirty="0" smtClean="0"/>
              <a:t>обмен электронными адресами с учащимися(создание адресной книги)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ru-RU" b="1" dirty="0" smtClean="0"/>
              <a:t>разработка материала </a:t>
            </a:r>
            <a:r>
              <a:rPr lang="ru-RU" b="1" dirty="0"/>
              <a:t>для дистанционного </a:t>
            </a:r>
            <a:r>
              <a:rPr lang="ru-RU" b="1" dirty="0" smtClean="0"/>
              <a:t>обучения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ru-RU" b="1" dirty="0" smtClean="0"/>
              <a:t> использование  системы  </a:t>
            </a:r>
            <a:r>
              <a:rPr lang="ru-RU" b="1" dirty="0"/>
              <a:t>электронных </a:t>
            </a:r>
            <a:r>
              <a:rPr lang="ru-RU" b="1" dirty="0" smtClean="0"/>
              <a:t>учебников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ru-RU" b="1" dirty="0" smtClean="0"/>
              <a:t>возможность быть на связи и не отстать по предмету</a:t>
            </a:r>
          </a:p>
          <a:p>
            <a:pPr marL="457200" indent="-457200">
              <a:spcBef>
                <a:spcPct val="50000"/>
              </a:spcBef>
            </a:pPr>
            <a:endParaRPr lang="ru-RU" dirty="0" smtClean="0"/>
          </a:p>
          <a:p>
            <a:pPr>
              <a:spcBef>
                <a:spcPct val="50000"/>
              </a:spcBef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908720"/>
            <a:ext cx="555793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</a:t>
            </a:r>
          </a:p>
          <a:p>
            <a:pPr algn="ctr"/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учебной </a:t>
            </a:r>
          </a:p>
          <a:p>
            <a:pPr algn="ctr"/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деятельности 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332656"/>
            <a:ext cx="504612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Результаты учебной деятельности:</a:t>
            </a:r>
            <a:endParaRPr lang="ru-RU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1560" y="1484784"/>
          <a:ext cx="7992887" cy="4443464"/>
        </p:xfrm>
        <a:graphic>
          <a:graphicData uri="http://schemas.openxmlformats.org/drawingml/2006/table">
            <a:tbl>
              <a:tblPr/>
              <a:tblGrid>
                <a:gridCol w="680156"/>
                <a:gridCol w="1058116"/>
                <a:gridCol w="707630"/>
                <a:gridCol w="826680"/>
                <a:gridCol w="590248"/>
                <a:gridCol w="749254"/>
                <a:gridCol w="749254"/>
                <a:gridCol w="506997"/>
                <a:gridCol w="749254"/>
                <a:gridCol w="749254"/>
                <a:gridCol w="626044"/>
              </a:tblGrid>
              <a:tr h="737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600" b="1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Классы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2009-20</a:t>
                      </a: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0 уч.г.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-20</a:t>
                      </a: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 уч.г.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-20</a:t>
                      </a: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 уч.г.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95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% качества 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знаний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% качества 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успеваемости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СОК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% качества знаний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% качества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 успеваемости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СОК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% качества знаний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% качества 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успеваемости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СОК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536">
                <a:tc>
                  <a:txBody>
                    <a:bodyPr/>
                    <a:lstStyle/>
                    <a:p>
                      <a:pPr marL="342900" marR="111125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6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8 А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33 %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0,5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33 %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0,5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47 %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0,5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536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6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8 Б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17 %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0,5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50 %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0,6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45 %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0,5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536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6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9 А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41 %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0,5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47 %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0,5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33 %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0,5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536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6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9 Б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65 %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0,6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42 %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0,5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45 %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0,6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536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6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10 кл.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72 %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0,6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65 %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0,6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57 %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0,6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536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6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11 кл.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77 %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0,6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79 %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0,7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69 %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0,7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404664"/>
            <a:ext cx="4464496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Результаты сдачи ЕГЭ:</a:t>
            </a:r>
            <a:endParaRPr lang="ru-RU" sz="28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0" y="1196752"/>
          <a:ext cx="8640960" cy="3960441"/>
        </p:xfrm>
        <a:graphic>
          <a:graphicData uri="http://schemas.openxmlformats.org/drawingml/2006/table">
            <a:tbl>
              <a:tblPr/>
              <a:tblGrid>
                <a:gridCol w="864096"/>
                <a:gridCol w="864096"/>
                <a:gridCol w="864096"/>
                <a:gridCol w="864096"/>
                <a:gridCol w="864096"/>
                <a:gridCol w="864096"/>
                <a:gridCol w="864096"/>
                <a:gridCol w="864096"/>
                <a:gridCol w="864096"/>
                <a:gridCol w="864096"/>
              </a:tblGrid>
              <a:tr h="44004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Кол-во уч-ся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2009-2010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2010-2011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2011-2012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02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Ср.балл 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по школе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Ср. балл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по району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Ср.балл</a:t>
                      </a:r>
                      <a:r>
                        <a:rPr lang="ru-RU" sz="16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по  области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Ср.балл 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по школе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Ср. балл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по району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Calibri"/>
                          <a:ea typeface="Calibri"/>
                          <a:cs typeface="+mn-cs"/>
                        </a:rPr>
                        <a:t>Ср.балл</a:t>
                      </a:r>
                      <a:r>
                        <a:rPr lang="ru-RU" sz="1600" b="1" baseline="0" dirty="0" smtClean="0">
                          <a:latin typeface="Calibri"/>
                          <a:ea typeface="Calibri"/>
                          <a:cs typeface="+mn-cs"/>
                        </a:rPr>
                        <a:t> по  области</a:t>
                      </a:r>
                      <a:endParaRPr lang="ru-RU" sz="1600" b="1" dirty="0" smtClean="0">
                        <a:latin typeface="Calibri"/>
                        <a:ea typeface="Calibri"/>
                        <a:cs typeface="+mn-cs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Ср.балл 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по школе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Ср. балл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по району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Calibri"/>
                          <a:ea typeface="Calibri"/>
                          <a:cs typeface="+mn-cs"/>
                        </a:rPr>
                        <a:t>Ср.балл</a:t>
                      </a:r>
                      <a:r>
                        <a:rPr lang="ru-RU" sz="1600" b="1" baseline="0" dirty="0" smtClean="0">
                          <a:latin typeface="Calibri"/>
                          <a:ea typeface="Calibri"/>
                          <a:cs typeface="+mn-cs"/>
                        </a:rPr>
                        <a:t> по  области</a:t>
                      </a:r>
                      <a:endParaRPr lang="ru-RU" sz="1600" b="1" dirty="0" smtClean="0">
                        <a:latin typeface="Calibri"/>
                        <a:ea typeface="Calibri"/>
                        <a:cs typeface="+mn-cs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86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en-US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0.91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j-lt"/>
                          <a:ea typeface="Calibri"/>
                          <a:cs typeface="Times New Roman"/>
                        </a:rPr>
                        <a:t>55,91</a:t>
                      </a:r>
                      <a:endParaRPr lang="ru-RU" sz="16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71,2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51,54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59,38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j-lt"/>
                          <a:ea typeface="Times New Roman"/>
                          <a:cs typeface="Times New Roman"/>
                        </a:rPr>
                        <a:t>83</a:t>
                      </a:r>
                      <a:endParaRPr lang="ru-RU" sz="16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j-lt"/>
                          <a:ea typeface="Times New Roman"/>
                          <a:cs typeface="Times New Roman"/>
                        </a:rPr>
                        <a:t>49,14</a:t>
                      </a:r>
                      <a:endParaRPr lang="ru-RU" sz="16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j-lt"/>
                          <a:ea typeface="Calibri"/>
                          <a:cs typeface="Times New Roman"/>
                        </a:rPr>
                        <a:t>55,4</a:t>
                      </a:r>
                      <a:endParaRPr lang="ru-RU" sz="16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88640"/>
            <a:ext cx="523027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Участие в конкурсах и олимпиадах:</a:t>
            </a:r>
            <a:endParaRPr lang="ru-RU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27584" y="1196752"/>
          <a:ext cx="7992888" cy="4680520"/>
        </p:xfrm>
        <a:graphic>
          <a:graphicData uri="http://schemas.openxmlformats.org/drawingml/2006/table">
            <a:tbl>
              <a:tblPr/>
              <a:tblGrid>
                <a:gridCol w="4405468"/>
                <a:gridCol w="845212"/>
                <a:gridCol w="1371104"/>
                <a:gridCol w="1371104"/>
              </a:tblGrid>
              <a:tr h="8510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Конкурс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участников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Победители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10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Международный конкурс по химии и биологии «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ELEMENTUM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 2011-2012»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8-11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10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Всероссийская олимпиада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«Хочу знать больше»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9-11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10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Всероссийский конкурс 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«Золотое руно»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8-11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65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800" dirty="0">
                          <a:latin typeface="Times New Roman"/>
                          <a:ea typeface="Times New Roman"/>
                          <a:cs typeface="Times New Roman"/>
                        </a:rPr>
                        <a:t>Всероссийский дистанционный </a:t>
                      </a:r>
                      <a:r>
                        <a:rPr lang="ru-RU" sz="1800" b="1" kern="1800" dirty="0" err="1">
                          <a:latin typeface="Times New Roman"/>
                          <a:ea typeface="Times New Roman"/>
                          <a:cs typeface="Times New Roman"/>
                        </a:rPr>
                        <a:t>блиц-турнир</a:t>
                      </a:r>
                      <a:r>
                        <a:rPr lang="ru-RU" sz="1800" b="1" kern="1800" dirty="0">
                          <a:latin typeface="Times New Roman"/>
                          <a:ea typeface="Times New Roman"/>
                          <a:cs typeface="Times New Roman"/>
                        </a:rPr>
                        <a:t> по химии "Вода: удивительное рядом"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8-11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304800" y="457200"/>
            <a:ext cx="784860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Заключение</a:t>
            </a:r>
          </a:p>
          <a:p>
            <a:pPr marL="457200" indent="-457200" algn="ctr"/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ctr"/>
            <a:r>
              <a:rPr lang="ru-RU" sz="2800" b="1" dirty="0"/>
              <a:t>В результате работы, цель которой показать возможности использования информационных технологий при обучении химии, разработаны</a:t>
            </a:r>
            <a:r>
              <a:rPr lang="ru-RU" b="1" dirty="0"/>
              <a:t>:</a:t>
            </a:r>
          </a:p>
          <a:p>
            <a:pPr marL="457200" indent="-457200" algn="ctr"/>
            <a:endParaRPr lang="ru-RU" b="1" dirty="0"/>
          </a:p>
          <a:p>
            <a:pPr marL="457200" indent="-457200">
              <a:buFontTx/>
              <a:buAutoNum type="arabicPeriod"/>
            </a:pPr>
            <a:r>
              <a:rPr lang="ru-RU" b="1" dirty="0"/>
              <a:t>система уроков с использованием ИКТ;</a:t>
            </a:r>
          </a:p>
          <a:p>
            <a:pPr marL="457200" indent="-457200">
              <a:buFontTx/>
              <a:buAutoNum type="arabicPeriod"/>
            </a:pPr>
            <a:r>
              <a:rPr lang="ru-RU" b="1" dirty="0"/>
              <a:t>контрольные, самостоятельные ,проверочные работы;</a:t>
            </a:r>
          </a:p>
          <a:p>
            <a:pPr marL="457200" indent="-457200">
              <a:buFontTx/>
              <a:buAutoNum type="arabicPeriod"/>
            </a:pPr>
            <a:r>
              <a:rPr lang="ru-RU" b="1" dirty="0"/>
              <a:t>материал для дистанционного обучения;</a:t>
            </a:r>
          </a:p>
          <a:p>
            <a:pPr marL="457200" indent="-457200">
              <a:buFontTx/>
              <a:buAutoNum type="arabicPeriod"/>
            </a:pPr>
            <a:r>
              <a:rPr lang="ru-RU" b="1" dirty="0"/>
              <a:t>интерактивные обучающие тесты; </a:t>
            </a:r>
          </a:p>
          <a:p>
            <a:pPr marL="457200" indent="-457200">
              <a:buFontTx/>
              <a:buAutoNum type="arabicPeriod"/>
            </a:pPr>
            <a:r>
              <a:rPr lang="ru-RU" b="1" dirty="0"/>
              <a:t>методические </a:t>
            </a:r>
            <a:r>
              <a:rPr lang="ru-RU" b="1" dirty="0" smtClean="0"/>
              <a:t>презентации.</a:t>
            </a:r>
            <a:endParaRPr lang="ru-RU" b="1" dirty="0"/>
          </a:p>
          <a:p>
            <a:pPr marL="457200" indent="-45720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611560" y="764704"/>
            <a:ext cx="792480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Проведение уроков с использованием информационных технологий ‒ это</a:t>
            </a:r>
            <a:endParaRPr lang="ru-RU" sz="2800" b="1" dirty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мощный стимул </a:t>
            </a:r>
            <a:r>
              <a:rPr lang="ru-RU" sz="2800" b="1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в обучении.</a:t>
            </a:r>
          </a:p>
          <a:p>
            <a:pPr algn="ctr"/>
            <a:endParaRPr lang="ru-RU" sz="2800" b="1" dirty="0">
              <a:solidFill>
                <a:srgbClr val="000000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sz="2800" b="1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 Посредством таких уроков активизируются</a:t>
            </a:r>
            <a:endParaRPr lang="ru-RU" sz="2800" b="1" dirty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sz="2800" b="1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психические процессы обучающихся: </a:t>
            </a:r>
            <a:endParaRPr lang="ru-RU" sz="2800" b="1" dirty="0" smtClean="0">
              <a:solidFill>
                <a:srgbClr val="000000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ru-RU" sz="2800" b="1" dirty="0">
              <a:solidFill>
                <a:srgbClr val="000000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восприятие</a:t>
            </a:r>
            <a:r>
              <a:rPr lang="ru-RU" sz="2800" b="1" dirty="0">
                <a:solidFill>
                  <a:srgbClr val="FF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, внимание, память,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мышление</a:t>
            </a:r>
            <a:r>
              <a:rPr lang="ru-RU" sz="2800" b="1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.</a:t>
            </a:r>
            <a:endParaRPr lang="ru-RU" sz="2800" b="1" dirty="0" smtClean="0">
              <a:solidFill>
                <a:srgbClr val="000000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ru-RU" sz="2800" b="1" dirty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Гораздо </a:t>
            </a:r>
            <a:r>
              <a:rPr lang="ru-RU" sz="2800" b="1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активнее и быстрее происходит возбуждение познавательного интереса.</a:t>
            </a:r>
            <a:endParaRPr lang="ru-RU" sz="2800" b="1" dirty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ru-RU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434600" y="758835"/>
            <a:ext cx="8141075" cy="39703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/>
            <a:r>
              <a:rPr lang="ru-RU" sz="5400" dirty="0"/>
              <a:t>Расскажи мне, и я забуду,</a:t>
            </a:r>
          </a:p>
          <a:p>
            <a:pPr algn="r" eaLnBrk="0" hangingPunct="0"/>
            <a:r>
              <a:rPr lang="ru-RU" sz="5400" dirty="0"/>
              <a:t>Покажи мне, и я запомню,</a:t>
            </a:r>
          </a:p>
          <a:p>
            <a:pPr algn="r" eaLnBrk="0" hangingPunct="0"/>
            <a:r>
              <a:rPr lang="ru-RU" sz="5400" dirty="0"/>
              <a:t>Вовлеки меня, и я научусь.</a:t>
            </a:r>
          </a:p>
          <a:p>
            <a:pPr algn="r" eaLnBrk="0" hangingPunct="0"/>
            <a:endParaRPr lang="ru-RU" sz="5400" dirty="0"/>
          </a:p>
          <a:p>
            <a:pPr algn="r" eaLnBrk="0" hangingPunct="0"/>
            <a:r>
              <a:rPr lang="ru-RU" sz="3600" dirty="0"/>
              <a:t>Китайская мудрость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755576" y="1196752"/>
            <a:ext cx="73437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Необходимость применения средств ИКТ в работе учителей химии диктуется особенностями данного предмета, а именно,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потребностью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демонстрации явлений и их моделировании.</a:t>
            </a:r>
          </a:p>
        </p:txBody>
      </p:sp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1403350" y="333375"/>
            <a:ext cx="5942013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 проблемы</a:t>
            </a:r>
          </a:p>
        </p:txBody>
      </p:sp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323850" y="2781300"/>
            <a:ext cx="84248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Широкое использование анимации делает обучение более наглядным, понятным и запоминающимся.</a:t>
            </a:r>
          </a:p>
        </p:txBody>
      </p:sp>
      <p:sp>
        <p:nvSpPr>
          <p:cNvPr id="6149" name="Прямоугольник 4"/>
          <p:cNvSpPr>
            <a:spLocks noChangeArrowheads="1"/>
          </p:cNvSpPr>
          <p:nvPr/>
        </p:nvSpPr>
        <p:spPr bwMode="auto">
          <a:xfrm>
            <a:off x="431800" y="3962400"/>
            <a:ext cx="8280400" cy="23083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dirty="0"/>
              <a:t>Компьютер в сочетании с хорошей программой обладает </a:t>
            </a:r>
          </a:p>
          <a:p>
            <a:pPr algn="ctr"/>
            <a:r>
              <a:rPr lang="ru-RU" b="1" u="sng" dirty="0"/>
              <a:t>огромным потенциалом</a:t>
            </a:r>
            <a:r>
              <a:rPr lang="ru-RU" b="1" dirty="0"/>
              <a:t>, и поэтому</a:t>
            </a:r>
          </a:p>
          <a:p>
            <a:pPr algn="ctr"/>
            <a:r>
              <a:rPr lang="ru-RU" b="1" dirty="0"/>
              <a:t> </a:t>
            </a:r>
          </a:p>
          <a:p>
            <a:pPr algn="ctr"/>
            <a:r>
              <a:rPr lang="ru-RU" b="1" dirty="0"/>
              <a:t>информационно-коммуникационные технологии заняли </a:t>
            </a:r>
          </a:p>
          <a:p>
            <a:pPr algn="ctr"/>
            <a:endParaRPr lang="ru-RU" b="1" dirty="0"/>
          </a:p>
          <a:p>
            <a:pPr algn="ctr"/>
            <a:r>
              <a:rPr lang="ru-RU" b="1" i="1" dirty="0"/>
              <a:t>прочное место в моей профессиональной деятельности.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827088" y="404813"/>
            <a:ext cx="72739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600" b="1"/>
          </a:p>
        </p:txBody>
      </p:sp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611188" y="549275"/>
            <a:ext cx="7921625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/>
              <a:t>Цель педагогической деятельности </a:t>
            </a:r>
          </a:p>
          <a:p>
            <a:pPr algn="ctr"/>
            <a:endParaRPr lang="ru-RU" sz="3200" b="1"/>
          </a:p>
          <a:p>
            <a:pPr algn="ctr"/>
            <a:r>
              <a:rPr lang="ru-RU" sz="3200" b="1"/>
              <a:t>ориентирована на повышение </a:t>
            </a:r>
            <a:r>
              <a:rPr lang="ru-RU" sz="3200" b="1">
                <a:solidFill>
                  <a:srgbClr val="FF0000"/>
                </a:solidFill>
              </a:rPr>
              <a:t>качества</a:t>
            </a:r>
          </a:p>
          <a:p>
            <a:pPr algn="ctr"/>
            <a:endParaRPr lang="ru-RU" sz="3200" b="1">
              <a:solidFill>
                <a:srgbClr val="FF0000"/>
              </a:solidFill>
            </a:endParaRPr>
          </a:p>
          <a:p>
            <a:pPr algn="ctr"/>
            <a:r>
              <a:rPr lang="ru-RU" sz="3200" b="1">
                <a:solidFill>
                  <a:srgbClr val="FF0000"/>
                </a:solidFill>
              </a:rPr>
              <a:t> образования </a:t>
            </a:r>
            <a:r>
              <a:rPr lang="ru-RU" sz="3200" b="1"/>
              <a:t>через внедрение и</a:t>
            </a:r>
          </a:p>
          <a:p>
            <a:pPr algn="ctr"/>
            <a:endParaRPr lang="ru-RU" sz="3200" b="1"/>
          </a:p>
          <a:p>
            <a:pPr algn="ctr"/>
            <a:r>
              <a:rPr lang="ru-RU" sz="3200" b="1"/>
              <a:t> интеграцию современных</a:t>
            </a:r>
          </a:p>
          <a:p>
            <a:pPr algn="ctr"/>
            <a:endParaRPr lang="ru-RU" sz="3200" b="1"/>
          </a:p>
          <a:p>
            <a:pPr algn="ctr"/>
            <a:r>
              <a:rPr lang="ru-RU" sz="3200" b="1"/>
              <a:t> образовательных </a:t>
            </a:r>
            <a:r>
              <a:rPr lang="en-US" sz="3200" b="1"/>
              <a:t> </a:t>
            </a:r>
            <a:r>
              <a:rPr lang="ru-RU" sz="3200" b="1"/>
              <a:t>информационных</a:t>
            </a:r>
          </a:p>
          <a:p>
            <a:pPr algn="ctr"/>
            <a:endParaRPr lang="ru-RU" sz="3200" b="1"/>
          </a:p>
          <a:p>
            <a:pPr algn="ctr"/>
            <a:r>
              <a:rPr lang="ru-RU" sz="3200" b="1"/>
              <a:t> </a:t>
            </a:r>
            <a:r>
              <a:rPr lang="ru-RU" sz="3200" b="1">
                <a:solidFill>
                  <a:srgbClr val="FF0000"/>
                </a:solidFill>
              </a:rPr>
              <a:t>технологий</a:t>
            </a:r>
            <a:endParaRPr lang="ru-RU" sz="3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323850" y="260350"/>
            <a:ext cx="8351838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работы заключаются в следующем: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23528" y="1700808"/>
            <a:ext cx="8077200" cy="41549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ru-RU" b="1" dirty="0"/>
              <a:t>Создание </a:t>
            </a:r>
            <a:r>
              <a:rPr lang="ru-RU" b="1" dirty="0" err="1"/>
              <a:t>мультимедийных</a:t>
            </a:r>
            <a:r>
              <a:rPr lang="ru-RU" b="1" dirty="0"/>
              <a:t> продуктов</a:t>
            </a:r>
          </a:p>
          <a:p>
            <a:pPr marL="457200" indent="-457200">
              <a:buFontTx/>
              <a:buAutoNum type="arabicPeriod"/>
            </a:pPr>
            <a:r>
              <a:rPr lang="ru-RU" b="1" dirty="0"/>
              <a:t>Перевод в цифровые форматы </a:t>
            </a:r>
            <a:r>
              <a:rPr lang="ru-RU" b="1" dirty="0" err="1"/>
              <a:t>учебно</a:t>
            </a:r>
            <a:r>
              <a:rPr lang="ru-RU" b="1" dirty="0"/>
              <a:t> - методических и дидактических материалов</a:t>
            </a:r>
          </a:p>
          <a:p>
            <a:pPr marL="457200" indent="-457200">
              <a:buFontTx/>
              <a:buAutoNum type="arabicPeriod"/>
            </a:pPr>
            <a:r>
              <a:rPr lang="ru-RU" b="1" dirty="0"/>
              <a:t>Развитие проектной деятельности</a:t>
            </a:r>
          </a:p>
          <a:p>
            <a:pPr marL="457200" indent="-457200">
              <a:buFontTx/>
              <a:buAutoNum type="arabicPeriod"/>
            </a:pPr>
            <a:r>
              <a:rPr lang="ru-RU" b="1" dirty="0"/>
              <a:t>Развитие дистанционного обучения</a:t>
            </a:r>
          </a:p>
          <a:p>
            <a:pPr marL="457200" indent="-457200">
              <a:buFontTx/>
              <a:buAutoNum type="arabicPeriod"/>
            </a:pPr>
            <a:r>
              <a:rPr lang="ru-RU" b="1" dirty="0"/>
              <a:t>Создание и реализация системы  оценивания, контроля, мониторинга знаний</a:t>
            </a:r>
          </a:p>
          <a:p>
            <a:pPr marL="457200" indent="-457200">
              <a:buFontTx/>
              <a:buAutoNum type="arabicPeriod"/>
            </a:pPr>
            <a:r>
              <a:rPr lang="ru-RU" b="1" dirty="0"/>
              <a:t>Освоение и использование новых средств обучения, программных продуктов</a:t>
            </a:r>
          </a:p>
          <a:p>
            <a:pPr marL="457200" indent="-457200">
              <a:buFontTx/>
              <a:buAutoNum type="arabicPeriod"/>
            </a:pPr>
            <a:r>
              <a:rPr lang="ru-RU" b="1" dirty="0">
                <a:solidFill>
                  <a:srgbClr val="000000"/>
                </a:solidFill>
              </a:rPr>
              <a:t>Создание Интернет-сайтов</a:t>
            </a:r>
            <a:endParaRPr lang="ru-RU" b="1" dirty="0"/>
          </a:p>
          <a:p>
            <a:pPr marL="457200" indent="-457200">
              <a:buFontTx/>
              <a:buAutoNum type="arabicPeriod"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50" y="214313"/>
            <a:ext cx="8496300" cy="64940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/>
              <a:t>Работа с </a:t>
            </a:r>
            <a:r>
              <a:rPr lang="ru-RU" sz="3200" b="1" dirty="0" err="1"/>
              <a:t>мультимедийными</a:t>
            </a:r>
            <a:r>
              <a:rPr lang="ru-RU" sz="3200" b="1" dirty="0"/>
              <a:t> технологиями </a:t>
            </a:r>
          </a:p>
          <a:p>
            <a:pPr algn="ctr"/>
            <a:endParaRPr lang="ru-RU" sz="3200" b="1" dirty="0"/>
          </a:p>
          <a:p>
            <a:pPr algn="ctr"/>
            <a:r>
              <a:rPr lang="ru-RU" sz="3200" b="1" dirty="0"/>
              <a:t>дает возможность </a:t>
            </a:r>
            <a:r>
              <a:rPr lang="ru-RU" sz="3200" b="1" u="sng" dirty="0"/>
              <a:t>разнообразить</a:t>
            </a:r>
            <a:r>
              <a:rPr lang="ru-RU" sz="3200" b="1" dirty="0"/>
              <a:t> </a:t>
            </a:r>
          </a:p>
          <a:p>
            <a:pPr algn="ctr"/>
            <a:endParaRPr lang="ru-RU" sz="3200" b="1" dirty="0"/>
          </a:p>
          <a:p>
            <a:pPr algn="ctr"/>
            <a:r>
              <a:rPr lang="ru-RU" sz="3200" b="1" dirty="0"/>
              <a:t>формы работы на уроке </a:t>
            </a:r>
          </a:p>
          <a:p>
            <a:pPr algn="ctr"/>
            <a:endParaRPr lang="ru-RU" sz="3200" b="1" dirty="0"/>
          </a:p>
          <a:p>
            <a:pPr algn="ctr"/>
            <a:r>
              <a:rPr lang="ru-RU" sz="3200" b="1" dirty="0"/>
              <a:t>за счет одновременного использования </a:t>
            </a:r>
          </a:p>
          <a:p>
            <a:pPr algn="ctr"/>
            <a:endParaRPr lang="ru-RU" sz="3200" b="1" dirty="0"/>
          </a:p>
          <a:p>
            <a:pPr algn="ctr"/>
            <a:r>
              <a:rPr lang="ru-RU" sz="3200" b="1" dirty="0"/>
              <a:t>иллюстративного, статистического, </a:t>
            </a:r>
          </a:p>
          <a:p>
            <a:pPr algn="ctr"/>
            <a:endParaRPr lang="ru-RU" sz="3200" b="1" dirty="0"/>
          </a:p>
          <a:p>
            <a:pPr algn="ctr"/>
            <a:r>
              <a:rPr lang="ru-RU" sz="3200" b="1" dirty="0"/>
              <a:t>методического, а также аудио- и видеоматериала. </a:t>
            </a:r>
          </a:p>
          <a:p>
            <a:pPr algn="ctr"/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381000" y="533400"/>
            <a:ext cx="8382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Такая работа может осуществляться на разных этапах урока: </a:t>
            </a:r>
          </a:p>
          <a:p>
            <a:pPr marL="457200" indent="-457200">
              <a:spcBef>
                <a:spcPct val="50000"/>
              </a:spcBef>
            </a:pPr>
            <a:endParaRPr lang="ru-RU" sz="2800" b="1" dirty="0"/>
          </a:p>
          <a:p>
            <a:pPr marL="457200" indent="-457200">
              <a:spcBef>
                <a:spcPct val="50000"/>
              </a:spcBef>
              <a:buFont typeface="Times New Roman" pitchFamily="18" charset="0"/>
              <a:buAutoNum type="arabicPeriod"/>
            </a:pPr>
            <a:r>
              <a:rPr lang="ru-RU" sz="2800" b="1" dirty="0"/>
              <a:t>как способ создания проблемной ситуации,</a:t>
            </a:r>
          </a:p>
          <a:p>
            <a:pPr marL="457200" indent="-457200">
              <a:spcBef>
                <a:spcPct val="50000"/>
              </a:spcBef>
              <a:buFont typeface="Times New Roman" pitchFamily="18" charset="0"/>
              <a:buAutoNum type="arabicPeriod"/>
            </a:pPr>
            <a:r>
              <a:rPr lang="ru-RU" sz="2800" b="1" dirty="0"/>
              <a:t>как способ объяснения нового материала,</a:t>
            </a:r>
          </a:p>
          <a:p>
            <a:pPr marL="457200" indent="-457200">
              <a:spcBef>
                <a:spcPct val="50000"/>
              </a:spcBef>
              <a:buFont typeface="Times New Roman" pitchFamily="18" charset="0"/>
              <a:buAutoNum type="arabicPeriod"/>
            </a:pPr>
            <a:r>
              <a:rPr lang="ru-RU" sz="2800" b="1" dirty="0"/>
              <a:t>как форма закрепления изученного,</a:t>
            </a:r>
          </a:p>
          <a:p>
            <a:pPr marL="457200" indent="-457200">
              <a:spcBef>
                <a:spcPct val="50000"/>
              </a:spcBef>
              <a:buFont typeface="Times New Roman" pitchFamily="18" charset="0"/>
              <a:buAutoNum type="arabicPeriod"/>
            </a:pPr>
            <a:r>
              <a:rPr lang="ru-RU" sz="2800" b="1" dirty="0"/>
              <a:t>как форма проверки домашнего задания,</a:t>
            </a:r>
          </a:p>
          <a:p>
            <a:pPr marL="457200" indent="-457200">
              <a:spcBef>
                <a:spcPct val="50000"/>
              </a:spcBef>
              <a:buFont typeface="Times New Roman" pitchFamily="18" charset="0"/>
              <a:buAutoNum type="arabicPeriod"/>
            </a:pPr>
            <a:r>
              <a:rPr lang="ru-RU" sz="2800" b="1" dirty="0"/>
              <a:t>как способ проверки знаний </a:t>
            </a:r>
            <a:r>
              <a:rPr lang="ru-RU" sz="2800" b="1" dirty="0" smtClean="0"/>
              <a:t>на уроке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539750" y="333375"/>
            <a:ext cx="813593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использованием </a:t>
            </a:r>
          </a:p>
          <a:p>
            <a:pPr marL="457200" indent="-457200" algn="ctr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информационных технологий :</a:t>
            </a:r>
          </a:p>
          <a:p>
            <a:pPr marL="457200" indent="-457200" algn="ctr"/>
            <a:endParaRPr lang="ru-RU" dirty="0"/>
          </a:p>
          <a:p>
            <a:pPr marL="457200" indent="-457200">
              <a:buFontTx/>
              <a:buAutoNum type="arabicPeriod"/>
            </a:pPr>
            <a:r>
              <a:rPr lang="ru-RU" b="1" dirty="0"/>
              <a:t>способствует повышению познавательного интереса к предмету;</a:t>
            </a:r>
          </a:p>
          <a:p>
            <a:pPr marL="457200" indent="-457200">
              <a:buFontTx/>
              <a:buAutoNum type="arabicPeriod"/>
            </a:pPr>
            <a:r>
              <a:rPr lang="ru-RU" b="1" dirty="0"/>
              <a:t>содействует росту успеваемости учащихся по предмету;</a:t>
            </a:r>
          </a:p>
          <a:p>
            <a:pPr marL="457200" indent="-457200">
              <a:buFontTx/>
              <a:buAutoNum type="arabicPeriod"/>
            </a:pPr>
            <a:r>
              <a:rPr lang="ru-RU" b="1" dirty="0"/>
              <a:t>позволяет учащимся проявить себя в новой роли;</a:t>
            </a:r>
          </a:p>
          <a:p>
            <a:pPr marL="457200" indent="-457200">
              <a:buFontTx/>
              <a:buAutoNum type="arabicPeriod"/>
            </a:pPr>
            <a:r>
              <a:rPr lang="ru-RU" b="1" dirty="0"/>
              <a:t>формирует навыки самостоятельной продуктивной деятельности;</a:t>
            </a:r>
          </a:p>
          <a:p>
            <a:pPr marL="457200" indent="-457200">
              <a:buFontTx/>
              <a:buAutoNum type="arabicPeriod"/>
            </a:pPr>
            <a:r>
              <a:rPr lang="ru-RU" b="1" dirty="0"/>
              <a:t>способствует созданию ситуации успеха для каждого ученика.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894</TotalTime>
  <Words>900</Words>
  <Application>Microsoft Office PowerPoint</Application>
  <PresentationFormat>Экран (4:3)</PresentationFormat>
  <Paragraphs>311</Paragraphs>
  <Slides>28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Оформление по умолчанию</vt:lpstr>
      <vt:lpstr>Предоставление  педагогического опыта  учителя химии Шеиной Олеси  Владимировны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ШЕИНЫ</dc:creator>
  <cp:lastModifiedBy>Учитель</cp:lastModifiedBy>
  <cp:revision>54</cp:revision>
  <dcterms:created xsi:type="dcterms:W3CDTF">2013-03-03T19:26:35Z</dcterms:created>
  <dcterms:modified xsi:type="dcterms:W3CDTF">2013-04-24T11:23:18Z</dcterms:modified>
</cp:coreProperties>
</file>