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59" r:id="rId13"/>
    <p:sldId id="270" r:id="rId14"/>
    <p:sldId id="275" r:id="rId15"/>
    <p:sldId id="260" r:id="rId16"/>
    <p:sldId id="261" r:id="rId17"/>
    <p:sldId id="262" r:id="rId18"/>
    <p:sldId id="263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B7318F-82FE-4A5A-88D6-74AD1F4FB295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385096-9D58-4C94-BA7B-E2215C043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ra-z.ru/wp-content/uploads/2011/02/247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Pseudo-Seneca_BM_GR1962.8-24.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Belvedere_Apollo_Pio-Clementino_Inv1015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rv2.lori-images.net/0002534250-preview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A4%D0%B0%D0%B9%D0%BB:Botticelli_Venus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3/39/Cronos_arm%C3%A9_de_la_faucille_(harp%C3%A8)_contre_son_p%C3%A8re_et_divers_m%C3%A9daillons_pierre_grav%C3%A9e_crop.jp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61.radikal.ru/i171/1101/22/467620201c6b.jp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i="1" dirty="0" smtClean="0">
                <a:solidFill>
                  <a:srgbClr val="FFFF00"/>
                </a:solidFill>
              </a:rPr>
              <a:t>"Книга - это духовное завещание одного поколения другому"</a:t>
            </a: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 </a:t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                                                                                         </a:t>
            </a:r>
            <a:r>
              <a:rPr lang="ru-RU" sz="2200" i="1" dirty="0" smtClean="0">
                <a:solidFill>
                  <a:srgbClr val="FFFF00"/>
                </a:solidFill>
              </a:rPr>
              <a:t>А.И. Герцен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://library.stu.ru/images/img94394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400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6021288"/>
            <a:ext cx="2098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Каменная книга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knch.ru/mistic/mith/greece/img/zeusamalte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5939631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www.grand-arch.ru/images/7_chudes_sveta/zevs_co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1268760"/>
            <a:ext cx="4644008" cy="51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 из 394">
            <a:hlinkClick r:id="rId3" tgtFrame="_blank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363332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3/36/Pseudo-Seneca_BM_GR1962.8-24.1.jpg/220px-Pseudo-Seneca_BM_GR1962.8-24.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20" y="291475"/>
            <a:ext cx="4175760" cy="580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623731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Гесиод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882552" cy="23638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Тексты, их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авторы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3284984"/>
            <a:ext cx="2386608" cy="30243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Вещественные памятники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Гимн </a:t>
            </a:r>
            <a:r>
              <a:rPr lang="ru-RU" dirty="0" err="1" smtClean="0"/>
              <a:t>Каллимаха</a:t>
            </a:r>
            <a:r>
              <a:rPr lang="ru-RU" dirty="0" smtClean="0"/>
              <a:t> «К Зевсу»,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сочинения «Мифологическая библиотека» афинского грамматика </a:t>
            </a:r>
            <a:r>
              <a:rPr lang="ru-RU" dirty="0" err="1" smtClean="0"/>
              <a:t>Аполлодора</a:t>
            </a:r>
            <a:r>
              <a:rPr lang="ru-RU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«Историческая библиотека» </a:t>
            </a:r>
            <a:r>
              <a:rPr lang="ru-RU" dirty="0" err="1" smtClean="0"/>
              <a:t>Диодора</a:t>
            </a:r>
            <a:r>
              <a:rPr lang="ru-RU" dirty="0" smtClean="0"/>
              <a:t> </a:t>
            </a:r>
            <a:r>
              <a:rPr lang="ru-RU" dirty="0" err="1" smtClean="0"/>
              <a:t>Сциллийского</a:t>
            </a:r>
            <a:r>
              <a:rPr lang="ru-RU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«Описание Эллады» </a:t>
            </a:r>
            <a:r>
              <a:rPr lang="ru-RU" dirty="0" err="1" smtClean="0"/>
              <a:t>Павсания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Археологический материал,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памятники античного ремесла,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данные нумизматики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435280" cy="54868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FF00"/>
                </a:solidFill>
              </a:rPr>
              <a:t>Олимп (плафон). Фрагмент </a:t>
            </a:r>
            <a:r>
              <a:rPr lang="ru-RU" sz="2000" dirty="0" err="1" smtClean="0">
                <a:solidFill>
                  <a:srgbClr val="FFFF00"/>
                </a:solidFill>
              </a:rPr>
              <a:t>Гаспаро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Дициани</a:t>
            </a:r>
            <a:r>
              <a:rPr lang="ru-RU" sz="2000" dirty="0" smtClean="0">
                <a:solidFill>
                  <a:srgbClr val="FFFF00"/>
                </a:solidFill>
              </a:rPr>
              <a:t> 1757-1759             Италия.                               Холст, масло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http://www.hermitagemuseum.org/imgs_Ru/05/hm5_12_2_3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90465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2195736" cy="3010346"/>
          </a:xfrm>
        </p:spPr>
        <p:txBody>
          <a:bodyPr>
            <a:noAutofit/>
          </a:bodyPr>
          <a:lstStyle/>
          <a:p>
            <a:pPr lvl="0" algn="l"/>
            <a:r>
              <a:rPr lang="ru-RU" sz="1600" dirty="0" smtClean="0">
                <a:solidFill>
                  <a:srgbClr val="FFFF00"/>
                </a:solidFill>
              </a:rPr>
              <a:t>Аполлон Бельведерский. </a:t>
            </a:r>
            <a:r>
              <a:rPr lang="ru-RU" sz="1600" dirty="0" err="1" smtClean="0">
                <a:solidFill>
                  <a:srgbClr val="FFFF00"/>
                </a:solidFill>
              </a:rPr>
              <a:t>Леохар</a:t>
            </a:r>
            <a:r>
              <a:rPr lang="ru-RU" sz="1600" dirty="0" smtClean="0">
                <a:solidFill>
                  <a:srgbClr val="FFFF00"/>
                </a:solidFill>
              </a:rPr>
              <a:t>. Римская копия, 2 половина </a:t>
            </a:r>
            <a:r>
              <a:rPr lang="en-US" sz="1600" dirty="0" smtClean="0">
                <a:solidFill>
                  <a:srgbClr val="FFFF00"/>
                </a:solidFill>
              </a:rPr>
              <a:t>IY </a:t>
            </a:r>
            <a:r>
              <a:rPr lang="ru-RU" sz="1600" dirty="0" smtClean="0">
                <a:solidFill>
                  <a:srgbClr val="FFFF00"/>
                </a:solidFill>
              </a:rPr>
              <a:t>в. До н.э. с бронзового оригинала XY в. До н. э.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 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 </a:t>
            </a:r>
            <a:br>
              <a:rPr lang="ru-RU" sz="1600" dirty="0" smtClean="0">
                <a:solidFill>
                  <a:srgbClr val="FFFF00"/>
                </a:solidFill>
              </a:rPr>
            </a:b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Belvedere Apollo Pio-Clementino Inv101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i-main-pic" descr="Картинка 2 из 1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Admin\Desktop\Закачки\545095409.jpg"/>
          <p:cNvPicPr/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901190" y="0"/>
            <a:ext cx="534162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616530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FFFF00"/>
                </a:solidFill>
              </a:rPr>
              <a:t>Юпитер, держащий в руках молнию. Римская бронзовая статуэтка,</a:t>
            </a:r>
            <a:r>
              <a:rPr lang="en-US" b="1" dirty="0">
                <a:solidFill>
                  <a:srgbClr val="FFFF00"/>
                </a:solidFill>
              </a:rPr>
              <a:t>I</a:t>
            </a:r>
            <a:r>
              <a:rPr lang="ru-RU" b="1" dirty="0">
                <a:solidFill>
                  <a:srgbClr val="FFFF00"/>
                </a:solidFill>
              </a:rPr>
              <a:t>-</a:t>
            </a:r>
            <a:r>
              <a:rPr lang="en-US" b="1" dirty="0">
                <a:solidFill>
                  <a:srgbClr val="FFFF00"/>
                </a:solidFill>
              </a:rPr>
              <a:t>II </a:t>
            </a:r>
            <a:r>
              <a:rPr lang="ru-RU" b="1" dirty="0">
                <a:solidFill>
                  <a:srgbClr val="FFFF00"/>
                </a:solidFill>
              </a:rPr>
              <a:t>вв.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Botticelli Venu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2008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6237312"/>
            <a:ext cx="706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«Рождение Венеры» </a:t>
            </a:r>
            <a:r>
              <a:rPr lang="ru-RU" b="1" dirty="0" err="1">
                <a:solidFill>
                  <a:srgbClr val="FFFF00"/>
                </a:solidFill>
              </a:rPr>
              <a:t>Сандро</a:t>
            </a:r>
            <a:r>
              <a:rPr lang="ru-RU" b="1" dirty="0">
                <a:solidFill>
                  <a:srgbClr val="FFFF00"/>
                </a:solidFill>
              </a:rPr>
              <a:t> Боттичелли.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library.stu.ru/images/img9439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5527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6381328"/>
            <a:ext cx="341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Папирусные книги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library.stu.ru/images/img94395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61926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knigaplus.ru/sale/bimages/1000252/100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904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79513" y="260648"/>
            <a:ext cx="3168351" cy="58655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Зевс</a:t>
            </a:r>
            <a:r>
              <a:rPr lang="ru-RU" sz="3200" dirty="0" smtClean="0">
                <a:solidFill>
                  <a:srgbClr val="002060"/>
                </a:solidFill>
              </a:rPr>
              <a:t>  - в древнегреческой мифологии  бог неба, грома и молний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Закачки\Statue_of_Zeus_(Hermitage)_-_РЎС‚Р°С‚СѓСЏ_Р®РїРёС‚РµСЂР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8640"/>
            <a:ext cx="489654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3008313" cy="5721499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Кро́нос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Крон</a:t>
            </a:r>
            <a:r>
              <a:rPr lang="ru-RU" sz="2800" dirty="0" smtClean="0">
                <a:solidFill>
                  <a:srgbClr val="002060"/>
                </a:solidFill>
              </a:rPr>
              <a:t> — титан, младший сын бога Урана (неба) и богини Геи (земли).</a:t>
            </a:r>
          </a:p>
          <a:p>
            <a:endParaRPr lang="ru-RU" dirty="0"/>
          </a:p>
        </p:txBody>
      </p:sp>
      <p:pic>
        <p:nvPicPr>
          <p:cNvPr id="6" name="Содержимое 5" descr="Файл:Cronos armé de la faucille (harpè) contre son père et divers médaillons pierre gravée crop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5437" y="332656"/>
            <a:ext cx="4252987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3008313" cy="6126163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Ре́я</a:t>
            </a:r>
            <a:r>
              <a:rPr lang="ru-RU" sz="2800" dirty="0" smtClean="0">
                <a:solidFill>
                  <a:srgbClr val="002060"/>
                </a:solidFill>
              </a:rPr>
              <a:t> - </a:t>
            </a:r>
            <a:r>
              <a:rPr lang="ru-RU" sz="2800" dirty="0" err="1" smtClean="0">
                <a:solidFill>
                  <a:srgbClr val="002060"/>
                </a:solidFill>
              </a:rPr>
              <a:t>титанида</a:t>
            </a:r>
            <a:r>
              <a:rPr lang="ru-RU" sz="2800" dirty="0" smtClean="0">
                <a:solidFill>
                  <a:srgbClr val="002060"/>
                </a:solidFill>
              </a:rPr>
              <a:t>,  мать олимпийских богов. Дочь Урана и Геи. Супруга и сестра титана </a:t>
            </a:r>
            <a:r>
              <a:rPr lang="ru-RU" sz="2800" dirty="0" err="1" smtClean="0">
                <a:solidFill>
                  <a:srgbClr val="002060"/>
                </a:solidFill>
              </a:rPr>
              <a:t>Кроноса</a:t>
            </a:r>
            <a:r>
              <a:rPr lang="ru-RU" sz="2800" dirty="0" smtClean="0">
                <a:solidFill>
                  <a:srgbClr val="002060"/>
                </a:solidFill>
              </a:rPr>
              <a:t>, мать богини домашнего очага </a:t>
            </a:r>
            <a:r>
              <a:rPr lang="ru-RU" sz="2800" dirty="0" err="1" smtClean="0">
                <a:solidFill>
                  <a:srgbClr val="002060"/>
                </a:solidFill>
              </a:rPr>
              <a:t>Гестии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http://upload.wikimedia.org/wikipedia/commons/0/08/Rhea_MKL1888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320480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2999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"Детство Зевса"     </a:t>
            </a:r>
            <a:r>
              <a:rPr lang="ru-RU" sz="3200" b="1" dirty="0" err="1" smtClean="0">
                <a:solidFill>
                  <a:srgbClr val="002060"/>
                </a:solidFill>
              </a:rPr>
              <a:t>Якоб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Йорданс</a:t>
            </a:r>
            <a:r>
              <a:rPr lang="ru-RU" sz="3200" b="1" dirty="0" smtClean="0">
                <a:solidFill>
                  <a:srgbClr val="002060"/>
                </a:solidFill>
              </a:rPr>
              <a:t>  1640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i-main-pic" descr="Картинка 1 из 8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4664"/>
            <a:ext cx="5580111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2999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«Детство Зевса»</a:t>
            </a:r>
            <a:r>
              <a:rPr lang="ru-RU" sz="3200" dirty="0" smtClean="0">
                <a:solidFill>
                  <a:srgbClr val="002060"/>
                </a:solidFill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</a:rPr>
              <a:t>Художник: </a:t>
            </a:r>
            <a:r>
              <a:rPr lang="ru-RU" sz="3200" b="1" dirty="0" err="1" smtClean="0">
                <a:solidFill>
                  <a:srgbClr val="002060"/>
                </a:solidFill>
              </a:rPr>
              <a:t>Ловис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Коринт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V="1">
            <a:off x="457200" y="3356992"/>
            <a:ext cx="3008313" cy="2664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Ловис Коринт. Детство Зевса. 1905 г. Бременская художественная галерея (Кунстхалле)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620688"/>
            <a:ext cx="556895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190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"Книга - это духовное завещание одного поколения другому"                                                                                            А.И. Герцен </vt:lpstr>
      <vt:lpstr>Слайд 2</vt:lpstr>
      <vt:lpstr>Слайд 3</vt:lpstr>
      <vt:lpstr>Слайд 4</vt:lpstr>
      <vt:lpstr>Слайд 5</vt:lpstr>
      <vt:lpstr>Слайд 6</vt:lpstr>
      <vt:lpstr>Слайд 7</vt:lpstr>
      <vt:lpstr>"Детство Зевса"     Якоб Йорданс  1640</vt:lpstr>
      <vt:lpstr>«Детство Зевса»   Художник: Ловис Коринт </vt:lpstr>
      <vt:lpstr>Слайд 10</vt:lpstr>
      <vt:lpstr>Слайд 11</vt:lpstr>
      <vt:lpstr>Слайд 12</vt:lpstr>
      <vt:lpstr>Тексты, их  авторы</vt:lpstr>
      <vt:lpstr>Слайд 14</vt:lpstr>
      <vt:lpstr>Олимп (плафон). Фрагмент Гаспаро Дициани 1757-1759             Италия.                               Холст, масло </vt:lpstr>
      <vt:lpstr>Аполлон Бельведерский. Леохар. Римская копия, 2 половина IY в. До н.э. с бронзового оригинала XY в. До н. э.     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2011-08-02T15:19:50Z</dcterms:created>
  <dcterms:modified xsi:type="dcterms:W3CDTF">2011-09-05T14:58:24Z</dcterms:modified>
</cp:coreProperties>
</file>