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9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% кач-ва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 2009 -2010</c:v>
                </c:pt>
                <c:pt idx="1">
                  <c:v>2010 - 2011</c:v>
                </c:pt>
                <c:pt idx="2">
                  <c:v>2011 - 2012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36.9</c:v>
                </c:pt>
                <c:pt idx="1">
                  <c:v>38.6</c:v>
                </c:pt>
                <c:pt idx="2">
                  <c:v>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обуч-ти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 2009 -2010</c:v>
                </c:pt>
                <c:pt idx="1">
                  <c:v>2010 - 2011</c:v>
                </c:pt>
                <c:pt idx="2">
                  <c:v>2011 - 2012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hape val="cylinder"/>
        <c:axId val="56070144"/>
        <c:axId val="56072064"/>
        <c:axId val="86007808"/>
      </c:bar3DChart>
      <c:catAx>
        <c:axId val="56070144"/>
        <c:scaling>
          <c:orientation val="minMax"/>
        </c:scaling>
        <c:axPos val="b"/>
        <c:tickLblPos val="nextTo"/>
        <c:crossAx val="56072064"/>
        <c:crosses val="autoZero"/>
        <c:auto val="1"/>
        <c:lblAlgn val="ctr"/>
        <c:lblOffset val="100"/>
      </c:catAx>
      <c:valAx>
        <c:axId val="56072064"/>
        <c:scaling>
          <c:orientation val="minMax"/>
        </c:scaling>
        <c:axPos val="l"/>
        <c:majorGridlines/>
        <c:numFmt formatCode="General" sourceLinked="1"/>
        <c:tickLblPos val="nextTo"/>
        <c:crossAx val="56070144"/>
        <c:crosses val="autoZero"/>
        <c:crossBetween val="between"/>
      </c:valAx>
      <c:serAx>
        <c:axId val="86007808"/>
        <c:scaling>
          <c:orientation val="minMax"/>
        </c:scaling>
        <c:axPos val="b"/>
        <c:tickLblPos val="nextTo"/>
        <c:crossAx val="56072064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0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9"/>
  <c:chart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% кач-ва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 2009 -2010</c:v>
                </c:pt>
                <c:pt idx="1">
                  <c:v>2010 - 2011</c:v>
                </c:pt>
                <c:pt idx="2">
                  <c:v>2011 - 2012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57.5</c:v>
                </c:pt>
                <c:pt idx="1">
                  <c:v>62</c:v>
                </c:pt>
                <c:pt idx="2">
                  <c:v>62.6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обуч-ти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 2009 -2010</c:v>
                </c:pt>
                <c:pt idx="1">
                  <c:v>2010 - 2011</c:v>
                </c:pt>
                <c:pt idx="2">
                  <c:v>2011 - 2012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hape val="cylinder"/>
        <c:axId val="67746816"/>
        <c:axId val="67777280"/>
        <c:axId val="53187456"/>
      </c:bar3DChart>
      <c:catAx>
        <c:axId val="67746816"/>
        <c:scaling>
          <c:orientation val="minMax"/>
        </c:scaling>
        <c:axPos val="b"/>
        <c:tickLblPos val="nextTo"/>
        <c:crossAx val="67777280"/>
        <c:crosses val="autoZero"/>
        <c:auto val="1"/>
        <c:lblAlgn val="ctr"/>
        <c:lblOffset val="100"/>
      </c:catAx>
      <c:valAx>
        <c:axId val="67777280"/>
        <c:scaling>
          <c:orientation val="minMax"/>
        </c:scaling>
        <c:axPos val="l"/>
        <c:majorGridlines/>
        <c:numFmt formatCode="General" sourceLinked="1"/>
        <c:tickLblPos val="nextTo"/>
        <c:crossAx val="67746816"/>
        <c:crosses val="autoZero"/>
        <c:crossBetween val="between"/>
      </c:valAx>
      <c:serAx>
        <c:axId val="53187456"/>
        <c:scaling>
          <c:orientation val="minMax"/>
        </c:scaling>
        <c:axPos val="b"/>
        <c:tickLblPos val="nextTo"/>
        <c:crossAx val="67777280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4.12451E-7</cdr:y>
    </cdr:from>
    <cdr:to>
      <cdr:x>1</cdr:x>
      <cdr:y>0.08839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1"/>
          <a:ext cx="4109634" cy="214314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4.3508E-7</cdr:y>
    </cdr:from>
    <cdr:to>
      <cdr:x>1</cdr:x>
      <cdr:y>0.12433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1"/>
          <a:ext cx="4360599" cy="285752"/>
        </a:xfrm>
        <a:prstGeom xmlns:a="http://schemas.openxmlformats.org/drawingml/2006/main" prst="rect">
          <a:avLst/>
        </a:prstGeom>
      </cdr:spPr>
    </cdr:pic>
  </cdr:relSizeAnchor>
</c:userShap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1ad1f4399543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88" y="2357438"/>
            <a:ext cx="607218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28D1F90-10B5-4BDE-881A-B852281557AD}" type="datetimeFigureOut">
              <a:rPr lang="ru-RU" smtClean="0"/>
              <a:pPr/>
              <a:t>12.04.2013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5764426-B782-4ED8-BF5F-40B0442A6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iram.umi.ru/" TargetMode="External"/><Relationship Id="rId7" Type="http://schemas.openxmlformats.org/officeDocument/2006/relationships/hyperlink" Target="http://edu.tomsk.ru/works/works.php?id=11138&amp;sort=asc&amp;po=tema" TargetMode="Externa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proshkolu.ru/" TargetMode="External"/><Relationship Id="rId5" Type="http://schemas.openxmlformats.org/officeDocument/2006/relationships/hyperlink" Target="http://pedsovet.su/" TargetMode="External"/><Relationship Id="rId4" Type="http://schemas.openxmlformats.org/officeDocument/2006/relationships/hyperlink" Target="http://nsportal.ru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school-collection.edu.ru/" TargetMode="External"/><Relationship Id="rId13" Type="http://schemas.openxmlformats.org/officeDocument/2006/relationships/hyperlink" Target="http://forum.edu.tomsk.ru/index.php?&amp;sid=586e7dfc736100c1ad1d176a5aed668c" TargetMode="External"/><Relationship Id="rId3" Type="http://schemas.openxmlformats.org/officeDocument/2006/relationships/hyperlink" Target="http://www.megabook.ru/" TargetMode="External"/><Relationship Id="rId7" Type="http://schemas.openxmlformats.org/officeDocument/2006/relationships/hyperlink" Target="http://www.edu.ru/" TargetMode="External"/><Relationship Id="rId12" Type="http://schemas.openxmlformats.org/officeDocument/2006/relationships/hyperlink" Target="http://www.openclass.ru/" TargetMode="External"/><Relationship Id="rId17" Type="http://schemas.openxmlformats.org/officeDocument/2006/relationships/hyperlink" Target="http://planeta.tspu.ru/index.php?ur=810" TargetMode="External"/><Relationship Id="rId2" Type="http://schemas.openxmlformats.org/officeDocument/2006/relationships/image" Target="../media/image12.gif"/><Relationship Id="rId16" Type="http://schemas.openxmlformats.org/officeDocument/2006/relationships/hyperlink" Target="http://www.moi-universitet.ru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indow.edu.ru/catalog" TargetMode="External"/><Relationship Id="rId11" Type="http://schemas.openxmlformats.org/officeDocument/2006/relationships/hyperlink" Target="http://www.zavuch.info/" TargetMode="External"/><Relationship Id="rId5" Type="http://schemas.openxmlformats.org/officeDocument/2006/relationships/hyperlink" Target="http://www.slovari.ru/" TargetMode="External"/><Relationship Id="rId15" Type="http://schemas.openxmlformats.org/officeDocument/2006/relationships/hyperlink" Target="http://periodika.websib.ru/" TargetMode="External"/><Relationship Id="rId10" Type="http://schemas.openxmlformats.org/officeDocument/2006/relationships/hyperlink" Target="http://www.school.edu.ru/default.asp" TargetMode="External"/><Relationship Id="rId4" Type="http://schemas.openxmlformats.org/officeDocument/2006/relationships/hyperlink" Target="http://www.rubricon.com/" TargetMode="External"/><Relationship Id="rId9" Type="http://schemas.openxmlformats.org/officeDocument/2006/relationships/hyperlink" Target="http://fcior.edu.ru/" TargetMode="External"/><Relationship Id="rId14" Type="http://schemas.openxmlformats.org/officeDocument/2006/relationships/hyperlink" Target="http://www.uchportal.ru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71612"/>
            <a:ext cx="7772400" cy="1470025"/>
          </a:xfrm>
        </p:spPr>
        <p:txBody>
          <a:bodyPr/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«Внедрение в образовательный процесс современных образовательных технологий»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786322"/>
            <a:ext cx="4329098" cy="17526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результатов педагогической деятельности. Снопова Л. А., учитель русского языка и литературы МБОУ - СОШ с.Батурино.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C:\Users\Admin\Desktop\Рисунок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3643314"/>
            <a:ext cx="2214578" cy="2992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применения ИКТ в моей педагогической деятельности.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85720" y="1571612"/>
          <a:ext cx="4109634" cy="2424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4000496" y="4214818"/>
          <a:ext cx="4360599" cy="22984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Распространение педагогического опыта.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c68ae25b1c6f95b02b4d5e2743be6d5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14290"/>
            <a:ext cx="1500198" cy="10813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571612"/>
            <a:ext cx="78581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материалы:</a:t>
            </a: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4-ый региональный фестиваль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медиауроков;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1-ый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Областной Фестиваль «Урок вне урока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»; </a:t>
            </a: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7-ой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региональный фестиваль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медиауроков;</a:t>
            </a: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конкурс педагогического мастерства по применению ЭОР в образовательном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процессе;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Всероссийский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«Сценарий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медиаурока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 компьютером»;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Межрегиональный конкурс «Я - учитель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Областной этап всероссийского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конкурса «Учитель… Прекрасней профессии нет?»;</a:t>
            </a: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Международная творческая педагогическая олимпиада;</a:t>
            </a:r>
          </a:p>
          <a:p>
            <a:pPr>
              <a:buFont typeface="Wingdings" pitchFamily="2" charset="2"/>
              <a:buChar char="§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Всероссийский конкурс «Я – классный руководитель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Публикации:</a:t>
            </a:r>
          </a:p>
          <a:p>
            <a:pPr>
              <a:buFont typeface="Wingdings" pitchFamily="2" charset="2"/>
              <a:buChar char="§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://piram.umi.ru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://nsportal.ru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http://pedsovet.su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6"/>
              </a:rPr>
              <a:t>://www.proshkolu.ru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7"/>
              </a:rPr>
              <a:t>://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  <a:hlinkClick r:id="rId7"/>
              </a:rPr>
              <a:t>edu.tomsk.ru/works/works.php?id=11138&amp;sort=asc&amp;po=tema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7215238" cy="1143000"/>
          </a:xfrm>
        </p:spPr>
        <p:txBody>
          <a:bodyPr/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Личностное развитие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творческие достижения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обучающихся.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Admin\Desktop\c68ae25b1c6f95b02b4d5e2743be6d5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214290"/>
            <a:ext cx="1288361" cy="928694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500174"/>
            <a:ext cx="878684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Олимпиады: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муниципальный этап всероссийской олимпиады школьников по русскому языку.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Областная заочная олимпиада школьников по русскому языку.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Всероссийская дистанционная олимпиада по русскому языку.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3333958"/>
            <a:ext cx="4643470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чтецов «Мир раскрашу я в теплые тона».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кроссвордов по истории Томска.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VI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областной образовательных видеофильмов.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2-ой областной детских рисунков «Война глазами детей».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по профилактике детского дорожно-транспортного травматизма «Дорога без опасности»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Межрегиональный конкурс кроссвордов «Умники и умницы»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«Лингвистическая миниатюра»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IV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районный фотоконкурс «Мир бывает разным»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«Наша дружная семья»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«Доброе имя учителя»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3318570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года»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«Маршрут успеха».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1-ый областной конкурс детских рисунков и сочинений «Школа моей мечты»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«Твори добро»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«Юный журналист»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всероссийский конкурс сочинений «День Победы. Вечная слава.»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конкурс сочинений «Мой лучший друг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всероссийский конкурс рисунков «9 Мая – День Победы!»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всероссийский конкурс презентаций «Природные уголки России»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«Человек в истории. Россия 20 век.»</a:t>
            </a:r>
          </a:p>
          <a:p>
            <a:pPr>
              <a:buFont typeface="Wingdings" pitchFamily="2" charset="2"/>
              <a:buChar char="§"/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Святые заступники Руси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Личностное развитие и творческие достижения обучающихся.</a:t>
            </a:r>
            <a:endParaRPr lang="ru-RU" dirty="0"/>
          </a:p>
        </p:txBody>
      </p:sp>
      <p:pic>
        <p:nvPicPr>
          <p:cNvPr id="3" name="Picture 2" descr="C:\Users\Admin\Desktop\c68ae25b1c6f95b02b4d5e2743be6d5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214290"/>
            <a:ext cx="1288361" cy="928694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2844" y="2000240"/>
            <a:ext cx="81439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Конкурсы: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2844" y="2500306"/>
            <a:ext cx="485775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творческий конкурс «Юные сказочники» (иллюстрация к сказке)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творческий онлайн-конкурс «Пасха Православная»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творческий онлайн-конкурс «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Интернешка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газеты «Образ жизни»  «Учитель в моей жизни»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30. конкурс чтецов «Сибирью очарованные»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фестиваль «Лето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Fm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 фотографий «Чудеса природы»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«Учитель в моей жизни»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Конкурс кроссвордов «Известных женщин имена»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детский литературный конкурс МЧС России «Дети о спасателях»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«Сибирь, земля моя бескрайняя»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4-ый областной конкурс «Я познаю искусство»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Конкурс «Русский медвежонок»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143504" y="3214686"/>
            <a:ext cx="371474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Творческие проекты: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«Эпизоды войны»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«Школьная газета»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«Школьный дворик!»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predmety_raznie02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86644" y="428604"/>
            <a:ext cx="1409700" cy="12001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29058" y="214290"/>
            <a:ext cx="32146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«Убежденному убеждать других нетрудно»</a:t>
            </a: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Ф. Шиллер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14422"/>
            <a:ext cx="64294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10253F"/>
                </a:solidFill>
                <a:latin typeface="Times New Roman" pitchFamily="18" charset="0"/>
              </a:rPr>
              <a:t>Что дают образованию новые технологии?</a:t>
            </a:r>
            <a:endParaRPr lang="ru-RU" sz="2000" b="1" dirty="0">
              <a:solidFill>
                <a:srgbClr val="10253F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000240"/>
            <a:ext cx="82868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Стремительный рост информационно-ресурсной базы</a:t>
            </a:r>
          </a:p>
          <a:p>
            <a:pPr>
              <a:buFont typeface="Wingdings" pitchFamily="2" charset="2"/>
              <a:buChar char="ü"/>
            </a:pP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Свободный доступ к разнообразным информационным ресурсам</a:t>
            </a:r>
          </a:p>
          <a:p>
            <a:pPr>
              <a:buFont typeface="Wingdings" pitchFamily="2" charset="2"/>
              <a:buChar char="ü"/>
            </a:pP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err="1" smtClean="0">
                <a:solidFill>
                  <a:srgbClr val="17375E"/>
                </a:solidFill>
                <a:latin typeface="Times New Roman" pitchFamily="18" charset="0"/>
              </a:rPr>
              <a:t>Дистанционность</a:t>
            </a: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Мобильность</a:t>
            </a:r>
          </a:p>
          <a:p>
            <a:pPr>
              <a:buFont typeface="Wingdings" pitchFamily="2" charset="2"/>
              <a:buChar char="ü"/>
            </a:pP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Возможность формирования социальных образовательных сетей и образовательных сообществ</a:t>
            </a:r>
          </a:p>
          <a:p>
            <a:pPr>
              <a:buFont typeface="Wingdings" pitchFamily="2" charset="2"/>
              <a:buChar char="ü"/>
            </a:pP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Интерактивность</a:t>
            </a:r>
          </a:p>
          <a:p>
            <a:pPr>
              <a:buFont typeface="Wingdings" pitchFamily="2" charset="2"/>
              <a:buChar char="ü"/>
            </a:pPr>
            <a:endParaRPr lang="ru-RU" sz="2000" b="1" i="1" dirty="0" smtClean="0">
              <a:solidFill>
                <a:srgbClr val="17375E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Возможность моделирования и </a:t>
            </a:r>
            <a:r>
              <a:rPr lang="ru-RU" sz="2000" b="1" i="1" dirty="0" err="1" smtClean="0">
                <a:solidFill>
                  <a:srgbClr val="17375E"/>
                </a:solidFill>
                <a:latin typeface="Times New Roman" pitchFamily="18" charset="0"/>
              </a:rPr>
              <a:t>анимирования</a:t>
            </a:r>
            <a:r>
              <a:rPr lang="ru-RU" sz="2000" b="1" i="1" dirty="0" smtClean="0">
                <a:solidFill>
                  <a:srgbClr val="17375E"/>
                </a:solidFill>
                <a:latin typeface="Times New Roman" pitchFamily="18" charset="0"/>
              </a:rPr>
              <a:t> различных процессов и явлений</a:t>
            </a:r>
            <a:endParaRPr lang="ru-RU" sz="2000" b="1" i="1" dirty="0">
              <a:solidFill>
                <a:srgbClr val="17375E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2547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ИКТ для учителя.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c9b788ecd037cbb229cb72eec5ff876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72330" y="1"/>
            <a:ext cx="1765919" cy="15001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1785926"/>
            <a:ext cx="88583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Освобождение от рутинной бумажной работы.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Создание отчетов, планов, конспектов уроков.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Отслеживание успеваемости. (электронный журнал).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Включение учащихся в активную деятельность.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Личностно-ориентированное обучение.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Метод проектов.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Технология критического мышления.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Дистанционное образование вместе с учащимися.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7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34" y="428604"/>
            <a:ext cx="1071570" cy="95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229600" cy="86834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в обучении ИКТ позволяет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91039e3e247380544cfdf943bda7f3b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8082" y="714356"/>
            <a:ext cx="857251" cy="85725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2071678"/>
            <a:ext cx="86439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развивать у учащихся творческие способности, навыки исследовательской деятельности, умение принимать оптимальные решения;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расширить возможности предъявления учебной информации;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сформировать у школьников умение работать с информацией, развить коммуникативные способности;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усилить мотивацию учения;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активно вовлекать учащихся в учебный процесс;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дать ребенку максимально возможный для него объем учебного материала;</a:t>
            </a:r>
          </a:p>
          <a:p>
            <a:pPr>
              <a:buFont typeface="Wingdings" pitchFamily="2" charset="2"/>
              <a:buChar char="§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расширить наборы применяемых учебных задач.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011222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Способы использования компьютера на уроке: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6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86710" y="571480"/>
            <a:ext cx="833442" cy="9092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2285992"/>
            <a:ext cx="81307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уроки, полностью построенные (от начала до конца) на использовании компьютера;</a:t>
            </a:r>
          </a:p>
          <a:p>
            <a:pPr>
              <a:buFont typeface="Wingdings" pitchFamily="2" charset="2"/>
              <a:buChar char="§"/>
            </a:pPr>
            <a:endParaRPr lang="ru-RU" sz="36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использование мультимедийного комплекса на различных этапах урока русского языка и литературы.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ИКТ в обучении:</a:t>
            </a:r>
            <a:endParaRPr lang="ru-RU" dirty="0"/>
          </a:p>
        </p:txBody>
      </p:sp>
      <p:pic>
        <p:nvPicPr>
          <p:cNvPr id="3" name="Рисунок 2" descr="053feff3cbb227ea0cacc366a565f595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15206" y="428604"/>
            <a:ext cx="1428750" cy="742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1928802"/>
            <a:ext cx="864399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использование информационных технологий в подготовке дидактических материалов (презентаций по различным темам, видеофильмов к уроку и т.д.);</a:t>
            </a:r>
          </a:p>
          <a:p>
            <a:pPr>
              <a:buFont typeface="Wingdings" pitchFamily="2" charset="2"/>
              <a:buChar char="§"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использование электронных учебных пособий; </a:t>
            </a:r>
          </a:p>
          <a:p>
            <a:pPr>
              <a:buFont typeface="Wingdings" pitchFamily="2" charset="2"/>
              <a:buChar char="§"/>
            </a:pP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использование информации сети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872410" cy="1143000"/>
          </a:xfrm>
        </p:spPr>
        <p:txBody>
          <a:bodyPr/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использую компьютерные технологии с различными целями: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58.3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86710" y="500042"/>
            <a:ext cx="1214446" cy="10363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2285992"/>
            <a:ext cx="86439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при объяснении нового материала для максимального его усвоения;</a:t>
            </a:r>
          </a:p>
          <a:p>
            <a:pPr>
              <a:buFont typeface="Wingdings" pitchFamily="2" charset="2"/>
              <a:buChar char="§"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для формирования умений и навыков;</a:t>
            </a:r>
          </a:p>
          <a:p>
            <a:pPr>
              <a:buFont typeface="Wingdings" pitchFamily="2" charset="2"/>
              <a:buChar char="§"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для улучшения контроля знаний;</a:t>
            </a:r>
          </a:p>
          <a:p>
            <a:pPr>
              <a:buFont typeface="Wingdings" pitchFamily="2" charset="2"/>
              <a:buChar char="§"/>
            </a:pP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для организации интересной и плодотворной внеклассной работы.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7643866" cy="85725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Internet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178fc3d28772307044c23afc0eddb205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43834" y="285728"/>
            <a:ext cx="1238250" cy="1114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785794"/>
            <a:ext cx="828680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Поисковые системы и каталоги, словари и т.п.: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http://www.megabook.ru/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http://www.rubricon.com/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http://www.slovari.ru/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http://window.edu.ru/catalog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Образовательные сайты: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http://www.edu.ru/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http://school-collection.edu.ru/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http://fcior.edu.ru/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http://www.school.edu.ru/default.asp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http://www.zavuch.info/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Форумы, педсоветы, методические объединения: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http://www.openclass.ru/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http://forum.edu.tomsk.ru/index.php?&amp;sid=586e7dfc736100c1ad1d176a5aed668c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http://www.uchportal.ru/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Дистанционное обучение: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http://periodika.websib.ru/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http://www.moi-universitet.ru/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http://planeta.tspu.ru/index.php?ur=810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Правила!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48105666_1251533133_032_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16" y="285729"/>
            <a:ext cx="1579952" cy="1571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2000240"/>
            <a:ext cx="678661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должно быть в меру</a:t>
            </a: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нельзя реальность подменять виртуальностью</a:t>
            </a:r>
          </a:p>
          <a:p>
            <a:pPr>
              <a:buFont typeface="Wingdings" pitchFamily="2" charset="2"/>
              <a:buChar char="§"/>
            </a:pPr>
            <a:endParaRPr lang="ru-RU" sz="4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нельзя превращать урок в шоу.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3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</Template>
  <TotalTime>154</TotalTime>
  <Words>803</Words>
  <Application>Microsoft Office PowerPoint</Application>
  <PresentationFormat>Экран (4:3)</PresentationFormat>
  <Paragraphs>145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23</vt:lpstr>
      <vt:lpstr>«Внедрение в образовательный процесс современных образовательных технологий»</vt:lpstr>
      <vt:lpstr>Слайд 2</vt:lpstr>
      <vt:lpstr>ИКТ для учителя.</vt:lpstr>
      <vt:lpstr>Использование в обучении ИКТ позволяет</vt:lpstr>
      <vt:lpstr>Способы использования компьютера на уроке:</vt:lpstr>
      <vt:lpstr>Использование ИКТ в обучении:</vt:lpstr>
      <vt:lpstr>Я использую компьютерные технологии с различными целями:</vt:lpstr>
      <vt:lpstr>Использование Internet. </vt:lpstr>
      <vt:lpstr>Правила!</vt:lpstr>
      <vt:lpstr>Результаты применения ИКТ в моей педагогической деятельности.</vt:lpstr>
      <vt:lpstr>Распространение педагогического опыта.</vt:lpstr>
      <vt:lpstr>Личностное развитие и творческие достижения обучающихся. </vt:lpstr>
      <vt:lpstr>Личностное развитие и творческие достижения обучающихся.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2013-04-12T08:46:18Z</dcterms:created>
  <dcterms:modified xsi:type="dcterms:W3CDTF">2013-04-12T11:52:13Z</dcterms:modified>
</cp:coreProperties>
</file>