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70" r:id="rId5"/>
    <p:sldId id="258" r:id="rId6"/>
    <p:sldId id="259" r:id="rId7"/>
    <p:sldId id="260" r:id="rId8"/>
    <p:sldId id="275" r:id="rId9"/>
    <p:sldId id="261" r:id="rId10"/>
    <p:sldId id="276" r:id="rId11"/>
    <p:sldId id="264" r:id="rId12"/>
    <p:sldId id="265" r:id="rId13"/>
    <p:sldId id="266" r:id="rId14"/>
    <p:sldId id="267" r:id="rId15"/>
    <p:sldId id="268" r:id="rId16"/>
    <p:sldId id="262" r:id="rId17"/>
    <p:sldId id="26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88D4"/>
    <a:srgbClr val="4D0000"/>
    <a:srgbClr val="00004B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956" y="-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75DAF-64B8-4AE6-BFBF-09A27FE70F56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32CE7-20B9-4870-944C-BE1B30704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75DAF-64B8-4AE6-BFBF-09A27FE70F56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32CE7-20B9-4870-944C-BE1B30704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75DAF-64B8-4AE6-BFBF-09A27FE70F56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32CE7-20B9-4870-944C-BE1B30704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85B91-90B4-4736-86BD-74BC1BD2CF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75DAF-64B8-4AE6-BFBF-09A27FE70F56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32CE7-20B9-4870-944C-BE1B30704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75DAF-64B8-4AE6-BFBF-09A27FE70F56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32CE7-20B9-4870-944C-BE1B30704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75DAF-64B8-4AE6-BFBF-09A27FE70F56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32CE7-20B9-4870-944C-BE1B30704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75DAF-64B8-4AE6-BFBF-09A27FE70F56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32CE7-20B9-4870-944C-BE1B30704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75DAF-64B8-4AE6-BFBF-09A27FE70F56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32CE7-20B9-4870-944C-BE1B30704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75DAF-64B8-4AE6-BFBF-09A27FE70F56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32CE7-20B9-4870-944C-BE1B30704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75DAF-64B8-4AE6-BFBF-09A27FE70F56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32CE7-20B9-4870-944C-BE1B30704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75DAF-64B8-4AE6-BFBF-09A27FE70F56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32CE7-20B9-4870-944C-BE1B30704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75DAF-64B8-4AE6-BFBF-09A27FE70F56}" type="datetimeFigureOut">
              <a:rPr lang="ru-RU" smtClean="0"/>
              <a:pPr/>
              <a:t>09.09.2013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32CE7-20B9-4870-944C-BE1B30704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285729"/>
            <a:ext cx="7500990" cy="4000528"/>
          </a:xfrm>
        </p:spPr>
        <p:txBody>
          <a:bodyPr>
            <a:normAutofit/>
          </a:bodyPr>
          <a:lstStyle/>
          <a:p>
            <a:pPr algn="r"/>
            <a:r>
              <a:rPr lang="ru-RU" sz="8000" b="1" i="1" dirty="0" smtClean="0">
                <a:solidFill>
                  <a:srgbClr val="C00000"/>
                </a:solidFill>
                <a:cs typeface="Estrangelo Edessa" pitchFamily="66"/>
              </a:rPr>
              <a:t>Былины. Виды былин. Мир былины.</a:t>
            </a:r>
            <a:endParaRPr lang="ru-RU" sz="8000" b="1" i="1" dirty="0">
              <a:solidFill>
                <a:srgbClr val="C00000"/>
              </a:solidFill>
              <a:cs typeface="Estrangelo Edessa" pitchFamily="66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2928934"/>
            <a:ext cx="4732411" cy="3789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Герои былин.</a:t>
            </a:r>
            <a:endParaRPr lang="ru-RU" sz="48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857232"/>
          <a:ext cx="8858312" cy="5857916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520625"/>
                <a:gridCol w="3312865"/>
                <a:gridCol w="3024822"/>
              </a:tblGrid>
              <a:tr h="863077">
                <a:tc>
                  <a:txBody>
                    <a:bodyPr/>
                    <a:lstStyle/>
                    <a:p>
                      <a:r>
                        <a:rPr lang="ru-RU" sz="2800" b="1" i="1" dirty="0" smtClean="0">
                          <a:solidFill>
                            <a:srgbClr val="0070C0"/>
                          </a:solidFill>
                        </a:rPr>
                        <a:t>ИМЕНА</a:t>
                      </a:r>
                      <a:endParaRPr lang="ru-RU" sz="2800" b="1" i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i="1" dirty="0" smtClean="0">
                          <a:solidFill>
                            <a:srgbClr val="0070C0"/>
                          </a:solidFill>
                        </a:rPr>
                        <a:t>ОБЩЕЕ</a:t>
                      </a:r>
                      <a:endParaRPr lang="ru-RU" sz="2800" b="1" i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i="1" dirty="0" smtClean="0">
                          <a:solidFill>
                            <a:srgbClr val="0070C0"/>
                          </a:solidFill>
                        </a:rPr>
                        <a:t>ОТЛИЧИЯ</a:t>
                      </a:r>
                      <a:endParaRPr lang="ru-RU" sz="2800" b="1" i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4994839">
                <a:tc>
                  <a:txBody>
                    <a:bodyPr/>
                    <a:lstStyle/>
                    <a:p>
                      <a:endParaRPr lang="ru-RU" sz="2800" b="1" i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2800" b="1" i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2800" b="1" i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2800" b="1" i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4000" b="1" i="1" dirty="0" smtClean="0">
                          <a:solidFill>
                            <a:srgbClr val="002060"/>
                          </a:solidFill>
                        </a:rPr>
                        <a:t>АЛЁША ПОПОВИЧ</a:t>
                      </a:r>
                      <a:endParaRPr lang="ru-RU" sz="4000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800" b="1" i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2800" b="1" i="1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ru-RU" sz="2800" b="1" i="1" dirty="0" smtClean="0">
                          <a:solidFill>
                            <a:srgbClr val="002060"/>
                          </a:solidFill>
                        </a:rPr>
                        <a:t>ОБЛАДАЮТ НЕОБЫКНОВЕННОЙ ФИЗИЧЕСКОЙ СИЛОЙ, </a:t>
                      </a:r>
                    </a:p>
                    <a:p>
                      <a:r>
                        <a:rPr lang="ru-RU" sz="2800" b="1" i="1" dirty="0" smtClean="0">
                          <a:solidFill>
                            <a:srgbClr val="002060"/>
                          </a:solidFill>
                        </a:rPr>
                        <a:t>ДОБРЫЕ, ЗАЩИТНИКИ РУССКОЙ ЗЕМЛИ</a:t>
                      </a:r>
                      <a:endParaRPr lang="ru-RU" sz="2800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800" b="1" i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2800" b="1" i="1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ru-RU" sz="2800" b="1" i="1" dirty="0" smtClean="0">
                          <a:solidFill>
                            <a:srgbClr val="002060"/>
                          </a:solidFill>
                        </a:rPr>
                        <a:t>САМЫЙ МОЛОДОЙ, «НАПУСКОМ СМЕЛ», ХИТЁР, ЖИЗНЕРАДОСТЕН, ВЕСЕЛ</a:t>
                      </a:r>
                      <a:endParaRPr lang="ru-RU" sz="2800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ИЛЬЯ МУРОМЕЦ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762587"/>
            <a:ext cx="7681208" cy="5952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ИЛЬЯ МУРОМЕЦ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95195" y="1000108"/>
            <a:ext cx="6779407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ИЛЬЯ МУРОМЕЦ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00232" y="930940"/>
            <a:ext cx="5214974" cy="5785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ДОБРЫНЯ НИКИТИЧ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0298" y="928670"/>
            <a:ext cx="4214842" cy="5695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АЛЁША ПОПОВИЧ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5" y="1142985"/>
            <a:ext cx="4038581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1999" y="1142984"/>
            <a:ext cx="4276357" cy="5339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КОМПОЗИЦИЯ БЫЛИН.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71504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ru-RU" sz="4000" b="1" i="1" dirty="0" smtClean="0">
                <a:solidFill>
                  <a:srgbClr val="002060"/>
                </a:solidFill>
              </a:rPr>
              <a:t>Запев (для привлечения внимания).</a:t>
            </a:r>
          </a:p>
          <a:p>
            <a:pPr marL="514350" indent="-514350">
              <a:buAutoNum type="arabicPeriod"/>
            </a:pPr>
            <a:r>
              <a:rPr lang="ru-RU" sz="4000" b="1" i="1" dirty="0" smtClean="0">
                <a:solidFill>
                  <a:srgbClr val="002060"/>
                </a:solidFill>
              </a:rPr>
              <a:t>Завязка действия ( поручение).</a:t>
            </a:r>
          </a:p>
          <a:p>
            <a:pPr marL="514350" indent="-514350">
              <a:buAutoNum type="arabicPeriod"/>
            </a:pPr>
            <a:r>
              <a:rPr lang="ru-RU" sz="4000" b="1" i="1" dirty="0" smtClean="0">
                <a:solidFill>
                  <a:srgbClr val="002060"/>
                </a:solidFill>
              </a:rPr>
              <a:t>Развитие действия.</a:t>
            </a:r>
          </a:p>
          <a:p>
            <a:pPr marL="514350" indent="-514350">
              <a:buAutoNum type="arabicPeriod"/>
            </a:pPr>
            <a:r>
              <a:rPr lang="ru-RU" sz="4000" b="1" i="1" dirty="0" smtClean="0">
                <a:solidFill>
                  <a:srgbClr val="002060"/>
                </a:solidFill>
              </a:rPr>
              <a:t>Кульминация (подвиг богатыря).</a:t>
            </a:r>
          </a:p>
          <a:p>
            <a:pPr marL="514350" indent="-514350">
              <a:buAutoNum type="arabicPeriod"/>
            </a:pPr>
            <a:r>
              <a:rPr lang="ru-RU" sz="4000" b="1" i="1" dirty="0" smtClean="0">
                <a:solidFill>
                  <a:srgbClr val="002060"/>
                </a:solidFill>
              </a:rPr>
              <a:t>Развязка действия (расправа с врагом).</a:t>
            </a:r>
          </a:p>
          <a:p>
            <a:pPr marL="514350" indent="-514350">
              <a:buAutoNum type="arabicPeriod"/>
            </a:pPr>
            <a:r>
              <a:rPr lang="ru-RU" sz="4000" b="1" i="1" dirty="0" smtClean="0">
                <a:solidFill>
                  <a:srgbClr val="002060"/>
                </a:solidFill>
              </a:rPr>
              <a:t>Исход.</a:t>
            </a:r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ОСОБЕННОСТИ БЫЛИННОГО СТИХА.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572164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4000" b="1" i="1" dirty="0" smtClean="0">
                <a:solidFill>
                  <a:srgbClr val="002060"/>
                </a:solidFill>
              </a:rPr>
              <a:t>Речитатив (</a:t>
            </a:r>
            <a:r>
              <a:rPr lang="ru-RU" sz="4000" b="1" i="1" dirty="0" err="1" smtClean="0">
                <a:solidFill>
                  <a:srgbClr val="002060"/>
                </a:solidFill>
              </a:rPr>
              <a:t>полупение</a:t>
            </a:r>
            <a:r>
              <a:rPr lang="ru-RU" sz="4000" b="1" i="1" dirty="0" smtClean="0">
                <a:solidFill>
                  <a:srgbClr val="002060"/>
                </a:solidFill>
              </a:rPr>
              <a:t>).</a:t>
            </a:r>
          </a:p>
          <a:p>
            <a:pPr marL="514350" indent="-514350">
              <a:buAutoNum type="arabicPeriod"/>
            </a:pPr>
            <a:r>
              <a:rPr lang="ru-RU" sz="4000" b="1" i="1" dirty="0" smtClean="0">
                <a:solidFill>
                  <a:srgbClr val="002060"/>
                </a:solidFill>
              </a:rPr>
              <a:t>12-14 слогов, три ударения в строке, интервалы безударные от1-го до 3 –</a:t>
            </a:r>
            <a:r>
              <a:rPr lang="ru-RU" sz="4000" b="1" i="1" dirty="0" err="1" smtClean="0">
                <a:solidFill>
                  <a:srgbClr val="002060"/>
                </a:solidFill>
              </a:rPr>
              <a:t>х</a:t>
            </a:r>
            <a:r>
              <a:rPr lang="ru-RU" sz="4000" b="1" i="1" dirty="0" smtClean="0">
                <a:solidFill>
                  <a:srgbClr val="002060"/>
                </a:solidFill>
              </a:rPr>
              <a:t> слогов.</a:t>
            </a:r>
          </a:p>
          <a:p>
            <a:pPr marL="514350" indent="-514350">
              <a:buAutoNum type="arabicPeriod"/>
            </a:pPr>
            <a:r>
              <a:rPr lang="ru-RU" sz="4000" b="1" i="1" dirty="0" smtClean="0">
                <a:solidFill>
                  <a:srgbClr val="002060"/>
                </a:solidFill>
              </a:rPr>
              <a:t>Последнее ударение на третьем слоге от конца.</a:t>
            </a:r>
          </a:p>
          <a:p>
            <a:pPr marL="514350" indent="-514350">
              <a:buAutoNum type="arabicPeriod"/>
            </a:pPr>
            <a:r>
              <a:rPr lang="ru-RU" sz="4000" b="1" i="1" dirty="0" smtClean="0">
                <a:solidFill>
                  <a:srgbClr val="002060"/>
                </a:solidFill>
              </a:rPr>
              <a:t>Повторение предлогов, междометий.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</a:rPr>
              <a:t>ЦЕЛЬ: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 fontScale="92500" lnSpcReduction="10000"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</a:rPr>
              <a:t>ДАТЬ ПОНЯТИЕ БЫЛИНЫ; </a:t>
            </a:r>
          </a:p>
          <a:p>
            <a:r>
              <a:rPr lang="ru-RU" sz="4000" b="1" i="1" dirty="0" smtClean="0">
                <a:solidFill>
                  <a:srgbClr val="002060"/>
                </a:solidFill>
              </a:rPr>
              <a:t>ПОЗНАКОМИТЬ С ВИДАМИ, МИРОМ БЫЛИН, ГЕРОЯМИ, БЫЛИННЫМ СТИХОМ;</a:t>
            </a:r>
          </a:p>
          <a:p>
            <a:r>
              <a:rPr lang="ru-RU" sz="4000" b="1" i="1" dirty="0" smtClean="0">
                <a:solidFill>
                  <a:srgbClr val="002060"/>
                </a:solidFill>
              </a:rPr>
              <a:t> ПОКАЗАТЬ ОТЛИЧИЕ БЫЛИНЫ ОТ СКАЗКИ; </a:t>
            </a:r>
          </a:p>
          <a:p>
            <a:r>
              <a:rPr lang="ru-RU" sz="4000" b="1" i="1" dirty="0" smtClean="0">
                <a:solidFill>
                  <a:srgbClr val="002060"/>
                </a:solidFill>
              </a:rPr>
              <a:t>РАЗВИВАТЬ ТВОРЧЕСКИЕ СПОСОБНОСТИ УЧАЩИХСЯ ЧЕРЕЗ СТРАТЕГИИ </a:t>
            </a:r>
            <a:r>
              <a:rPr lang="en-US" sz="4000" b="1" i="1" dirty="0" smtClean="0">
                <a:solidFill>
                  <a:srgbClr val="002060"/>
                </a:solidFill>
              </a:rPr>
              <a:t>RWCT 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sz="6600" b="1" i="1" dirty="0" smtClean="0">
                <a:solidFill>
                  <a:srgbClr val="002060"/>
                </a:solidFill>
              </a:rPr>
              <a:t>Былина</a:t>
            </a:r>
            <a:r>
              <a:rPr lang="ru-RU" sz="6600" i="1" dirty="0" smtClean="0">
                <a:solidFill>
                  <a:srgbClr val="002060"/>
                </a:solidFill>
              </a:rPr>
              <a:t>  </a:t>
            </a:r>
            <a:r>
              <a:rPr lang="ru-RU" sz="6600" b="1" i="1" dirty="0" smtClean="0">
                <a:solidFill>
                  <a:srgbClr val="002060"/>
                </a:solidFill>
              </a:rPr>
              <a:t>-рассказ о том, что когда-то было, бывало, в реальность чего верили. </a:t>
            </a:r>
          </a:p>
          <a:p>
            <a:pPr algn="ctr">
              <a:buNone/>
            </a:pP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ru-RU" b="1" i="1" dirty="0" smtClean="0">
                <a:solidFill>
                  <a:srgbClr val="C00000"/>
                </a:solidFill>
              </a:rPr>
              <a:t>Сказители былин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714876" y="0"/>
            <a:ext cx="4429124" cy="6715148"/>
          </a:xfrm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  </a:t>
            </a:r>
            <a:r>
              <a:rPr lang="ru-RU" sz="3600" b="1" i="1" dirty="0" smtClean="0">
                <a:solidFill>
                  <a:srgbClr val="002060"/>
                </a:solidFill>
              </a:rPr>
              <a:t>Былины – это жанр устного народного творчества, то есть былины передавались из уст в уста. Их сказывали сказители-гусляры, которые ходили из города в город.</a:t>
            </a:r>
          </a:p>
        </p:txBody>
      </p:sp>
      <p:pic>
        <p:nvPicPr>
          <p:cNvPr id="19460" name="Picture 7" descr="Сказители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85720" y="1285860"/>
            <a:ext cx="4714697" cy="4605354"/>
          </a:xfr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571504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Отличия сказки от былины (по стратегии «Диаграмма Венна»).</a:t>
            </a:r>
            <a:r>
              <a:rPr lang="ru-RU" sz="3600" i="1" dirty="0" smtClean="0"/>
              <a:t/>
            </a:r>
            <a:br>
              <a:rPr lang="ru-RU" sz="3600" i="1" dirty="0" smtClean="0"/>
            </a:br>
            <a:endParaRPr lang="ru-RU" sz="36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i="1" dirty="0" smtClean="0"/>
              <a:t>                          </a:t>
            </a:r>
            <a:r>
              <a:rPr lang="ru-RU" sz="2800" b="1" i="1" dirty="0" smtClean="0">
                <a:solidFill>
                  <a:srgbClr val="002060"/>
                </a:solidFill>
              </a:rPr>
              <a:t>СКАЗКА  </a:t>
            </a:r>
            <a:r>
              <a:rPr lang="ru-RU" sz="2800" b="1" i="1" dirty="0" smtClean="0"/>
              <a:t>          </a:t>
            </a:r>
            <a:r>
              <a:rPr lang="ru-RU" sz="2800" b="1" i="1" dirty="0" smtClean="0">
                <a:solidFill>
                  <a:srgbClr val="FFFF00"/>
                </a:solidFill>
              </a:rPr>
              <a:t>ОБЩЕЕ</a:t>
            </a:r>
            <a:r>
              <a:rPr lang="ru-RU" sz="2800" b="1" i="1" dirty="0" smtClean="0">
                <a:solidFill>
                  <a:srgbClr val="4D0000"/>
                </a:solidFill>
              </a:rPr>
              <a:t>  </a:t>
            </a:r>
            <a:r>
              <a:rPr lang="ru-RU" sz="2800" b="1" i="1" dirty="0" smtClean="0"/>
              <a:t>               </a:t>
            </a:r>
            <a:r>
              <a:rPr lang="ru-RU" sz="2800" b="1" i="1" dirty="0" smtClean="0">
                <a:solidFill>
                  <a:srgbClr val="002060"/>
                </a:solidFill>
              </a:rPr>
              <a:t>БЫЛИНА</a:t>
            </a:r>
            <a:endParaRPr lang="ru-RU" sz="2800" b="1" i="1" dirty="0" smtClean="0">
              <a:solidFill>
                <a:srgbClr val="00004B"/>
              </a:solidFill>
            </a:endParaRPr>
          </a:p>
          <a:p>
            <a:pPr>
              <a:buNone/>
            </a:pPr>
            <a:endParaRPr lang="ru-RU" sz="2800" b="1" dirty="0" smtClean="0">
              <a:solidFill>
                <a:srgbClr val="00004B"/>
              </a:solidFill>
            </a:endParaRPr>
          </a:p>
          <a:p>
            <a:pPr>
              <a:buNone/>
            </a:pPr>
            <a:endParaRPr lang="ru-RU" sz="2800" b="1" dirty="0" smtClean="0">
              <a:solidFill>
                <a:srgbClr val="00004B"/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00004B"/>
                </a:solidFill>
              </a:rPr>
              <a:t>   НЕ ВЕРЯТ В РЕАЛЬНОСТЬ;          ВЫМЫСЕЛ             ВЕРЯТ В РЕАЛЬНОСТЬ;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004B"/>
                </a:solidFill>
              </a:rPr>
              <a:t>   КОМПОЗИЦИЯ                                                               ИНДИВИДУАЛЬНАЯ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004B"/>
                </a:solidFill>
              </a:rPr>
              <a:t>   ЕДИНООБРАЗНАЯ;                                                        КОМПОЗИЦИЯ;</a:t>
            </a:r>
          </a:p>
          <a:p>
            <a:pPr>
              <a:buNone/>
            </a:pPr>
            <a:r>
              <a:rPr lang="ru-RU" sz="2000" b="1" dirty="0">
                <a:solidFill>
                  <a:srgbClr val="00004B"/>
                </a:solidFill>
              </a:rPr>
              <a:t> </a:t>
            </a:r>
            <a:r>
              <a:rPr lang="ru-RU" sz="2000" b="1" dirty="0" smtClean="0">
                <a:solidFill>
                  <a:srgbClr val="00004B"/>
                </a:solidFill>
              </a:rPr>
              <a:t>  ГЕРОИ  - ЛЮДИ, ЦАРЕВИЧИ,                                       ГЕРОИ – БОГАТЫРИ</a:t>
            </a:r>
          </a:p>
          <a:p>
            <a:pPr>
              <a:buNone/>
            </a:pPr>
            <a:r>
              <a:rPr lang="ru-RU" sz="2000" b="1" dirty="0">
                <a:solidFill>
                  <a:srgbClr val="00004B"/>
                </a:solidFill>
              </a:rPr>
              <a:t> </a:t>
            </a:r>
            <a:r>
              <a:rPr lang="ru-RU" sz="2000" b="1" dirty="0" smtClean="0">
                <a:solidFill>
                  <a:srgbClr val="00004B"/>
                </a:solidFill>
              </a:rPr>
              <a:t>  ЖИВОТНЫЕ </a:t>
            </a:r>
            <a:endParaRPr lang="ru-RU" sz="2000" b="1" dirty="0">
              <a:solidFill>
                <a:srgbClr val="00004B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14282" y="2000240"/>
            <a:ext cx="5500726" cy="350046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643306" y="1928802"/>
            <a:ext cx="5214942" cy="35719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ВИДЫ БЫЛИН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1.ГЕРОИЧЕСКИЕ (В ОСНОВЕ – БОЙ, СТОЛКОНВЕНИЕ, СХВАТКА БОГАТЫРЯ С ВРАГОМ).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2. СОЦИАЛЬНО- БЫТОВЫЕ ( НЕТ СХВАТКИ, ЕСТЬ ССОРА, СПОР, СОПЕРНИЧЕСТВО)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МИР БЫЛИНЫ.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642918"/>
            <a:ext cx="8715436" cy="5929354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</a:rPr>
              <a:t>Пространство и время условные, необычные.</a:t>
            </a:r>
          </a:p>
          <a:p>
            <a:r>
              <a:rPr lang="ru-RU" sz="4000" b="1" i="1" dirty="0" smtClean="0">
                <a:solidFill>
                  <a:srgbClr val="002060"/>
                </a:solidFill>
              </a:rPr>
              <a:t>Герои одни и те же, борются с фантастическими существами.</a:t>
            </a:r>
          </a:p>
          <a:p>
            <a:r>
              <a:rPr lang="ru-RU" sz="4000" b="1" i="1" dirty="0" smtClean="0">
                <a:solidFill>
                  <a:srgbClr val="002060"/>
                </a:solidFill>
              </a:rPr>
              <a:t>Место действия  - Киев – столица русской земли.</a:t>
            </a:r>
          </a:p>
          <a:p>
            <a:r>
              <a:rPr lang="ru-RU" sz="4000" b="1" i="1" dirty="0" smtClean="0">
                <a:solidFill>
                  <a:srgbClr val="002060"/>
                </a:solidFill>
              </a:rPr>
              <a:t>Время действия  - правление князя Владимира (10 -12 в.в.)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428628"/>
          </a:xfrm>
        </p:spPr>
        <p:txBody>
          <a:bodyPr>
            <a:normAutofit fontScale="90000"/>
          </a:bodyPr>
          <a:lstStyle/>
          <a:p>
            <a:r>
              <a:rPr lang="ru-RU" sz="4800" b="1" i="1" dirty="0" smtClean="0">
                <a:solidFill>
                  <a:srgbClr val="C00000"/>
                </a:solidFill>
              </a:rPr>
              <a:t>Герои былин.</a:t>
            </a:r>
            <a:endParaRPr lang="ru-RU" sz="4800" b="1" i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928670"/>
          <a:ext cx="8858312" cy="5786478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571768"/>
                <a:gridCol w="3357586"/>
                <a:gridCol w="2928958"/>
              </a:tblGrid>
              <a:tr h="896806">
                <a:tc>
                  <a:txBody>
                    <a:bodyPr/>
                    <a:lstStyle/>
                    <a:p>
                      <a:r>
                        <a:rPr lang="ru-RU" sz="2800" b="1" i="1" dirty="0" smtClean="0">
                          <a:solidFill>
                            <a:srgbClr val="0070C0"/>
                          </a:solidFill>
                        </a:rPr>
                        <a:t>ИМЕНА</a:t>
                      </a:r>
                      <a:endParaRPr lang="ru-RU" sz="2800" b="1" i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i="1" dirty="0" smtClean="0">
                          <a:solidFill>
                            <a:srgbClr val="0070C0"/>
                          </a:solidFill>
                        </a:rPr>
                        <a:t>ОБЩЕЕ</a:t>
                      </a:r>
                      <a:endParaRPr lang="ru-RU" sz="2800" b="1" i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i="1" dirty="0" smtClean="0">
                          <a:solidFill>
                            <a:srgbClr val="0070C0"/>
                          </a:solidFill>
                        </a:rPr>
                        <a:t>ОТЛИЧИЯ</a:t>
                      </a:r>
                      <a:endParaRPr lang="ru-RU" sz="2800" b="1" i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4889672"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endParaRPr lang="ru-RU" sz="3600" b="1" i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3600" b="1" i="1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ru-RU" sz="4000" b="1" i="1" dirty="0" smtClean="0">
                          <a:solidFill>
                            <a:srgbClr val="002060"/>
                          </a:solidFill>
                        </a:rPr>
                        <a:t>ИЛЬЯ МУРОМЕЦ</a:t>
                      </a:r>
                      <a:endParaRPr lang="ru-RU" sz="4000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800" b="1" i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2800" b="1" i="1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ru-RU" sz="2800" b="1" i="1" dirty="0" smtClean="0">
                          <a:solidFill>
                            <a:srgbClr val="002060"/>
                          </a:solidFill>
                        </a:rPr>
                        <a:t>ОБЛАДАЮТ НЕОБЫКНОВЕННОЙ ФИЗИЧЕСКОЙ СИЛОЙ, </a:t>
                      </a:r>
                    </a:p>
                    <a:p>
                      <a:r>
                        <a:rPr lang="ru-RU" sz="2800" b="1" i="1" dirty="0" smtClean="0">
                          <a:solidFill>
                            <a:srgbClr val="002060"/>
                          </a:solidFill>
                        </a:rPr>
                        <a:t>ДОБРЫЕ, ЗАЩИТНИКИ РУССКОЙ ЗЕМЛИ</a:t>
                      </a:r>
                      <a:endParaRPr lang="ru-RU" sz="2800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i="1" dirty="0" smtClean="0">
                          <a:solidFill>
                            <a:srgbClr val="002060"/>
                          </a:solidFill>
                        </a:rPr>
                        <a:t>ПРЯМОТА, ЧУВСТВО СОБСТВЕННОГО ДОСТОИНСТВА, СТРЕМЛЕНИЕ К СПЛОЧЁННОСТИ, БОЛЬШОЙ ЖИЗНЕННЫЙ ОПЫТ, НЕТ СЕМЕЙНОЙ ЖИЗНИ</a:t>
                      </a:r>
                      <a:endParaRPr lang="ru-RU" sz="2800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Герои былин.</a:t>
            </a:r>
            <a:endParaRPr lang="ru-RU" sz="48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1" y="785794"/>
          <a:ext cx="8801106" cy="5857915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571769"/>
                <a:gridCol w="3429024"/>
                <a:gridCol w="2800313"/>
              </a:tblGrid>
              <a:tr h="863077">
                <a:tc>
                  <a:txBody>
                    <a:bodyPr/>
                    <a:lstStyle/>
                    <a:p>
                      <a:r>
                        <a:rPr lang="ru-RU" sz="2800" b="1" i="1" dirty="0" smtClean="0">
                          <a:solidFill>
                            <a:srgbClr val="2C88D4"/>
                          </a:solidFill>
                        </a:rPr>
                        <a:t>ИМЕНА</a:t>
                      </a:r>
                      <a:endParaRPr lang="ru-RU" sz="2800" b="1" i="1" dirty="0">
                        <a:solidFill>
                          <a:srgbClr val="2C88D4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i="1" dirty="0" smtClean="0">
                          <a:solidFill>
                            <a:srgbClr val="2C88D4"/>
                          </a:solidFill>
                        </a:rPr>
                        <a:t>ОБЩЕЕ</a:t>
                      </a:r>
                      <a:endParaRPr lang="ru-RU" sz="2800" b="1" i="1" dirty="0">
                        <a:solidFill>
                          <a:srgbClr val="2C88D4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i="1" dirty="0" smtClean="0">
                          <a:solidFill>
                            <a:srgbClr val="2C88D4"/>
                          </a:solidFill>
                        </a:rPr>
                        <a:t>ОТЛИЧИЯ</a:t>
                      </a:r>
                      <a:endParaRPr lang="ru-RU" sz="2800" b="1" i="1" dirty="0">
                        <a:solidFill>
                          <a:srgbClr val="2C88D4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4994838">
                <a:tc>
                  <a:txBody>
                    <a:bodyPr/>
                    <a:lstStyle/>
                    <a:p>
                      <a:endParaRPr lang="ru-RU" sz="2800" b="1" i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2800" b="1" i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2800" b="1" i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2800" b="1" i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4000" b="1" i="1" dirty="0" smtClean="0">
                          <a:solidFill>
                            <a:srgbClr val="002060"/>
                          </a:solidFill>
                        </a:rPr>
                        <a:t>ДОБРЫНЯ НИКИТИЧ</a:t>
                      </a:r>
                      <a:endParaRPr lang="ru-RU" sz="4000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800" b="1" i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2800" b="1" i="1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ru-RU" sz="2800" b="1" i="1" dirty="0" smtClean="0">
                          <a:solidFill>
                            <a:srgbClr val="002060"/>
                          </a:solidFill>
                        </a:rPr>
                        <a:t>ОБЛАДАЮТ НЕОБЫКНОВЕННОЙ ФИЗИЧЕСКОЙ СИЛОЙ, </a:t>
                      </a:r>
                    </a:p>
                    <a:p>
                      <a:r>
                        <a:rPr lang="ru-RU" sz="2800" b="1" i="1" dirty="0" smtClean="0">
                          <a:solidFill>
                            <a:srgbClr val="002060"/>
                          </a:solidFill>
                        </a:rPr>
                        <a:t>ДОБРЫЕ, ЗАЩИТНИКИ РУССКОЙ ЗЕМЛИ</a:t>
                      </a:r>
                      <a:endParaRPr lang="ru-RU" sz="2800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i="1" dirty="0" smtClean="0">
                          <a:solidFill>
                            <a:srgbClr val="002060"/>
                          </a:solidFill>
                        </a:rPr>
                        <a:t>ОДАРЁННЫЙ, КУЛЬТУРНЫЙ, ВОСПИТАННЫЙ, УМНЫЙ, ХОРОШО СТРЕЛЯЕТ ИЗ ЛУКА, ИГРАЕТ В ШАХМАТЫ, ПОЁТ, ИГРАЕТ НА ГУСЛЯХ</a:t>
                      </a:r>
                      <a:endParaRPr lang="ru-RU" sz="2800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392</Words>
  <Application>Microsoft Office PowerPoint</Application>
  <PresentationFormat>Экран (4:3)</PresentationFormat>
  <Paragraphs>87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Былины. Виды былин. Мир былины.</vt:lpstr>
      <vt:lpstr>ЦЕЛЬ:</vt:lpstr>
      <vt:lpstr>Слайд 3</vt:lpstr>
      <vt:lpstr>Сказители былин</vt:lpstr>
      <vt:lpstr>Отличия сказки от былины (по стратегии «Диаграмма Венна»). </vt:lpstr>
      <vt:lpstr>ВИДЫ БЫЛИН</vt:lpstr>
      <vt:lpstr>МИР БЫЛИНЫ.</vt:lpstr>
      <vt:lpstr>Герои былин.</vt:lpstr>
      <vt:lpstr>Герои былин.</vt:lpstr>
      <vt:lpstr>Герои былин.</vt:lpstr>
      <vt:lpstr>ИЛЬЯ МУРОМЕЦ</vt:lpstr>
      <vt:lpstr>ИЛЬЯ МУРОМЕЦ</vt:lpstr>
      <vt:lpstr>ИЛЬЯ МУРОМЕЦ</vt:lpstr>
      <vt:lpstr>ДОБРЫНЯ НИКИТИЧ</vt:lpstr>
      <vt:lpstr>АЛЁША ПОПОВИЧ</vt:lpstr>
      <vt:lpstr>КОМПОЗИЦИЯ БЫЛИН.</vt:lpstr>
      <vt:lpstr>ОСОБЕННОСТИ БЫЛИННОГО СТИХА.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Былины. Виды былин. Мир былины.</dc:title>
  <dc:creator>User</dc:creator>
  <cp:lastModifiedBy>Aleksandr</cp:lastModifiedBy>
  <cp:revision>78</cp:revision>
  <dcterms:created xsi:type="dcterms:W3CDTF">2011-10-04T12:29:28Z</dcterms:created>
  <dcterms:modified xsi:type="dcterms:W3CDTF">2013-09-09T14:35:31Z</dcterms:modified>
</cp:coreProperties>
</file>