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3" r:id="rId6"/>
    <p:sldId id="264" r:id="rId7"/>
    <p:sldId id="265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6" r:id="rId17"/>
    <p:sldId id="278" r:id="rId18"/>
    <p:sldId id="279" r:id="rId19"/>
    <p:sldId id="2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10FA6-78E4-4BD6-AB11-25F5DE3518DB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DA11EB-EBE1-490F-B9C6-C969E18B2D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571480"/>
            <a:ext cx="7429520" cy="1928825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Активные методы обучения как средство формирования УУД в условиях реализации ФГОС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857892"/>
            <a:ext cx="5214974" cy="785818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Выступление на педагогическом совете.</a:t>
            </a:r>
          </a:p>
          <a:p>
            <a:pPr algn="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Педагог-психолог   Иванова А.А.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57158" y="214291"/>
            <a:ext cx="8286808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Семинар-дискуссия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(групповая дискуссия) образуется как процесс диалогического общения участников, в ходе которого происходит формирование практического опыта совместного участия в обсуждении и разрешении теоретических и практических проблем.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Мозговой штурм 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широко применяемый способ продуцирования новых идей для решения научных и практических проблем. Его цель — организация коллективной мыслительной деятельности по поиску нетрадиционных путей решения проблем.</a:t>
            </a:r>
          </a:p>
          <a:p>
            <a:pPr algn="just"/>
            <a:endParaRPr lang="ru-RU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Деловая игра — 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имитации ситуаций, моделирующих профессиональную или иную деятельность путем игры, по заданным правилам.</a:t>
            </a:r>
          </a:p>
          <a:p>
            <a:pPr algn="just"/>
            <a:endParaRPr lang="ru-RU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Игровое производственное проектирование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активный метод обучения, характеризующийся следующими отличительными признаками: </a:t>
            </a:r>
          </a:p>
          <a:p>
            <a:pPr algn="just"/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наличие исследовательской, методической проблемы или задачи, которую сообщает обучаемым преподаватель;</a:t>
            </a:r>
          </a:p>
          <a:p>
            <a:pPr algn="just"/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  разделение участников на небольшие соревнующиеся группы и разработка ими вариантов решения поставленной проблемы (задачи).</a:t>
            </a:r>
          </a:p>
          <a:p>
            <a:pPr algn="just"/>
            <a:endParaRPr lang="ru-RU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/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28596" y="357166"/>
            <a:ext cx="8215370" cy="57554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Примеры использования активных методов обучения на уроках.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каждого этапа урока используются свои активные методы, позволяющие эффективно решать конкретные задачи этапа. Приведу примеры некоторых из них.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организации начала урока «Подари подарок другу».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активизация внимания учащихся, воспитание коммуникативных качеств, доброжелательности.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Участники: все учащиеся.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Необходимые материалы: фонограмма с записью песни « Дружба», подарочная коробка с подарком внутри.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Проведение: учащиеся под музыку передают подарок друг другу. Когда музыка заканчивается, подарок достается тому, у кого он оказался в руках.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 каждый ученик передает коробку со словами: « Миша (Вова, Таня и т. д.), я дарю этот подарок тебе! Ты мой друг!»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6"/>
            <a:ext cx="792961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u="sng" dirty="0">
                <a:solidFill>
                  <a:schemeClr val="accent3">
                    <a:lumMod val="75000"/>
                  </a:schemeClr>
                </a:solidFill>
              </a:rPr>
              <a:t>Метод актуализации опорных знаний « Магазин</a:t>
            </a:r>
            <a:r>
              <a:rPr lang="ru-RU" sz="2000" b="1" i="1" u="sng" dirty="0" smtClean="0">
                <a:solidFill>
                  <a:schemeClr val="accent3">
                    <a:lumMod val="75000"/>
                  </a:schemeClr>
                </a:solidFill>
              </a:rPr>
              <a:t>»</a:t>
            </a:r>
          </a:p>
          <a:p>
            <a:pPr algn="just"/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(можно использовать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на уроке русского языка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algn="just"/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Цель: актуализировать знания учащихся по ранее изученной теме, подвести учащихся к изучению нового материала.</a:t>
            </a: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Участники: все обучающиеся.</a:t>
            </a: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Необходимые материалы: предметные картинки с изображениями животных, фруктов, овощей, игрушек.</a:t>
            </a: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Проведение: на доске картинки с изображениями предметов. Каждый ученик подходить к доске, произносит фразу: « Я покупаю машинку потому, что слово, обозначающее этот предмет, отвечает на вопрос что?» Или : « Я покупаю зайчика потому, что слово, обозначающее этот предмет,  отвечает на вопрос кто?» Ученик, правильно задавший вопрос, забирает картинку.</a:t>
            </a: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Оценка результата: после покупки всех картинок подводится итог ( чей ряд купил больше картинок).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85720" y="428604"/>
            <a:ext cx="8286808" cy="44012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выяснения ожиданий и опасений «Солнышко и туча»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выявить уровень ожиданий и опасений учащихся.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Участники: все обучающиеся.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Необходимые материалы: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Карточки с изображением солнышка и тучи для каждого ученика.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Проведение:  дети, уверенные в своих силах прикрепляют на доске с помощью магнитов солнышко, не уверенные – тучу.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результата: по количеству тучек в начале урока можно отследить неуверенных в своих способностях учеников;  по количеству солнышек в конце урока можно судить о качестве усвоения  нового материала; имена, записанные на картинках с изображениями тучек, позволять планировать индивидуальную работу на следующих уроках по этой теме.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закрепления изученного материала «Парный выход</a:t>
            </a:r>
            <a:r>
              <a:rPr lang="ru-RU" sz="2000" b="1" i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(можно использовать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уроке русского языка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ru-RU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развитие умения подбирать к названиям предметов названия действий.</a:t>
            </a: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Участники: все обучающиеся.</a:t>
            </a: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Необходимые материалы: мел.</a:t>
            </a: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Проведение. Учитель вызывает к доске ученика. Тот подбирает себе пару, а затем записывает по памяти любое словарное  слово, обозначающее предмет. Его товарищ находит подходящее к этому слову название действия и записывает рядом. Учащиеся записывают слова с их предварительным орфографическим проговариванием</a:t>
            </a: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результата: оцениваются правильность выполнения задания, грамотность записи, оригинальность словосочетания, быстрота работы.</a:t>
            </a:r>
          </a:p>
          <a:p>
            <a:pPr algn="just"/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случае, когда до конца урока остается мало времени, то данную работу можно провести на местах ( работа с соседом по парте) на листочках, а затем зачитать все варианты вслух и выбрать для записи наиболее удачное словосочетание.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8786842" cy="674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«</a:t>
            </a:r>
            <a:r>
              <a:rPr kumimoji="0" lang="ru-RU" sz="1600" b="1" i="1" u="sng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Инфо-угадайка</a:t>
            </a: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метода: представление нового материала, структурирование материала, оживление внимания обучающихся.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Группы: все участники. 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Время: зависит от объема нового материала и структуры урока. 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Материал: подготовленный лист ватмана, цветные маркеры.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Проведение: Учитель называет тему своего сообщения. На стене прикреплен лист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ватмана,в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его центре указано название темы. Остальное пространство листа разделено на секторы, пронумерованные, но пока не заполненные. Начиная с сектора 1, учитель вписывает в сектор название раздела темы, о котором он сейчас начнет говорить в ходе сообщения. Обучающимся предлагается обдумать, о каких аспектах темы, возможно, далее пойдет речь в докладе. Затем учитель раскрывает тему, а в сектор вписываются наиболее существенные моменты первого раздела (можно записывать темы и ключевые моменты маркерами разных цветов). Они вносятся на плакат по ходу сообщения. Закончив изложение материала по первому разделу темы, учитель вписывает во второй сектор название второго раздела темы, и так далее.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наглядно и в четко структурированном виде представляется весь новый материал, выделяются его ключевые моменты. Существующие на момент начала презентации «белые пятна» по данной теме постепенно заполняются.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конце презентации учитель задает вопрос, действительно ли им были затронуты все ожидавшиеся разделы, не осталось ли каких-то не упомянутых аспектов темы. После презентации возможно проведение краткого обсуждения по теме, и, при наличии вопросов у обучающихся, учитель дает ответы на них.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Этот метод изложения материала помогает обучающимся следить за аргументацией учителя и видеть актуальный в данный момент рассказа аспект темы. Отчетливое разделение общего потока информации способствует лучшему восприятию. «Белые пятна» стимулируют, многие участники начнут обдумывать, какими будут следующие, пока не обозначенные разделы темы.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285728"/>
            <a:ext cx="8429684" cy="44012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активизации внимания « Найди цифру»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активизировать внимание детей, подготовить к выполнению домашнего задания.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Необходимые материалы: учебник, карточки с цифрой 1 и 2, прикрепленные под сиденьем стула.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Проведение: учитель читает задание по учебнику вслух и предлагает детям приготовить устный ответ. При этом каждый ученик готовит ответ в зависимости от цифры, прикрепленной к сиденью стула.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результата: оценивается понимание задания, грамотность речи.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 первые номера прикрепляются к сиденьям учащихся 1 группы, 2 к сиденьям учащихся 2 и 3 групп. Данное разделение позволяет первыми выступить более сильным учащимся, а более слабым подготовить свое выступление по образцу.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0"/>
            <a:ext cx="821537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«Картинная галерея»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метода: Обсуждение темы, закрепление.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Группы по 5 человек, время 10-15 минут.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предлагает детям побыть художниками и создать свою картину. Только вместо кисточек и красок используются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пазлы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Для того, чтобы собрать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пазл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нужно выполнить задание. На обратной стороне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пазлов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написаны ответы.  Ответы указывают на очередность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пазла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картине.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только работа закончится можно устроить смотр картин.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643182"/>
            <a:ext cx="8286808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50" b="1" i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Заключительная </a:t>
            </a:r>
            <a:r>
              <a:rPr lang="ru-RU" sz="1950" b="1" i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метода «Солнышко и туча»</a:t>
            </a:r>
            <a:r>
              <a:rPr lang="ru-RU" sz="195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95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5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95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проводится в конце урока)</a:t>
            </a:r>
          </a:p>
          <a:p>
            <a:pPr algn="just"/>
            <a:r>
              <a:rPr lang="ru-RU" sz="195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выявить уровень удовлетворенности своей работы на уроке учащимися</a:t>
            </a:r>
          </a:p>
          <a:p>
            <a:pPr algn="just"/>
            <a:r>
              <a:rPr lang="ru-RU" sz="195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Участники: все обучающиеся.</a:t>
            </a:r>
          </a:p>
          <a:p>
            <a:pPr algn="just"/>
            <a:r>
              <a:rPr lang="ru-RU" sz="195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Необходимые </a:t>
            </a:r>
            <a:r>
              <a:rPr lang="ru-RU" sz="195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материалы: карточки </a:t>
            </a:r>
            <a:r>
              <a:rPr lang="ru-RU" sz="195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изображением солнышка и тучи на магнитах  для каждого </a:t>
            </a:r>
            <a:r>
              <a:rPr lang="ru-RU" sz="195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ученика.</a:t>
            </a:r>
            <a:endParaRPr lang="ru-RU" sz="195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5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Проведение: каждый ученик подходит к своему солнышку и накладывает сверху тучу, если у него возникли трудности в восприятии материала и наоборот, накладывает солнышко на тучу, если его опасения были напрасны.</a:t>
            </a:r>
          </a:p>
          <a:p>
            <a:pPr algn="just"/>
            <a:r>
              <a:rPr lang="ru-RU" sz="195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результата: преобладание солнышек над тучами позволяет сделать вывод о том, что урок был плодотворным, интересным и цели были достигнуты.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8286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активных методов обучения на  уроке позволяет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обеспечить положительную мотивацию обучения;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провести урок на высоком эстетическом и эмоциональном уровне;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обеспечить высокую степень дифференциации обучения;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повысить объем выполняемой на уроке работы в 1,5 – 2 раза;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усовершенствовать контроль знаний;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рационально организовать учебный процесс, повысить эффективность урока.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6072206"/>
            <a:ext cx="7500990" cy="71438"/>
          </a:xfrm>
        </p:spPr>
        <p:txBody>
          <a:bodyPr>
            <a:normAutofit fontScale="90000"/>
          </a:bodyPr>
          <a:lstStyle/>
          <a:p>
            <a:pPr algn="just"/>
            <a:r>
              <a:rPr lang="ru-RU" i="1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ru-RU" i="1" dirty="0" smtClean="0">
                <a:solidFill>
                  <a:srgbClr val="002060"/>
                </a:solidFill>
                <a:latin typeface="Calibri" pitchFamily="34" charset="0"/>
              </a:rPr>
            </a:br>
            <a:endParaRPr lang="ru-RU" dirty="0"/>
          </a:p>
        </p:txBody>
      </p:sp>
      <p:pic>
        <p:nvPicPr>
          <p:cNvPr id="1026" name="Picture 2" descr="C:\Users\Пользователь\Pictures\картинки для презентаций\1219806583_0lik.ru_shokola-2 - копия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000372"/>
            <a:ext cx="3899132" cy="21431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785794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«…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 социальной технологии взаимоотношений учителя и ученика нет места для самостоятельного выбора, то ученик настойчиво ищет точки опоры для своей индивидуальности в сферах деятельности и социальных группах за пределами школы. Получается, что в школе он ведет себя, а за пределами школы живет»                    .</a:t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</a:p>
          <a:p>
            <a:pPr algn="just"/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А.Г. </a:t>
            </a:r>
            <a:r>
              <a:rPr lang="ru-RU" sz="2000" i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Асмолов</a:t>
            </a:r>
            <a:r>
              <a:rPr lang="ru-RU" sz="2000" i="1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br>
              <a:rPr lang="ru-RU" sz="2000" i="1" dirty="0" smtClean="0">
                <a:solidFill>
                  <a:srgbClr val="002060"/>
                </a:solidFill>
                <a:latin typeface="Calibri" pitchFamily="34" charset="0"/>
              </a:rPr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365442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Универсальные учебные действия 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(УУД) – способность субъекта к саморазвитию и самосовершенствованию путем сознательного и активного присвоения нового социального опыта; совокупность действий учащегося, обеспечивающих его культурную идентичность, социальную компетентность, толерантность, способность к самостоятельному усвоению новых знаний и умений, включая организацию этого процесса.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728" y="3929066"/>
            <a:ext cx="6643734" cy="254488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Виды УУД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Личностные 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Регулятивные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Познавательные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Коммуникативные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72518" cy="6429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Универсальные учебные действия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14356"/>
            <a:ext cx="8786842" cy="145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fontAlgn="auto" hangingPunct="0">
              <a:lnSpc>
                <a:spcPct val="7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/>
            </a:pPr>
            <a:r>
              <a:rPr lang="ru-RU" sz="1600" b="1" u="sng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Личностные</a:t>
            </a:r>
          </a:p>
          <a:p>
            <a:pPr marL="808038" lvl="1" indent="-285750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самоопределение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(внутренняя позиция школьника,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самоиндификация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, самоуважение и самооценка)</a:t>
            </a:r>
          </a:p>
          <a:p>
            <a:pPr marL="808038" lvl="1" indent="-285750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смыслообразование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(мотивация, границы собственного знания и «незнания»)</a:t>
            </a:r>
          </a:p>
          <a:p>
            <a:pPr marL="808038" lvl="1" indent="-285750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морально-этическая ориентация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(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ориентация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 на выполнение моральных норм, способность к решению моральных проблем, оценка своих поступков)</a:t>
            </a:r>
            <a:endParaRPr lang="ru-RU" sz="1600" dirty="0">
              <a:solidFill>
                <a:schemeClr val="accent3">
                  <a:lumMod val="75000"/>
                </a:schemeClr>
              </a:solidFill>
              <a:latin typeface="Segoe Condensed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428868"/>
            <a:ext cx="4429124" cy="3468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/>
            </a:pPr>
            <a:r>
              <a:rPr lang="ru-RU" sz="2000" b="1" u="sng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Познавательные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Общеучебные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 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Использование </a:t>
            </a:r>
            <a:r>
              <a:rPr lang="ru-RU" sz="1600" b="1" dirty="0" err="1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знако-символических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 средств, общих схем решения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Постановка и решение проблем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Выполнение логических операций</a:t>
            </a:r>
          </a:p>
          <a:p>
            <a:pPr marL="1143000" lvl="2" indent="-228600" eaLnBrk="0" fontAlgn="auto" hangingPunct="0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сравнения,</a:t>
            </a:r>
          </a:p>
          <a:p>
            <a:pPr marL="1143000" lvl="2" indent="-228600" eaLnBrk="0" fontAlgn="auto" hangingPunct="0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анализа,</a:t>
            </a:r>
          </a:p>
          <a:p>
            <a:pPr marL="1143000" lvl="2" indent="-228600" eaLnBrk="0" fontAlgn="auto" hangingPunct="0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обобщения,</a:t>
            </a:r>
          </a:p>
          <a:p>
            <a:pPr marL="1143000" lvl="2" indent="-228600" eaLnBrk="0" fontAlgn="auto" hangingPunct="0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классификации,</a:t>
            </a:r>
          </a:p>
          <a:p>
            <a:pPr marL="1143000" lvl="2" indent="-228600" eaLnBrk="0" fontAlgn="auto" hangingPunct="0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установления аналогий</a:t>
            </a:r>
          </a:p>
          <a:p>
            <a:pPr marL="1143000" lvl="2" indent="-228600" eaLnBrk="0" fontAlgn="auto" hangingPunct="0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подведения под понятие</a:t>
            </a:r>
            <a:endParaRPr lang="ru-RU" sz="1400" b="1" dirty="0">
              <a:solidFill>
                <a:schemeClr val="accent3">
                  <a:lumMod val="75000"/>
                </a:schemeClr>
              </a:solidFill>
              <a:latin typeface="Segoe Condensed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2500306"/>
            <a:ext cx="4572032" cy="196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fontAlgn="auto" hangingPunct="0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u="sng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Регулятивные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 </a:t>
            </a:r>
          </a:p>
          <a:p>
            <a:pPr marL="342900" indent="-342900" eaLnBrk="0" fontAlgn="auto" hangingPunct="0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(организация учащимися своей учебной </a:t>
            </a:r>
            <a:r>
              <a:rPr lang="ru-RU" sz="1500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деятельности)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 err="1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Целеполагание</a:t>
            </a:r>
            <a:endParaRPr lang="ru-RU" sz="1500" b="1" dirty="0">
              <a:solidFill>
                <a:schemeClr val="accent3">
                  <a:lumMod val="75000"/>
                </a:schemeClr>
              </a:solidFill>
              <a:latin typeface="Segoe Condensed"/>
            </a:endParaRP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Планирование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Прогнозирование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Контроль и коррекция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Оценка</a:t>
            </a:r>
            <a:endParaRPr lang="ru-RU" sz="1500" dirty="0">
              <a:solidFill>
                <a:schemeClr val="accent3">
                  <a:lumMod val="75000"/>
                </a:schemeClr>
              </a:solidFill>
              <a:latin typeface="Segoe Condensed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857760"/>
            <a:ext cx="3857652" cy="962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/>
            </a:pPr>
            <a:r>
              <a:rPr lang="ru-RU" sz="2000" b="1" u="sng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Коммуникативные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речевая деятельность</a:t>
            </a:r>
          </a:p>
          <a:p>
            <a:pPr marL="808038" lvl="1" indent="-285750" eaLnBrk="0" fontAlgn="auto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Segoe Condensed"/>
              </a:rPr>
              <a:t>навыки сотрудничества</a:t>
            </a:r>
            <a:endParaRPr lang="ru-RU" sz="1600" b="1" dirty="0">
              <a:solidFill>
                <a:schemeClr val="accent3">
                  <a:lumMod val="75000"/>
                </a:schemeClr>
              </a:solidFill>
              <a:latin typeface="Segoe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972452" cy="71435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1 класс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18" y="785794"/>
          <a:ext cx="8501124" cy="585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453764">
                <a:tc>
                  <a:txBody>
                    <a:bodyPr/>
                    <a:lstStyle/>
                    <a:p>
                      <a:pPr indent="457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 УУД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Регулятивные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Познавательные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УУД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4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 Ценить и принимать следующие базовые ценности:  «добро», «терпение», «родина», «природа», «семья».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Уважение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 своей семье, к своим родственникам, любовь к родителям.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Освоить  роли  ученика; формирование интереса (мотивации) к учению.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Оценивать  жизненные ситуаций  и поступки героев художественных текстов с точки зрения общечеловеческих норм.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 Организовывать свое рабочее место под руководством учителя.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 Определять цель выполнения заданий на уроке, во внеурочной деятельности, в жизненных ситуациях под руководством учителя.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 Определять план выполнения заданий на уроках, внеурочной деятельности, жизненных ситуациях под руководством учителя.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 Использовать в своей деятельности простейшие приборы: линейку, треугольник и т.д.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 Ориентироваться в учебнике: определять умения, которые будут сформированы на основе изучения данного раздела.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Отвечать на простые вопросы учителя, находить нужную информацию в учебнике.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Сравнивать предметы, объекты: находить общее и различие.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Группировать предметы, объекты на основе существенных признаков.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5. Подробно пересказывать прочитанное или прослушанное; определять тему.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 Участвовать в диалоге на уроке и в жизненных ситуациях.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Отвечать на вопросы учителя, товарищей по классу.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Соблюдать простейшие нормы речевого этикета: здороваться, прощаться, благодарить.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Слушать и понимать речь других.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Участвовать  в паре.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000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2 класс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396747"/>
          <a:ext cx="8715436" cy="6403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2214578"/>
                <a:gridCol w="2714644"/>
                <a:gridCol w="2000264"/>
              </a:tblGrid>
              <a:tr h="304063">
                <a:tc>
                  <a:txBody>
                    <a:bodyPr/>
                    <a:lstStyle/>
                    <a:p>
                      <a:pPr indent="457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 УУД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Регулятивные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Познавательные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1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 Ценить и принимать следующие базовые ценности:  «добро», «терпение», «родина», «природа», «семья», «мир», «настоящий друг».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Уважение к своему народу, к своей родине.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Освоение личностного смысла учения, желания учиться.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Оценка жизненных ситуаций  и поступков героев художественных текстов с точки зрения общечеловеческих норм.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 Самостоятельно организовывать свое рабочее место.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Следовать режиму организации учебной и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внеучебной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деятельности.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Определять цель учебной деятельности с помощью учителя и самостоятельно.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Определять план выполнения заданий на уроках, внеурочной деятельности, жизненных ситуациях под руководством учителя.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5.  Соотносить выполненное задание  с образцом, предложенным учителем.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6. Использовать в работе простейшие  инструменты и более сложные приборы (циркуль).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6. Корректировать выполнение задания в дальнейшем.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7. Оценка своего задания по следующим параметрам: легко выполнять, возникли сложности при выполнении.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 Ориентироваться в учебнике: определять умения, которые будут сформированы на основе изучения данного раздела; определять круг своего незнания.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Отвечать на простые  и сложные вопросы учителя, самим задавать вопросы, находить нужную информацию в учебнике.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Сравнивать  и группировать предметы, объекты  по нескольким основаниям; находить закономерности;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продолжать их по установленном правилу.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4.Подробно пересказывать прочитанное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прослу-шанное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;  составлять простой план 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5. Определять,  в каких источниках  можно  найти необходимую информацию для  выполнения задания.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6. Находить необходимую информацию,  как в учебнике, так и в  словарях в учебнике.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7. Наблюдать и делать самостоятельные   простые выводы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1.Участвовать в диалоге; слушать и понимать других, высказывать свою точку зрения на события, поступки.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2.Оформлять свои мысли в устной и письменной речи с учетом своих учебных и жизненных речевых ситуаций.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3.Читать вслух и про себя тексты учебников, других художественных и научно-популярных книг, понимать прочитанное.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Выполняя различные роли в группе, сотрудничать в совместном решении проблемы (задачи).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186766" cy="64294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3 класс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357166"/>
          <a:ext cx="8786906" cy="671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82"/>
                <a:gridCol w="2571736"/>
                <a:gridCol w="2357454"/>
                <a:gridCol w="2071734"/>
              </a:tblGrid>
              <a:tr h="137334">
                <a:tc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 УУД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Регулятивные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Познавательные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УУД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3525">
                <a:tc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 Ценить и принимать следующие базовые ценности:  «добро», «терпение», «родина», «природа», «семья», «мир», «настоящий друг», «справедливость», «желание понимать друг друга», «понимать позицию другого».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Уважение к своему народу, к другим народам, терпимость к обычаям и традициям других народов.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Освоение личностного смысла учения; желания продолжать свою учебу.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Оценка жизненных ситуаций  и поступков героев художественных текстов с точки зрения общечеловеческих норм, нравственных и этических ценностей.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 Самостоятельно организовывать свое рабочее место в соответствии с целью выполнения заданий.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Самостоятельно определять важность или необходимость выполнения различных задания в учебном  процессе и жизненных ситуациях.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Определять цель учебной деятельности с помощью самостоятельно.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Определять план выполнения заданий на уроках, внеурочной деятельности, жизненных ситуациях под руководством учителя.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5. Определять правильность выполненного задания  на основе сравнения с предыдущими заданиями, или на основе различных образцов.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6. Корректировать выполнение задания в соответствии с планом, условиями выполнения, результатом действий на определенном этапе.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7. Использовать в работе литературу, инструменты, приборы.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8. Оценка своего задания по  параметрам, заранее представленным.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 Ориентироваться в учебнике: определять умения, которые будут сформированы на основе изучения данного раздела; определять круг своего незнания; планировать свою работу по изучению незнакомого материала.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Самостоятельно предполагать, какая дополнительная информация буде нужна для изучения незнакомого материала;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отбирать необходимые источники информации среди предложенных учителем словарей, энциклопедий, справочников.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 Извлекать информацию, представленную в разных формах (текст, таблица, схема, экспонат, модель,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а, иллюстрация и др.)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Представлять информацию в виде текста, таблицы, схемы, в том числе с помощью ИКТ.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5. Анализировать, сравнивать, группировать различные объекты, явления, факты.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 Участвовать в диалоге; слушать и понимать других, высказывать свою точку зрения на события, поступки.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2.Оформлять свои мысли в устной и письменной речи с учетом своих учебных и жизненных речевых ситуаций.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3.Читать вслух и про себя тексты учебников, других художественных и научно-популярных книг, понимать прочитанное.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Выполняя различные роли в группе, сотрудничать в совместном решении проблемы (задачи).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5. Отстаивать свою точку зрения, соблюдая правила речевого этикета.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6. Критично относиться к своему мнению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7. Понимать точку зрения другого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8. Участвовать в работе группы, распределять роли, договариваться друг с другом.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4286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4 класс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71406" y="357166"/>
          <a:ext cx="9001188" cy="6545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1643074"/>
                <a:gridCol w="2500330"/>
                <a:gridCol w="2786082"/>
              </a:tblGrid>
              <a:tr h="370840">
                <a:tc>
                  <a:txBody>
                    <a:bodyPr/>
                    <a:lstStyle/>
                    <a:p>
                      <a:pPr indent="457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 УУД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Регулятивные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Познавательные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 Ценить и принимать следующие базовые ценности:  «добро», «терпение», «родина», «природа», «семья», «мир», «настоящий друг», «справедливость», «желание понимать друг друга», «понимать позицию другого», «народ», «национальность» и т.д.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 Уважение  к своему народу, к другим народам, принятие ценностей других народов.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Освоение личностного смысла учения;  выбор дальнейшего образовательного маршрута.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Оценка жизненных ситуаций  и поступков героев художественных текстов с точки зрения общечеловеческих норм, нравственных и этических ценностей, ценностей гражданина России.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.Самостоятельно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 формулировать задание: определять его цель, планировать алгоритм его выполнения, корректировать работу по ходу его выполнения, самостоятельно оценивать.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2.Использовать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привыполнения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задания различные средства: справочную литературу, ИКТ, инструменты и приборы.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3. Определять </a:t>
                      </a:r>
                      <a:r>
                        <a:rPr lang="ru-RU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самостоя-тельно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оценивания, давать самооценку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Ориентироваться в учебнике: определять умения, которые будут сформированы на основе изучения данного раздела; определять круг своего незнания; планировать свою работу по изучению незнакомого материала.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2. Самостоятельно предполагать, какая дополнительная информация буде нужна для изучения незнакомого материала;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отбирать необходимые источники информации среди предложенных учителем словарей, энциклопедий, справочников, электронные диски.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3. Сопоставлять  и отбирать информацию, полученную из различных источников (словари, энциклопедии, справочники, электронные диски, сеть Интернет).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4. Анализировать, сравнивать, группировать различные объекты, явления, факты.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5. Самостоятельно делать выводы, перерабатывать информацию, преобразовывать её, представлять информацию на основе схем, моделей, сообщений.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6. Составлять сложный план текста.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7. Уметь передавать содержание в сжатом, выборочном или развёрнутом виде.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Участвовать в диалоге; слушать и понимать других, высказывать свою точку зрения на события, поступки.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2.Оформлять свои мысли в устной и письменной речи с учетом своих учебных и жизненных речевых ситуаций.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3.Читать вслух и про себя тексты учебников, других художественных и научно-популярных книг, понимать прочитанное.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Выполняя различные роли в группе, сотрудничать в совместном решении проблемы (задачи).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5. Отстаивать свою точку зрения, соблюдая правила речевого этикета; аргументировать свою точку зрения с помощью фактов и дополнительных сведений.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6. Критично относиться к своему мнению. Уметь взглянуть на ситуацию с иной позиции и договариваться с людьми иных позиций.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7. Понимать точку зрения другого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8. Участвовать в работе группы, распределять роли, договариваться друг с другом. Предвидеть  последствия коллективных решений.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357166"/>
            <a:ext cx="828680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обучения можно подразделить на три обобщенные группы: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Пассивные методы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 взаимодействия учащихся и учителя, в которой учитель является основным действующим лицом и управляющим ходом урока, а учащиеся выступают в роли пассивных слушателей, подчиненных директивам учителя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Интерактивные методы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ориентированы 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более широкое взаимодействие учеников не только с учителем, но и друг с другом и на доминирование активности учащихся в процессе обучения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Активные методы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 взаимодействия учащихся и учителя, при которой учитель и учащиеся взаимодействуют друг с другом в ходе урока и учащиеся здесь не пассивные слушатели, а активные участники урока.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0"/>
            <a:ext cx="8429684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активных методов обучения</a:t>
            </a:r>
          </a:p>
          <a:p>
            <a:pPr algn="just"/>
            <a:endParaRPr lang="ru-RU" sz="19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Проблемное </a:t>
            </a:r>
            <a:r>
              <a:rPr lang="ru-RU" sz="19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— такая форма, в которой процесс познания учащихся приближается к поисковой, исследовательской деятельности. Успешность проблемного обучения обеспечивается совместными усилиями преподавателя и обучаемых. Основная задача педагога — не столько передать информацию, 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приобщить слушателей к объективным противоречиям развития научного знания и способам их разрешения. </a:t>
            </a:r>
            <a:endParaRPr lang="ru-RU" sz="19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конкретных ситуаций</a:t>
            </a:r>
            <a:r>
              <a:rPr lang="ru-RU" sz="1900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900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1900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из наиболее эффективных и распространенных методов организации активной познавательной деятельности обучающихся. Метод анализа 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конкретных 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ситуаций развивает способность к анализу 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нерафинированных 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жизненных и производственных задач. Сталкиваясь с 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конкретной 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ситуацией, обучаемый должен определить: есть ли в ней проблема, в чем она состоит, определить свое отношение к 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ситуации.</a:t>
            </a:r>
          </a:p>
          <a:p>
            <a:pPr algn="just"/>
            <a:endParaRPr lang="ru-RU" sz="19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«Круглый стол»</a:t>
            </a:r>
            <a:r>
              <a:rPr lang="ru-RU" sz="1900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метод активного обучения, одна из 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организационных 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 познавательной деятельности учащихся, 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позволяющая 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закрепить полученные ранее знания, восполнить 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недостающую 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информацию, сформировать умения решать проблемы, укрепить позиции, научить культуре ведения дискуссии. </a:t>
            </a:r>
            <a:endParaRPr lang="ru-RU" sz="19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194</TotalTime>
  <Words>1393</Words>
  <Application>Microsoft Office PowerPoint</Application>
  <PresentationFormat>Экран (4:3)</PresentationFormat>
  <Paragraphs>252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Активные методы обучения как средство формирования УУД в условиях реализации ФГОС</vt:lpstr>
      <vt:lpstr>Универсальные учебные действия (УУД) – способность субъекта к саморазвитию и самосовершенствованию путем сознательного и активного присвоения нового социального опыта; совокупность действий учащегося, обеспечивающих его культурную идентичность, социальную компетентность, толерантность, способность к самостоятельному усвоению новых знаний и умений, включая организацию этого процесса.</vt:lpstr>
      <vt:lpstr>Универсальные учебные действия</vt:lpstr>
      <vt:lpstr>1 класс</vt:lpstr>
      <vt:lpstr>2 класс</vt:lpstr>
      <vt:lpstr>3 класс</vt:lpstr>
      <vt:lpstr>4 класс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Активные методы обучения как средство формирования УУД в условиях реализации ФГОС</dc:title>
  <dc:creator>Пользователь</dc:creator>
  <cp:lastModifiedBy>Пользователь</cp:lastModifiedBy>
  <cp:revision>20</cp:revision>
  <dcterms:created xsi:type="dcterms:W3CDTF">2013-10-29T15:25:21Z</dcterms:created>
  <dcterms:modified xsi:type="dcterms:W3CDTF">2013-10-29T18:40:08Z</dcterms:modified>
</cp:coreProperties>
</file>