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84" r:id="rId4"/>
    <p:sldId id="270" r:id="rId5"/>
    <p:sldId id="286" r:id="rId6"/>
    <p:sldId id="285" r:id="rId7"/>
    <p:sldId id="266" r:id="rId8"/>
    <p:sldId id="281" r:id="rId9"/>
    <p:sldId id="282" r:id="rId10"/>
    <p:sldId id="28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стили основного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CA83FA3-1CCC-435A-B6BD-AFDC98DC7A4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9113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D59420-72E9-4246-B1BF-A1047BF2B394}" type="slidenum">
              <a:rPr lang="ru-RU"/>
              <a:pPr/>
              <a:t>1</a:t>
            </a:fld>
            <a:endParaRPr lang="ru-RU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83FA3-1CCC-435A-B6BD-AFDC98DC7A4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D996DF3-E1CE-487D-B93E-8538BCC54F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A16C12-4FFA-437F-BF86-4510268A7A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2F9FAC-89D3-4E4F-820F-AC632F9A0C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7EB60-8AA2-4481-9790-A6A0316E81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36EB8-6B85-4E75-95F0-86670658B11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D97A0-6FB0-4C99-8401-52AADFD281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A8D2E-ACCD-4345-9F14-E083DCFC83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1C197-8CB3-47EF-8E5C-76D35FD59B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46930-370A-4474-A79F-7AE895B2BA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1157BE-B274-4430-B962-4111543164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639E9C-16D1-4127-A7AC-D6AE866919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стиль основного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стили основного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19BAF787-C3A2-4D1D-9FA8-288EFF76101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Роль интеграции  предметов гуманитарного цикла в повышении качества образования.</a:t>
            </a:r>
            <a:endParaRPr lang="nl-NL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93554"/>
            <a:ext cx="6984776" cy="6532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4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Обобщение знаний о словосочетании на материале учебника литературы. Из предложений – ответов выписываются словосочетания, затем проводится их разбор.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5) В конце урока проводится тест  «Что приносит герою сказки победу? », в результате которого закрепляется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пунктограмма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«Тире между подлежащим и сказуемым».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6) Домашнее задание из содержания сказки стр…..выписать односоставные предложения,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распростран.и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нераспространенные и т.д.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интегрированного обучения проявляются в развитии  мышления учащихся. Содержательные и целенаправленные они  вносят в привычную структуру школьного обучения</a:t>
            </a:r>
            <a:r>
              <a:rPr lang="ru-RU" sz="2400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новизну и оригинальность.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85800"/>
            <a:ext cx="7466533" cy="1663080"/>
          </a:xfrm>
        </p:spPr>
        <p:txBody>
          <a:bodyPr/>
          <a:lstStyle/>
          <a:p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« Все, что находится во взаимной связи, должно преподаваться в такой же связи».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8288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smtClean="0"/>
              <a:t>                                  Ян  Коменский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3008313" cy="432048"/>
          </a:xfrm>
        </p:spPr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Интеграция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35896" y="548680"/>
            <a:ext cx="4032448" cy="5577483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Интегрированный урок — это урок, который проводится с целью раскрытия общих закономерностей, законов, идей, теорий, отображенных в разных науках и соответствующих им учебных предметах.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Идея интегрированного обучения появилась в результате поисков оптимальных средств и форм обучения школьников, стимулирующих их мотивацию.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1844824"/>
            <a:ext cx="2853953" cy="4281339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1340768"/>
            <a:ext cx="25922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система, предлагающая объединение, соединение, сближение учебного материала отдельных родственных предметов в единое целое.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476670"/>
            <a:ext cx="705678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Интегрированный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урок имеет психологическое преимущество: пробуждает интерес к предмету, снимает напряженность, неуверенность, помогает сознательному усвоению подробностей, фактов, деталей тем самым обеспечивает формирование творческих способностей учащихся, так как позволяет внести не только учебную, но и исследовательскую деятельность. 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3573016"/>
            <a:ext cx="58143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Кроме того, интеграция способствует снятию нагрузки, утомляемости учащихся за счет переключения их на разнообразные виды деятельности в ходе урока.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7970589" cy="720080"/>
          </a:xfrm>
        </p:spPr>
        <p:txBody>
          <a:bodyPr/>
          <a:lstStyle/>
          <a:p>
            <a:pPr lvl="2"/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ru-RU" sz="2400" b="1" dirty="0" smtClean="0"/>
              <a:t>Интегрированные уроки имеют определенные преимущества:</a:t>
            </a:r>
            <a:r>
              <a:rPr lang="ru-RU" sz="24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443841"/>
            <a:ext cx="65527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  <a:tabLst>
                <a:tab pos="228600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повышают мотивацию, формируют познавательный интерес, что способствует к повышению уровня </a:t>
            </a:r>
            <a:r>
              <a:rPr lang="ru-RU" sz="240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обученности</a:t>
            </a:r>
            <a:r>
              <a:rPr lang="ru-RU" sz="24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воспитанности учащихся;</a:t>
            </a:r>
            <a:endParaRPr lang="ru-RU" sz="2400" dirty="0" smtClean="0">
              <a:latin typeface="Arial" pitchFamily="34" charset="0"/>
            </a:endParaRPr>
          </a:p>
          <a:p>
            <a:pPr lvl="0" eaLnBrk="0" hangingPunct="0">
              <a:buFont typeface="Wingdings" pitchFamily="2" charset="2"/>
              <a:buChar char="ü"/>
              <a:tabLst>
                <a:tab pos="228600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способствуют формированию целостной научной картины мира, рассмотрению предмета, явления с нескольких сторон: теоретической, практической;</a:t>
            </a:r>
            <a:endParaRPr lang="ru-RU" sz="2400" dirty="0" smtClean="0">
              <a:latin typeface="Arial" pitchFamily="34" charset="0"/>
            </a:endParaRPr>
          </a:p>
          <a:p>
            <a:pPr lvl="0" eaLnBrk="0" hangingPunct="0">
              <a:buFont typeface="Wingdings" pitchFamily="2" charset="2"/>
              <a:buChar char="ü"/>
              <a:tabLst>
                <a:tab pos="228600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способствуют развитию устной и письменной речи, помогают глубже понять лексическое значение слова;</a:t>
            </a:r>
            <a:endParaRPr lang="ru-RU" sz="2400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692695"/>
            <a:ext cx="624644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buFont typeface="Wingdings" pitchFamily="2" charset="2"/>
              <a:buChar char="ü"/>
              <a:tabLst>
                <a:tab pos="228600" algn="l"/>
              </a:tabLst>
            </a:pPr>
            <a:r>
              <a:rPr lang="ru-RU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способствуют развитию в большей степени,    чем обычные уроки, эстетического восприятия, воображения,    внимания, памяти, мышления учащихся (логического, художественно-образного, творческого);</a:t>
            </a:r>
            <a:endParaRPr lang="ru-RU" sz="2400" dirty="0" smtClean="0">
              <a:latin typeface="Arial" pitchFamily="34" charset="0"/>
            </a:endParaRPr>
          </a:p>
          <a:p>
            <a:pPr lvl="0" eaLnBrk="0" hangingPunct="0">
              <a:buFont typeface="Wingdings" pitchFamily="2" charset="2"/>
              <a:buChar char="ü"/>
              <a:tabLst>
                <a:tab pos="228600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формируют в большей степени </a:t>
            </a:r>
            <a:r>
              <a:rPr lang="ru-RU" sz="2400" dirty="0" err="1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общеучебные</a:t>
            </a:r>
            <a:r>
              <a:rPr lang="ru-RU" sz="24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умения и навыки   учебного труда;</a:t>
            </a:r>
            <a:endParaRPr lang="ru-RU" sz="2400" dirty="0" smtClean="0">
              <a:latin typeface="Arial" pitchFamily="34" charset="0"/>
            </a:endParaRPr>
          </a:p>
          <a:p>
            <a:pPr lvl="0" eaLnBrk="0" hangingPunct="0">
              <a:buFont typeface="Wingdings" pitchFamily="2" charset="2"/>
              <a:buChar char="ü"/>
              <a:tabLst>
                <a:tab pos="228600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способствуют повышению, росту профессионального мастерства учителя, так как требуют от него владения методикой новых технологий воспитательно-образовательного процесса.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b="1" dirty="0"/>
              <a:t/>
            </a:r>
            <a:br>
              <a:rPr lang="ru-RU" b="1" dirty="0"/>
            </a:b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Преимущества </a:t>
            </a:r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интеграции для учителя</a:t>
            </a:r>
            <a:r>
              <a:rPr lang="ru-RU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79524" y="1600200"/>
            <a:ext cx="6172795" cy="4525963"/>
          </a:xfrm>
        </p:spPr>
        <p:txBody>
          <a:bodyPr/>
          <a:lstStyle/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более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эффективное использование учебного времени;</a:t>
            </a:r>
          </a:p>
          <a:p>
            <a:pPr lvl="0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увеличение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времени на отработку практических умений и навыков;</a:t>
            </a:r>
          </a:p>
          <a:p>
            <a:pPr lvl="0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современных форм обучения;</a:t>
            </a:r>
          </a:p>
          <a:p>
            <a:pPr lvl="0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роста профессионального мастерства учителя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/>
              <a:t>Виды интегрированных уроков: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980728"/>
            <a:ext cx="6264696" cy="4680521"/>
          </a:xfrm>
        </p:spPr>
        <p:txBody>
          <a:bodyPr/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Координированные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(знания одного предмета основываются на знании другого предмета) - на таких уроках происходит фрагментарное обращение к общей проблематике в различных областях знаний. Они не формируют целостного мировоззрения.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Комбинированные –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подобные уроки строятся на основе одного организующего предмета, происходит слияние нескольких предметов в один, что дает возможность исследовать одну и ту же проблему с различных позиций.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9525" y="685800"/>
            <a:ext cx="7086600" cy="582960"/>
          </a:xfrm>
        </p:spPr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Структура урока: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79524" y="1412776"/>
            <a:ext cx="7180908" cy="4680521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1)Закрепление теоретического материала по теме «Члены предложения» (составление таблицы - схемы по опорным словам).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Разбор предложения по членам. Игра «Кто быстрее?» На игровом поле название членов предложения, на карточках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вопросы:Кто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Что?Что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такое? Где? Чем? Кто? Когда? Кого? Где? Почему? Какие? Кому? Сколько? Дети находят соответствие.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3)Используя эти вопросительные слова, можно провести   экспресс – опрос по литературе:  Главные герои сказки? Кто автор сказки?   Назовите друзей Семена? и т.д.  </a:t>
            </a:r>
          </a:p>
          <a:p>
            <a:pPr>
              <a:buNone/>
            </a:pPr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ТОПКА КНИГ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СТОПКА КНИГ</Template>
  <TotalTime>609</TotalTime>
  <Words>447</Words>
  <Application>Microsoft Office PowerPoint</Application>
  <PresentationFormat>Экран (4:3)</PresentationFormat>
  <Paragraphs>37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СТОПКА КНИГ</vt:lpstr>
      <vt:lpstr>Роль интеграции  предметов гуманитарного цикла в повышении качества образования.</vt:lpstr>
      <vt:lpstr> « Все, что находится во взаимной связи, должно преподаваться в такой же связи».</vt:lpstr>
      <vt:lpstr>            Интеграция – </vt:lpstr>
      <vt:lpstr>Слайд 4</vt:lpstr>
      <vt:lpstr>  Интегрированные уроки имеют определенные преимущества: </vt:lpstr>
      <vt:lpstr>Слайд 6</vt:lpstr>
      <vt:lpstr>  Преимущества интеграции для учителя:  </vt:lpstr>
      <vt:lpstr>Виды интегрированных уроков: </vt:lpstr>
      <vt:lpstr>Структура урока: </vt:lpstr>
      <vt:lpstr>Слайд 10</vt:lpstr>
    </vt:vector>
  </TitlesOfParts>
  <Manager/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интегрированных предметов русского языка и литературы  в повышении качества образования.</dc:title>
  <dc:subject/>
  <dc:creator>Admin</dc:creator>
  <cp:keywords/>
  <dc:description/>
  <cp:lastModifiedBy>Admin</cp:lastModifiedBy>
  <cp:revision>60</cp:revision>
  <dcterms:created xsi:type="dcterms:W3CDTF">2013-10-26T02:44:35Z</dcterms:created>
  <dcterms:modified xsi:type="dcterms:W3CDTF">2013-11-02T04:41:58Z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TC011594401049</vt:lpwstr>
  </property>
</Properties>
</file>