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74DEB5-8567-4CE4-85F9-8B74D35D57F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30F4D1-AE48-4E4A-975B-18DC0C5361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22743507_3D-graphics__0035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3529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Двадцать третье ноября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95903"/>
            <a:ext cx="77768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Классная работа</a:t>
            </a:r>
            <a:endParaRPr lang="ru-RU" sz="40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8424936" cy="3877815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Одно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существительное – тема.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Два определения к существительному в первой строчке.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Три глагола.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Фраза-предложение, передающая отношение к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еме </a:t>
            </a:r>
            <a:r>
              <a:rPr lang="ru-RU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синквейна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Синоним  к существительному в первой строчке.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Синквейн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Подведём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  итог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2470"/>
            <a:ext cx="3888432" cy="54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8172400" y="6237312"/>
            <a:ext cx="720080" cy="504056"/>
          </a:xfrm>
          <a:prstGeom prst="up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248347"/>
            <a:ext cx="8280920" cy="38778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Как сложилась бы жизнь Петра Гринёва, если бы не было в его судьбе «благих и сильных потрясений», т.е. пугачёвского восстания? Напишите такую биографию Гринёва.</a:t>
            </a:r>
          </a:p>
          <a:p>
            <a:pPr algn="just"/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Попробуйте завершить рассказ о жизни героя, используя детали его биографии из послесловия.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Домашнее задание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8100392" y="6237312"/>
            <a:ext cx="936104" cy="504056"/>
          </a:xfrm>
          <a:prstGeom prst="up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861048"/>
            <a:ext cx="7961529" cy="2160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000" b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Оцените  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свой вклад в урок, в достижение целей урока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Полезен ли для вас данный урок? Если да, то чем?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5" descr="social_news_50_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010"/>
            <a:ext cx="2851292" cy="37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56263" cy="1054250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Рефлексия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692696"/>
            <a:ext cx="8424936" cy="40678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i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за </a:t>
            </a:r>
          </a:p>
          <a:p>
            <a:pPr algn="ctr"/>
            <a:r>
              <a:rPr lang="ru-RU" sz="5400" b="1" i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сотрудничество!</a:t>
            </a:r>
            <a:endParaRPr lang="ru-RU" sz="5400" b="1" i="1" cap="none" spc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	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Главным героем романа является Пётр Гринёв. Тогда почему роман называется «Капитанская дочка»?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8316416" y="6165304"/>
            <a:ext cx="720080" cy="692696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5" cy="4608511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	</a:t>
            </a:r>
            <a:r>
              <a:rPr lang="ru-RU" sz="2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a typeface="Calibri"/>
                <a:cs typeface="Times New Roman"/>
              </a:rPr>
              <a:t>Если </a:t>
            </a:r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a typeface="Calibri"/>
                <a:cs typeface="Times New Roman"/>
              </a:rPr>
              <a:t>бы меня спросили: «Как называется та вещь, где Савельич, и поручик Гринёв, и царица Екатерина Вторая?», - я бы сразу ответила: «Вожатый». В моей «Капитанской дочке» не было капитанской дочки, до того не было, что и сейчас я произношу это название механически, как бы в одно слово, без всякого капитана и без всякой дочки. Говорю: «Капитанская дочка», а думаю: «Пугачёв»…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b="1" i="1" dirty="0" smtClean="0"/>
              <a:t>М.И.Цветаева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«История Пугачёвского бунта»</a:t>
            </a:r>
          </a:p>
          <a:p>
            <a:pPr marL="0" indent="0">
              <a:buNone/>
            </a:pP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«Капитанская дочка»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1763688" y="3356992"/>
            <a:ext cx="1800200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е равно 4"/>
          <p:cNvSpPr/>
          <p:nvPr/>
        </p:nvSpPr>
        <p:spPr>
          <a:xfrm>
            <a:off x="5580112" y="3356992"/>
            <a:ext cx="1800200" cy="57606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429000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ИЛИ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Научный исторический труд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3788" y="4687060"/>
            <a:ext cx="60846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Художественное  произведение, роман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1.48148E-6 L -0.25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75468"/>
            <a:ext cx="6777318" cy="1731982"/>
          </a:xfrm>
        </p:spPr>
        <p:txBody>
          <a:bodyPr/>
          <a:lstStyle/>
          <a:p>
            <a:r>
              <a:rPr lang="ru-RU" sz="4000" b="1" i="1" dirty="0" smtClean="0">
                <a:ln w="3175">
                  <a:solidFill>
                    <a:srgbClr val="002060">
                      <a:alpha val="65000"/>
                    </a:srgbClr>
                  </a:solidFill>
                </a:ln>
                <a:latin typeface="Georgia" pitchFamily="18" charset="0"/>
              </a:rPr>
              <a:t>Образ  Пугачёва  в романе А.С.Пушкина</a:t>
            </a:r>
            <a:br>
              <a:rPr lang="ru-RU" sz="4000" b="1" i="1" dirty="0" smtClean="0">
                <a:ln w="3175">
                  <a:solidFill>
                    <a:srgbClr val="002060">
                      <a:alpha val="65000"/>
                    </a:srgbClr>
                  </a:solidFill>
                </a:ln>
                <a:latin typeface="Georgia" pitchFamily="18" charset="0"/>
              </a:rPr>
            </a:br>
            <a:r>
              <a:rPr lang="ru-RU" sz="4000" b="1" i="1" dirty="0" smtClean="0">
                <a:ln w="3175">
                  <a:solidFill>
                    <a:srgbClr val="002060">
                      <a:alpha val="65000"/>
                    </a:srgbClr>
                  </a:solidFill>
                </a:ln>
                <a:latin typeface="Georgia" pitchFamily="18" charset="0"/>
              </a:rPr>
              <a:t> </a:t>
            </a:r>
            <a:br>
              <a:rPr lang="ru-RU" sz="4000" b="1" i="1" dirty="0" smtClean="0">
                <a:ln w="3175">
                  <a:solidFill>
                    <a:srgbClr val="002060">
                      <a:alpha val="65000"/>
                    </a:srgbClr>
                  </a:solidFill>
                </a:ln>
                <a:latin typeface="Georgia" pitchFamily="18" charset="0"/>
              </a:rPr>
            </a:br>
            <a:r>
              <a:rPr lang="ru-RU" sz="4000" b="1" i="1" dirty="0" smtClean="0">
                <a:ln w="3175">
                  <a:solidFill>
                    <a:srgbClr val="002060">
                      <a:alpha val="65000"/>
                    </a:srgbClr>
                  </a:solidFill>
                </a:ln>
                <a:latin typeface="Georgia" pitchFamily="18" charset="0"/>
              </a:rPr>
              <a:t>«Капитанская дочка»</a:t>
            </a:r>
            <a:endParaRPr lang="ru-RU" sz="4000" b="1" i="1" dirty="0">
              <a:ln w="3175">
                <a:solidFill>
                  <a:srgbClr val="002060">
                    <a:alpha val="65000"/>
                  </a:srgbClr>
                </a:solidFill>
              </a:ln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Муниципальное казенное общеобразовательное учреждение</a:t>
            </a:r>
          </a:p>
          <a:p>
            <a:pPr algn="ctr"/>
            <a:r>
              <a:rPr lang="ru-RU" b="1" dirty="0" smtClean="0"/>
              <a:t> «Подъеланская средняя общеобразовательная школа»</a:t>
            </a:r>
            <a:endParaRPr lang="ru-RU" b="1" dirty="0"/>
          </a:p>
        </p:txBody>
      </p:sp>
      <p:pic>
        <p:nvPicPr>
          <p:cNvPr id="5" name="Picture 2" descr="pushkin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5424"/>
            <a:ext cx="1993918" cy="27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1361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4095"/>
            <a:ext cx="1817149" cy="271390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48347"/>
            <a:ext cx="8280920" cy="3877815"/>
          </a:xfrm>
        </p:spPr>
        <p:txBody>
          <a:bodyPr/>
          <a:lstStyle/>
          <a:p>
            <a:pPr algn="just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Рассмотреть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образ Пугачёва. </a:t>
            </a:r>
            <a:endParaRPr lang="ru-RU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Понять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чем так важен Пугачёв Пушкину и Цветаевой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Как рассказчик относится к Пугачёву и почему?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Задачи урока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8100392" y="6093296"/>
            <a:ext cx="827584" cy="64807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03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Дорожный, мужичок, вожатый, бродяга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«Вожатый»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33056"/>
            <a:ext cx="784887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Хладнокровие, сметливость, тонкость чутья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&quot;Сцена свидания Гринева с Пугачевым. Художник С.В. Герасимов.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40583"/>
            <a:ext cx="5472607" cy="682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3"/>
            <a:ext cx="8280919" cy="56494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Однажды орёл спрашивал у ворона: скажи, ворон-птица, отчего живёшь ты на белом свете триста лет, а я всего-навсе только тридцать три года? – Оттого, батюшка, отвечал ему ворон, что ты пьёшь живую кровь, а я питаюсь мертвечиной. Орёл подумал: давай попробуем и мы питаться тем же. Хорошо. Полетели орёл да ворон. Вот завидели палую лошадь; спустились и сели. Ворон стал клевать да похваливать. Орёл клюнул раз, клюнул другой, махнул крылом и сказал ворону: нет, брат ворон; чем триста лет питаться падалью, лучше раз напиться живой кровью, а там что Бог даст!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8">
      <a:dk1>
        <a:sysClr val="windowText" lastClr="000000"/>
      </a:dk1>
      <a:lt1>
        <a:srgbClr val="E2F6FE"/>
      </a:lt1>
      <a:dk2>
        <a:srgbClr val="71002B"/>
      </a:dk2>
      <a:lt2>
        <a:srgbClr val="D2D2D2"/>
      </a:lt2>
      <a:accent1>
        <a:srgbClr val="18BBFB"/>
      </a:accent1>
      <a:accent2>
        <a:srgbClr val="73D6FD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216</TotalTime>
  <Words>193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 Пугачёва  в романе А.С.Пушкина   «Капитанская дочка»</vt:lpstr>
      <vt:lpstr>Задачи урока</vt:lpstr>
      <vt:lpstr>«Вожатый»</vt:lpstr>
      <vt:lpstr>Презентация PowerPoint</vt:lpstr>
      <vt:lpstr>Презентация PowerPoint</vt:lpstr>
      <vt:lpstr>Синквейн</vt:lpstr>
      <vt:lpstr>Подведём   итог</vt:lpstr>
      <vt:lpstr>Домашнее задание</vt:lpstr>
      <vt:lpstr>Рефлексия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</cp:revision>
  <dcterms:created xsi:type="dcterms:W3CDTF">2012-11-22T13:15:40Z</dcterms:created>
  <dcterms:modified xsi:type="dcterms:W3CDTF">2012-11-22T23:56:39Z</dcterms:modified>
</cp:coreProperties>
</file>