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8" r:id="rId6"/>
    <p:sldId id="303" r:id="rId7"/>
    <p:sldId id="285" r:id="rId8"/>
    <p:sldId id="259" r:id="rId9"/>
    <p:sldId id="260" r:id="rId10"/>
    <p:sldId id="305" r:id="rId11"/>
    <p:sldId id="306" r:id="rId12"/>
    <p:sldId id="307" r:id="rId13"/>
    <p:sldId id="268" r:id="rId14"/>
    <p:sldId id="275" r:id="rId15"/>
    <p:sldId id="295" r:id="rId16"/>
    <p:sldId id="277" r:id="rId17"/>
    <p:sldId id="292" r:id="rId18"/>
    <p:sldId id="308" r:id="rId19"/>
    <p:sldId id="281" r:id="rId20"/>
    <p:sldId id="309" r:id="rId21"/>
    <p:sldId id="267" r:id="rId22"/>
    <p:sldId id="272" r:id="rId23"/>
    <p:sldId id="310" r:id="rId24"/>
    <p:sldId id="298" r:id="rId25"/>
    <p:sldId id="29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32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8CB878-9030-42A5-BA35-27BCF2CCCB88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77C10F-9F46-4D75-94B0-AECF4F2CD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546BB1-8CFD-4FB1-AF13-91C4B038B3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8CC6-AE5D-4D9A-863A-D33FFA78879B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F28D-D252-4FB9-9FF4-C93A16B11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CC8CC-C7CC-4DBC-862C-DD99E24F6631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9744-1A74-4983-A510-8457BC448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E0AF3-AA0B-4F9C-B4F2-34689675F1E2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30F1-5E18-4700-9433-E2E3B519A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5C791-2C1A-47A8-AAA3-B3342E5C8C52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0788-D282-427F-B930-401DBB955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53CC-7096-4A63-9888-5D52CC83B950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6410-B2BF-4FC9-9D31-B6C8DCE4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6FDC-793D-4E7F-A0EA-4DFA492F40A3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AE68-9ABE-4301-A517-F98BDBC73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6D93-318B-435F-BFB9-A1700E3E0FAC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E795-32C0-4C11-A110-E2D72FB2B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5F9B-73A7-4F3B-9813-E413AC7631EC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196B3-691F-4759-A7F3-D50E5B148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E7E0-5FA1-489A-A2BB-586C83007AEA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D59B3-4A97-4B22-AEE8-668482935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A756-10D6-418A-8FA2-BF4348B4BE74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3100-014C-47BB-8DF0-82AF29F64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DE0C-CFF4-463C-AA2D-F48127201011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147B-7AF3-4F07-ABBB-51E0B8ADD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E09488-6163-42C6-9DF1-B78A10FDE524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F276D-4678-46E5-B7C1-D850D6648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s-cool.ru/albums/025/025-022.jpg" TargetMode="External"/><Relationship Id="rId7" Type="http://schemas.openxmlformats.org/officeDocument/2006/relationships/hyperlink" Target="http://www.angling.ru/voting/images/f605795070f15b7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art-gu.ru/gallery/images/6364.000049367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2564904"/>
            <a:ext cx="8072437" cy="12858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внеурочной деятельности в школе в условиях ФГОС второго поколения</a:t>
            </a:r>
            <a:endParaRPr lang="ru-RU" sz="3200" b="1" i="1" dirty="0">
              <a:solidFill>
                <a:srgbClr val="A5002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D:\Nastia\Desktop\наработки\IMG_1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249612" cy="2646363"/>
          </a:xfrm>
          <a:prstGeom prst="rect">
            <a:avLst/>
          </a:prstGeom>
          <a:noFill/>
        </p:spPr>
      </p:pic>
      <p:pic>
        <p:nvPicPr>
          <p:cNvPr id="1027" name="Picture 3" descr="D:\Nastia\Desktop\наработки\IMG_1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2974975" cy="27257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организации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внеурочной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деятельности:</a:t>
            </a:r>
          </a:p>
        </p:txBody>
      </p:sp>
      <p:sp>
        <p:nvSpPr>
          <p:cNvPr id="20" name="Прямоугольник 2"/>
          <p:cNvSpPr>
            <a:spLocks noChangeArrowheads="1"/>
          </p:cNvSpPr>
          <p:nvPr/>
        </p:nvSpPr>
        <p:spPr bwMode="auto">
          <a:xfrm>
            <a:off x="683568" y="1124744"/>
            <a:ext cx="72362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подготовительный;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организационный;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оценочно-аналитический.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видов внеурочной деятельности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6237312"/>
            <a:ext cx="4929188" cy="357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Туристско-краеведческая.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92696"/>
            <a:ext cx="2700611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Познавательная;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8760"/>
            <a:ext cx="1621726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Игровая;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16832"/>
            <a:ext cx="4883645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Проблемно-ценностное общение;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636912"/>
            <a:ext cx="3929794" cy="410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Досугово-развлекательная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4230838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Художественное творчество;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933056"/>
            <a:ext cx="5099050" cy="7571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Социальное творчество (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социально-преобразовательная);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41168"/>
            <a:ext cx="4929188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Трудовая (производственная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89240"/>
            <a:ext cx="4857750" cy="4247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050" indent="-2730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Спортивно-оздоровительная;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D:\Nastia\Desktop\Фото для презентации\IMG_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13" y="822325"/>
            <a:ext cx="4554537" cy="3043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и эффекты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29600" cy="293236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Результат (3 уровня) </a:t>
            </a:r>
            <a:r>
              <a:rPr lang="ru-RU" sz="2400" dirty="0">
                <a:latin typeface="Arial Unicode MS" pitchFamily="34" charset="-128"/>
              </a:rPr>
              <a:t>–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это то, что стало непосредственным итогом участия школьника в деятельности.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3500" b="1" i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 </a:t>
            </a:r>
            <a:r>
              <a:rPr lang="ru-RU" sz="2400" dirty="0">
                <a:latin typeface="Arial Unicode MS" pitchFamily="34" charset="-128"/>
              </a:rPr>
              <a:t>–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это последствие результата; то, к чему привело достижение результата.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воспитательных результатов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642938"/>
            <a:ext cx="774149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75" indent="17463" fontAlgn="auto"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Первый уровень</a:t>
            </a:r>
          </a:p>
          <a:p>
            <a:pPr marL="3175" indent="17463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Приобретение школьником социальных </a:t>
            </a:r>
            <a:r>
              <a:rPr lang="ru-RU" sz="2000" dirty="0" smtClean="0">
                <a:latin typeface="Times New Roman" pitchFamily="18" charset="0"/>
              </a:rPr>
              <a:t>знаний.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7715250" cy="1323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indent="17463" fontAlgn="auto"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Второй уровень</a:t>
            </a:r>
          </a:p>
          <a:p>
            <a:pPr marL="3175" indent="17463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Получение школьником опыта переживания и  позитивного отношения к базовым ценностям общества, ценностного отношения к социальной реальности в целом.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5857875" cy="10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175" indent="17463" fontAlgn="auto"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</a:rPr>
              <a:t>Третий уровень</a:t>
            </a:r>
          </a:p>
          <a:p>
            <a:pPr marL="3175" indent="17463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</a:rPr>
              <a:t>получение школьником опыта самостоятельного общественного действия.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3279775"/>
            <a:ext cx="2084388" cy="2084388"/>
          </a:xfrm>
          <a:prstGeom prst="rect">
            <a:avLst/>
          </a:prstGeom>
          <a:noFill/>
        </p:spPr>
      </p:pic>
      <p:sp>
        <p:nvSpPr>
          <p:cNvPr id="7" name="Rectangle 18"/>
          <p:cNvSpPr txBox="1">
            <a:spLocks noRot="1" noChangeArrowheads="1"/>
          </p:cNvSpPr>
          <p:nvPr/>
        </p:nvSpPr>
        <p:spPr>
          <a:xfrm>
            <a:off x="0" y="4941168"/>
            <a:ext cx="6372200" cy="10001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 Каждому уровню воспитательного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результата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соответствует своя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образовательная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форма.</a:t>
            </a:r>
            <a:b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внеурочной деятельности</a:t>
            </a:r>
          </a:p>
        </p:txBody>
      </p:sp>
      <p:grpSp>
        <p:nvGrpSpPr>
          <p:cNvPr id="24579" name="Группа 20"/>
          <p:cNvGrpSpPr>
            <a:grpSpLocks/>
          </p:cNvGrpSpPr>
          <p:nvPr/>
        </p:nvGrpSpPr>
        <p:grpSpPr bwMode="auto">
          <a:xfrm>
            <a:off x="142875" y="571500"/>
            <a:ext cx="8858250" cy="5929313"/>
            <a:chOff x="-32" y="571480"/>
            <a:chExt cx="8858312" cy="59293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32" y="2571744"/>
              <a:ext cx="1419235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Экскурсии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929455" y="1785926"/>
              <a:ext cx="1030294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Кружок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15075" y="1214422"/>
              <a:ext cx="992194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Секция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28596" y="1285860"/>
              <a:ext cx="1830401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Круглые столы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69832" y="5000636"/>
              <a:ext cx="1698637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Конференции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56" y="3314699"/>
              <a:ext cx="1162058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Диспуты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786315" y="571480"/>
              <a:ext cx="2243153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Научные общества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32" y="4171955"/>
              <a:ext cx="1501786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Олимпиады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32" y="1857364"/>
              <a:ext cx="1817701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Соревнования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785919" y="571480"/>
              <a:ext cx="2728931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Научные исследования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357423" y="6100781"/>
              <a:ext cx="3887814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Общественно-полезные практики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546864" y="5086361"/>
              <a:ext cx="739780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Клуб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215207" y="4572008"/>
              <a:ext cx="960444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Студия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51732" y="3786190"/>
              <a:ext cx="1506548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Мастерская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500959" y="3071810"/>
              <a:ext cx="922343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Школа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286644" y="2428868"/>
              <a:ext cx="1260484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Ансамбль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929323" y="5572140"/>
              <a:ext cx="800106" cy="40005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Театр</a:t>
              </a:r>
            </a:p>
          </p:txBody>
        </p:sp>
        <p:pic>
          <p:nvPicPr>
            <p:cNvPr id="20" name="Picture 7" descr="DSC032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7284" y="920496"/>
              <a:ext cx="6370320" cy="52303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23528" y="332656"/>
            <a:ext cx="29523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i="1" dirty="0" smtClean="0">
                <a:solidFill>
                  <a:srgbClr val="7030A0"/>
                </a:solidFill>
                <a:latin typeface="Lucida Calligraphy" pitchFamily="66" charset="0"/>
                <a:cs typeface="Times New Roman" pitchFamily="18" charset="0"/>
              </a:rPr>
              <a:t>NB!</a:t>
            </a:r>
            <a:endParaRPr lang="ru-RU" sz="9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55576" y="1988840"/>
            <a:ext cx="55446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Форсирование результатов и форм не обеспечивает повышения качества и эффективности деятельности!!!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Типы программ внеурочной деятельности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62150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Тематические образовательные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программы;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92696"/>
            <a:ext cx="621506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по конкретным видам внеурочной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6"/>
            <a:ext cx="5715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Комплексные образовательные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437112"/>
            <a:ext cx="57606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Возрастные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программы;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589240"/>
            <a:ext cx="62150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Индивидуальная образовательная программа.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1"/>
          <p:cNvSpPr>
            <a:spLocks noChangeArrowheads="1"/>
          </p:cNvSpPr>
          <p:nvPr/>
        </p:nvSpPr>
        <p:spPr bwMode="auto">
          <a:xfrm>
            <a:off x="1547664" y="0"/>
            <a:ext cx="68407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программам: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актуальность;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преемственность;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целостность;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прогностичность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реальность;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оригинальность.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m2-tub-ru.yandex.net/i?id=209662404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9688"/>
            <a:ext cx="32758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899592" y="260648"/>
            <a:ext cx="730887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МОДЕЛИ ОРГАНИЗАЦИИ ВНЕУРОЧНОЙ ДЕЯТЕЛЬНОСТИ: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базовая модель;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модель дополнительного образования;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 «школы полного дня»;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оптимизационная модель.</a:t>
            </a:r>
          </a:p>
        </p:txBody>
      </p:sp>
      <p:pic>
        <p:nvPicPr>
          <p:cNvPr id="7" name="Picture 5" descr="F:\DCIM\101MSDCF\DSC09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92500"/>
            <a:ext cx="2212975" cy="2944813"/>
          </a:xfrm>
          <a:prstGeom prst="rect">
            <a:avLst/>
          </a:prstGeom>
          <a:noFill/>
        </p:spPr>
      </p:pic>
      <p:pic>
        <p:nvPicPr>
          <p:cNvPr id="9" name="Picture 11" descr="DSCN26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2675" y="3852863"/>
            <a:ext cx="3871913" cy="2908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D:\Nastia\Desktop\Фото для презентации\IMG_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2919413"/>
            <a:ext cx="4237038" cy="3944937"/>
          </a:xfrm>
          <a:prstGeom prst="rect">
            <a:avLst/>
          </a:prstGeom>
          <a:noFill/>
        </p:spPr>
      </p:pic>
      <p:sp>
        <p:nvSpPr>
          <p:cNvPr id="6" name="Полилиния 2"/>
          <p:cNvSpPr>
            <a:spLocks noChangeArrowheads="1"/>
          </p:cNvSpPr>
          <p:nvPr/>
        </p:nvSpPr>
        <p:spPr bwMode="auto">
          <a:xfrm>
            <a:off x="467544" y="185738"/>
            <a:ext cx="8280920" cy="16446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Структура программы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внеурочной деятельности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(ФГОС для средней школы, приказ № 413 от 17.05.12,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rgbClr val="B80047"/>
                </a:solidFill>
                <a:latin typeface="Times New Roman" pitchFamily="18" charset="0"/>
                <a:cs typeface="Lucida Sans Unicode" pitchFamily="34" charset="0"/>
              </a:rPr>
              <a:t>п. 18.2.2)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>
              <a:solidFill>
                <a:srgbClr val="B80047"/>
              </a:solidFill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1772816"/>
            <a:ext cx="8640960" cy="39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пояснительная записка</a:t>
            </a:r>
          </a:p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Lucida Sans Unicode" pitchFamily="34" charset="0"/>
              </a:rPr>
              <a:t>общая характеристика курса</a:t>
            </a:r>
          </a:p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личностные 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метапредметные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 результаты освоения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Lucida Sans Unicode" pitchFamily="34" charset="0"/>
              </a:rPr>
              <a:t>курса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внеурочной деятельности</a:t>
            </a:r>
            <a:endParaRPr lang="ru-RU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3500438" y="3357563"/>
            <a:ext cx="4429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(письмо Министерства образования и науки РФ от 12.05.2011 года «Об организации внеурочной деятельности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введении федерального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стандарта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общего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образования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642938"/>
            <a:ext cx="814387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внеурочной деятельностью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реализации ФГОС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общего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 в аспекте воспитания и социализации.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Nastia\Desktop\наработки\IMG_1553.JPG"/>
          <p:cNvPicPr>
            <a:picLocks noChangeAspect="1" noChangeArrowheads="1"/>
          </p:cNvPicPr>
          <p:nvPr/>
        </p:nvPicPr>
        <p:blipFill>
          <a:blip r:embed="rId2" cstate="print"/>
          <a:srcRect r="5422"/>
          <a:stretch>
            <a:fillRect/>
          </a:stretch>
        </p:blipFill>
        <p:spPr bwMode="auto">
          <a:xfrm>
            <a:off x="-1" y="3823495"/>
            <a:ext cx="4000497" cy="282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Nastia\Desktop\Фото для презентации\IMG_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5011737" cy="3657600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51520" y="548680"/>
            <a:ext cx="8640960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содержание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Lucida Sans Unicode" pitchFamily="34" charset="0"/>
              </a:rPr>
              <a:t>курса внеурочной деятельности</a:t>
            </a:r>
          </a:p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тематическое планирование с определением основных видов внеурочной деятельности обучающихся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 hangingPunct="0">
              <a:lnSpc>
                <a:spcPct val="93000"/>
              </a:lnSpc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описание учебно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методического и материально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Lucida Sans Unicode" pitchFamily="34" charset="0"/>
              </a:rPr>
              <a:t>технического обеспечения курса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4873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Алгоритм создания программы по внеурочной деятельности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Ревизия ресурсов</a:t>
            </a:r>
          </a:p>
          <a:p>
            <a:pPr marL="514350" indent="-514350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ситуации:</a:t>
            </a:r>
          </a:p>
          <a:p>
            <a:pPr lvl="1" indent="-514350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Какие самые «западающие» </a:t>
            </a:r>
          </a:p>
          <a:p>
            <a:pPr lvl="1" indent="-514350">
              <a:buFont typeface="Arial" pitchFamily="34" charset="0"/>
              <a:buNone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УУД в урочной деятельности</a:t>
            </a:r>
          </a:p>
          <a:p>
            <a:pPr lvl="1" indent="-514350"/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каких местах не хватает ресурса предмета для формирования УУД</a:t>
            </a:r>
          </a:p>
          <a:p>
            <a:pPr marL="514350" indent="-514350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Определение целей и результатов программы</a:t>
            </a:r>
          </a:p>
          <a:p>
            <a:pPr marL="514350" indent="-514350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программы / выбор и коррекция</a:t>
            </a:r>
          </a:p>
          <a:p>
            <a:pPr marL="514350" indent="-514350">
              <a:buFontTx/>
              <a:buAutoNum type="arabicPeriod"/>
            </a:pPr>
            <a:r>
              <a:rPr 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методического обеспечения (инструментов оценивания)</a:t>
            </a:r>
          </a:p>
        </p:txBody>
      </p:sp>
      <p:pic>
        <p:nvPicPr>
          <p:cNvPr id="4" name="Picture 4" descr="foto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1133475"/>
            <a:ext cx="3792537" cy="2305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Oval 10"/>
          <p:cNvSpPr>
            <a:spLocks noChangeArrowheads="1"/>
          </p:cNvSpPr>
          <p:nvPr/>
        </p:nvSpPr>
        <p:spPr bwMode="auto">
          <a:xfrm>
            <a:off x="2771800" y="1628800"/>
            <a:ext cx="3598837" cy="34558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Обогащение внеурочной жизни школьников: путь к успеху каждого</a:t>
            </a:r>
          </a:p>
        </p:txBody>
      </p:sp>
      <p:pic>
        <p:nvPicPr>
          <p:cNvPr id="39941" name="Picture 5" descr="Картинка 17 из 24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88840"/>
            <a:ext cx="12271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3203848" y="3501008"/>
            <a:ext cx="3113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>Не все ученики должны быть «отличниками»</a:t>
            </a:r>
            <a:r>
              <a:rPr lang="ru-RU" b="1" dirty="0"/>
              <a:t> </a:t>
            </a:r>
            <a:r>
              <a:rPr lang="ru-RU" b="1" dirty="0">
                <a:latin typeface="Calibri" pitchFamily="34" charset="0"/>
              </a:rPr>
              <a:t>в учебе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9943" name="WordArt 11"/>
          <p:cNvSpPr>
            <a:spLocks noChangeArrowheads="1" noChangeShapeType="1" noTextEdit="1"/>
          </p:cNvSpPr>
          <p:nvPr/>
        </p:nvSpPr>
        <p:spPr bwMode="auto">
          <a:xfrm>
            <a:off x="251520" y="1340768"/>
            <a:ext cx="8568952" cy="2879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27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Каждый ученик может быть успешным в чем-то своем.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"/>
              <a:cs typeface="Arial"/>
            </a:endParaRPr>
          </a:p>
        </p:txBody>
      </p:sp>
      <p:pic>
        <p:nvPicPr>
          <p:cNvPr id="39944" name="Picture 17" descr="Картинка 8 из 144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1439987" cy="20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1" descr="Картинка 102 из 144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996952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7" descr="456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157192"/>
            <a:ext cx="1935214" cy="13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внеурочной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должна: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683568" y="3717032"/>
            <a:ext cx="4429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(письмо Министерства образования и науки РФ от 12.05.2011 года «Об организации внеурочной деятельности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введении федерального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стандарта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общего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образования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642938"/>
            <a:ext cx="8143875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быть направленной на обеспечение индивидуальных потребностей школьников;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способствовать воспитанию школьников;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разрабатываться в соответствии с различными направлениями развития личности школьника;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предполагать различные формы организации внеурочной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3347864" y="2636912"/>
            <a:ext cx="4429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(письмо Министерства образования и науки РФ от 12.05.2011 года «Об организации внеурочной деятельности при введении федерального стандарта общего образования»). </a:t>
            </a:r>
          </a:p>
        </p:txBody>
      </p:sp>
      <p:pic>
        <p:nvPicPr>
          <p:cNvPr id="2050" name="Picture 2" descr="D:\Nastia\Desktop\наработки\IMG_1553.JPG"/>
          <p:cNvPicPr>
            <a:picLocks noChangeAspect="1" noChangeArrowheads="1"/>
          </p:cNvPicPr>
          <p:nvPr/>
        </p:nvPicPr>
        <p:blipFill>
          <a:blip r:embed="rId2" cstate="print"/>
          <a:srcRect r="5422"/>
          <a:stretch>
            <a:fillRect/>
          </a:stretch>
        </p:blipFill>
        <p:spPr bwMode="auto">
          <a:xfrm>
            <a:off x="-1" y="3823495"/>
            <a:ext cx="4000497" cy="282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71438" y="260648"/>
            <a:ext cx="90725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условия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интересов, склонностей, способностей школьников и разумной организации их свободного времени. 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475656" y="692696"/>
            <a:ext cx="64807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7020272" y="692696"/>
            <a:ext cx="648072" cy="115212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551" y="4929188"/>
            <a:ext cx="531556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профессионального самоопределения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учащегося.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6336704" cy="461665"/>
          </a:xfrm>
          <a:prstGeom prst="rect">
            <a:avLst/>
          </a:prstGeom>
          <a:gradFill>
            <a:gsLst>
              <a:gs pos="0">
                <a:schemeClr val="bg2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творческой самореализации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77072"/>
            <a:ext cx="63367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социального становления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6"/>
          <p:cNvSpPr>
            <a:spLocks noChangeArrowheads="1"/>
          </p:cNvSpPr>
          <p:nvPr/>
        </p:nvSpPr>
        <p:spPr bwMode="auto">
          <a:xfrm>
            <a:off x="539552" y="1700808"/>
            <a:ext cx="828092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ориентирована на создание условий для: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779912" y="188640"/>
            <a:ext cx="1872208" cy="1556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Задачи,  решаемые внеурочной деятельностью: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500063"/>
            <a:ext cx="8643937" cy="3046412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ja-JP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Обеспечить достижение личностных, </a:t>
            </a:r>
            <a:r>
              <a:rPr lang="ru-RU" altLang="ja-JP" sz="24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, предметных результатов основной образовательной программы </a:t>
            </a:r>
            <a:r>
              <a:rPr lang="ru-RU" altLang="ja-JP" sz="2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общего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2. Снизить учебную нагрузку обучающихся;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3. Обеспечить благоприятную адаптацию ребёнка в школе;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4. Улучшить условия для развития ребёнка;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ja-JP" sz="2400" dirty="0">
                <a:latin typeface="Times New Roman" pitchFamily="18" charset="0"/>
                <a:cs typeface="Times New Roman" pitchFamily="18" charset="0"/>
              </a:rPr>
              <a:t>5. Учесть возрастные и индивидуальные особенности обучающихся.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SC052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01008"/>
            <a:ext cx="4084638" cy="3187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реализует программы внеурочной деятельности?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классные руководители;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учителя-предметники;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педагоги дополнительного образования;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социальный педагог;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старшая вожатая.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Каковы направления внеурочной деятельности?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спортивно-оздоровительное;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духовно-нравственное;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социальное;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общеинтеллектуальное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 общекультурное.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Каково время, отводимое на  внеурочную деятельность?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772816"/>
            <a:ext cx="2771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НШ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1350 ч./ 4года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699792" y="1844824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2492896"/>
            <a:ext cx="10801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23928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Регулярные еженедельные внеурочные занятия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242088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Занятия крупными блоками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005064"/>
            <a:ext cx="27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</a:rPr>
              <a:t>ОШ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267744" y="4725144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339752" y="4077072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35896" y="386104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Кадровые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99792" y="530120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Материально-технические условия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46EB5E081DE294791F5B456E12DFCEA" ma:contentTypeVersion="0" ma:contentTypeDescription="Создание документа." ma:contentTypeScope="" ma:versionID="26f4a71868e8b1fe312d24e15a4f9acf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9BF8609-BCD9-40CD-B2CE-58D11F458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E1C3989-AC51-493D-8F4E-CAF3CA0F4A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D96707-2AF7-4E58-8E9F-AAA42830E909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707</Words>
  <Application>Microsoft Office PowerPoint</Application>
  <PresentationFormat>Экран (4:3)</PresentationFormat>
  <Paragraphs>145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Результаты и эффекты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Алгоритм создания программы по внеурочной деятельности</vt:lpstr>
      <vt:lpstr>Обогащение внеурочной жизни школьников: путь к успеху каждого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KARINKA</cp:lastModifiedBy>
  <cp:revision>223</cp:revision>
  <dcterms:created xsi:type="dcterms:W3CDTF">2012-12-01T11:19:22Z</dcterms:created>
  <dcterms:modified xsi:type="dcterms:W3CDTF">2013-11-01T17:12:01Z</dcterms:modified>
</cp:coreProperties>
</file>