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ed=1&amp;text=%D0%B6%D1%83%D0%BA%D0%BE%D0%B2%D1%81%D0%BA%D0%B8%D0%B9%20%D0%B6%D0%B8%D0%B7%D0%BD%D1%8C%20%D0%B8%20%D1%82%D0%B2%D0%BE%D1%80%D1%87%D0%B5%D1%81%D1%82%D0%B2%D0%BE&amp;p=1&amp;img_url=i003.radikal.ru/1002/c0/c7228b5cd3b1t.jpg&amp;rpt=simag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ed=1&amp;text=%D0%B6%D1%83%D0%BA%D0%BE%D0%B2%D1%81%D0%BA%D0%B8%D0%B9%20%D0%B6%D0%B8%D0%B7%D0%BD%D1%8C%20%D0%B8%20%D1%82%D0%B2%D0%BE%D1%80%D1%87%D0%B5%D1%81%D1%82%D0%B2%D0%BE&amp;p=0&amp;img_url=brb.78l.ru/30-061.jpg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hyperlink" Target="http://images.yandex.ru/yandsearch?ed=1&amp;text=%D0%B6%D1%83%D0%BA%D0%BE%D0%B2%D1%81%D0%BA%D0%B8%D0%B9%20%D0%BC%D0%B0%D1%88%D0%B0%20%D0%BF%D1%80%D0%BE%D1%82%D0%B0%D1%81%D0%BE%D0%B2%D0%B0&amp;p=6&amp;img_url=tusiks.ucoz.ru/_ph/14/2/834489682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ed=1&amp;text=%D0%B6%D1%83%D0%BA%D0%BE%D0%B2%D1%81%D0%BA%D0%B8%D0%B9%20%D0%BC%D0%B0%D1%88%D0%B0%20%D0%BF%D1%80%D0%BE%D1%82%D0%B0%D1%81%D0%BE%D0%B2%D0%B0&amp;p=3&amp;img_url=www.tounb.ru/Library/Upload/Images/Palitra/foto_7.jpg&amp;rpt=simag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ru/yandsearch?ed=1&amp;text=%D0%B6%D1%83%D0%BA%D0%BE%D0%B2%D1%81%D0%BA%D0%B8%D0%B9%20%D0%B6%D0%B8%D0%B7%D0%BD%D1%8C%20%D0%B8%20%D1%82%D0%B2%D0%BE%D1%80%D1%87%D0%B5%D1%81%D1%82%D0%B2%D0%BE&amp;p=18&amp;img_url=screenshots.etvnet.com/000/297/827/b03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2.guns.ru/forums/icons/forum_pictures/004541/4541641.gif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text=%D0%B8%D0%BB%D0%BB%D1%8E%D1%81%D1%82%D1%80%D0%B0%D1%86%D0%B8%D0%B8%20%D0%BA%20%D0%B1%D0%B0%D0%BB%D0%BB%D0%B0%D0%B4%D0%B5%20%D0%B6%D1%83%D0%BA%D0%BE%D0%B2%D1%81%D0%BA%D0%BE%D0%B3%D0%BE%20%D1%81%D0%B2%D0%B5%D1%82%D0%BB%D0%B0%D0%BD%D0%B0&amp;rpt=simage&amp;img_url=img-fotki.yandex.ru/get/5112/96294818.6/0_7aa40_590589f6_L.jpg&amp;p=20" TargetMode="Externa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8%D0%BB%D0%BB%D1%8E%D1%81%D1%82%D1%80%D0%B0%D1%86%D0%B8%D0%B8%20%D0%BA%20%D0%B1%D0%B0%D0%BB%D0%BB%D0%B0%D0%B4%D0%B5%20%D0%B6%D1%83%D0%BA%D0%BE%D0%B2%D1%81%D0%BA%D0%BE%D0%B3%D0%BE%20%D1%81%D0%B2%D0%B5%D1%82%D0%BB%D0%B0%D0%BD%D0%B0&amp;rpt=simage&amp;img_url=darkmirrors.narod.ru/galerea/koshkin/kosh3.jpg&amp;p=23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images.yandex.ru/yandsearch?text=%D0%B8%D0%BB%D0%BB%D1%8E%D1%81%D1%82%D1%80%D0%B0%D1%86%D0%B8%D0%B8%20%D0%BA%20%D0%B1%D0%B0%D0%BB%D0%BB%D0%B0%D0%B4%D0%B5%20%D0%B6%D1%83%D0%BA%D0%BE%D0%B2%D1%81%D0%BA%D0%BE%D0%B3%D0%BE%20%D1%81%D0%B2%D0%B5%D1%82%D0%BB%D0%B0%D0%BD%D0%B0&amp;p=35&amp;img_url=s60.radikal.ru/i168/0910/ca/568f73ac1c46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reamworlds.ru/uploads/posts/2010-07/thumbs/1278325368_kosh2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art.1september.ru/2007/24/4-3.jpg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8%D0%BD%D1%81%D0%BA%D1%80%D0%B8%D0%BF%D1%82&amp;action=edit&amp;redlink=1" TargetMode="External"/><Relationship Id="rId3" Type="http://schemas.openxmlformats.org/officeDocument/2006/relationships/image" Target="../media/image21.jpeg"/><Relationship Id="rId7" Type="http://schemas.openxmlformats.org/officeDocument/2006/relationships/hyperlink" Target="http://ru.wikipedia.org/wiki/%D0%94%D0%B0%D0%B3%D0%B5%D1%80%D0%BE%D1%82%D0%B8%D0%BF" TargetMode="External"/><Relationship Id="rId12" Type="http://schemas.openxmlformats.org/officeDocument/2006/relationships/hyperlink" Target="http://ru.wikipedia.org/wiki/%D0%92%D0%B5%D1%81%D1%82%D0%BD%D0%B8%D0%BA_%D0%95%D0%B2%D1%80%D0%BE%D0%BF%D1%8B_(1866%E2%80%941918)" TargetMode="External"/><Relationship Id="rId2" Type="http://schemas.openxmlformats.org/officeDocument/2006/relationships/hyperlink" Target="http://images.yandex.ru/yandsearch?ed=1&amp;text=%D0%B6%D1%83%D0%BA%D0%BE%D0%B2%D1%81%D0%BA%D0%B8%D0%B9%20%D0%B6%D0%B8%D0%B7%D0%BD%D1%8C%20%D0%B8%20%D1%82%D0%B2%D0%BE%D1%80%D1%87%D0%B5%D1%81%D1%82%D0%B2%D0%BE&amp;p=10&amp;img_url=www.g-cofartsmolod.com/jobs/11z/Ovchinnikov_Ilya/zuk1.jpg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2._%D0%90._%D0%96%D1%83%D0%BA%D0%BE%D0%B2%D1%81%D0%BA%D0%B8%D0%B9" TargetMode="External"/><Relationship Id="rId11" Type="http://schemas.openxmlformats.org/officeDocument/2006/relationships/hyperlink" Target="http://ru.wikipedia.org/wiki/%D0%A4%D0%B0%D0%BA%D1%81%D0%B8%D0%BC%D0%B8%D0%BB%D0%B5" TargetMode="External"/><Relationship Id="rId5" Type="http://schemas.openxmlformats.org/officeDocument/2006/relationships/image" Target="../media/image22.jpeg"/><Relationship Id="rId10" Type="http://schemas.openxmlformats.org/officeDocument/2006/relationships/hyperlink" Target="http://ru.wikipedia.org/w/index.php?title=%D0%A1%D1%82%D0%B0%D1%81%D1%8E%D0%BB%D0%B5%D0%B2%D0%B8%D1%87,_%D0%9C%D0%B8%D1%85%D0%B0%D0%B8%D0%BB_%D0%9C%D0%B0%D1%82%D0%B2%D0%B5%D0%B5%D0%B2%D0%B8%D1%87&amp;action=edit&amp;redlink=1" TargetMode="External"/><Relationship Id="rId4" Type="http://schemas.openxmlformats.org/officeDocument/2006/relationships/hyperlink" Target="http://ru.wikipedia.org/wiki/%D0%A4%D0%B0%D0%B9%D0%BB:ZhukovskyBasil.jpg" TargetMode="External"/><Relationship Id="rId9" Type="http://schemas.openxmlformats.org/officeDocument/2006/relationships/hyperlink" Target="http://ru.wikipedia.org/wiki/%D0%97%D0%B5%D0%B9%D0%B4%D0%BB%D0%B8%D1%86,_%D0%9A%D0%B0%D1%80%D0%BB_%D0%9A%D0%B0%D1%80%D0%BB%D0%BE%D0%B2%D0%B8%D1%8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0%BC%D0%BE%D0%B3%D0%B8%D0%BB%D0%B0%20%D0%B6%D1%83%D0%BA%D0%BE%D0%B2%D1%81%D0%BA%D0%BE%D0%B3%D0%BE&amp;p=0&amp;img_url=funeral-spb.narod.ru/necropols/tihvinskoe/tombs/zhukovsky/img/3.jpeg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ru.wikipedia.org/wiki/%D0%A4%D0%B0%D0%B9%D0%BB:1000_Jukovsky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2%D0%B5%D0%BB%D0%B8%D0%BA%D0%B8%D0%B9_%D0%9D%D0%BE%D0%B2%D0%B3%D0%BE%D1%80%D0%BE%D0%B4" TargetMode="External"/><Relationship Id="rId4" Type="http://schemas.openxmlformats.org/officeDocument/2006/relationships/hyperlink" Target="http://ru.wikipedia.org/wiki/%D0%A2%D1%8B%D1%81%D1%8F%D1%87%D0%B5%D0%BB%D0%B5%D1%82%D0%B8%D0%B5_%D0%A0%D0%BE%D1%81%D1%81%D0%B8%D0%B8_(%D0%BF%D0%B0%D0%BC%D1%8F%D1%82%D0%BD%D0%B8%D0%BA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3"/>
          </a:xfrm>
        </p:spPr>
        <p:txBody>
          <a:bodyPr>
            <a:normAutofit/>
          </a:bodyPr>
          <a:lstStyle/>
          <a:p>
            <a:pPr algn="r"/>
            <a:r>
              <a:rPr lang="ru-RU" sz="2700" i="1" dirty="0" smtClean="0">
                <a:solidFill>
                  <a:srgbClr val="002060"/>
                </a:solidFill>
              </a:rPr>
              <a:t>Его стихов пленительная сладость 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Пройдет веков завистливую даль... </a:t>
            </a: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1300" i="1" dirty="0" smtClean="0">
                <a:solidFill>
                  <a:srgbClr val="002060"/>
                </a:solidFill>
              </a:rPr>
              <a:t>А. С. Пушкин </a:t>
            </a:r>
            <a:r>
              <a:rPr lang="ru-RU" sz="1300" dirty="0" smtClean="0">
                <a:solidFill>
                  <a:srgbClr val="002060"/>
                </a:solidFill>
              </a:rPr>
              <a:t/>
            </a:r>
            <a:br>
              <a:rPr lang="ru-RU" sz="1300" dirty="0" smtClean="0">
                <a:solidFill>
                  <a:srgbClr val="002060"/>
                </a:solidFill>
              </a:rPr>
            </a:br>
            <a:endParaRPr lang="ru-RU" sz="13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2500306"/>
            <a:ext cx="3214710" cy="31384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Василий Андреевич Жуковский</a:t>
            </a:r>
          </a:p>
          <a:p>
            <a:r>
              <a:rPr lang="ru-RU" dirty="0" smtClean="0"/>
              <a:t>(1783-1852)</a:t>
            </a:r>
            <a:endParaRPr lang="ru-RU" dirty="0"/>
          </a:p>
        </p:txBody>
      </p:sp>
      <p:pic>
        <p:nvPicPr>
          <p:cNvPr id="4" name="Рисунок 3" descr="http://im7-tub-ru.yandex.net/i?id=79329772-21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071678"/>
            <a:ext cx="2786081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72074"/>
            <a:ext cx="2488565" cy="142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2900354" cy="30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380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</a:rPr>
              <a:t>Детство</a:t>
            </a:r>
          </a:p>
        </p:txBody>
      </p:sp>
      <p:pic>
        <p:nvPicPr>
          <p:cNvPr id="1026" name="Picture 2" descr="http://im7-tub-ru.yandex.net/i?id=97569236-07-7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1813762" cy="2214578"/>
          </a:xfrm>
          <a:prstGeom prst="rect">
            <a:avLst/>
          </a:prstGeom>
          <a:noFill/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609600" y="3437398"/>
            <a:ext cx="2900354" cy="3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3805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Отец Жуковского – Афанасий Иванович Бунин, помещик тульской губернии</a:t>
            </a: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4572000" y="1500174"/>
            <a:ext cx="3429024" cy="416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23805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Василий Андреевич Жуковский родился 9 февраля (29 января по старому стилю) 1783 года. Он был незаконнорожденным сыном помещика Афанасия Ивановича Бунина и пленной турчанки </a:t>
            </a:r>
            <a:r>
              <a:rPr lang="ru-RU" sz="2000" dirty="0" err="1" smtClean="0">
                <a:solidFill>
                  <a:schemeClr val="bg1"/>
                </a:solidFill>
              </a:rPr>
              <a:t>Сальхи</a:t>
            </a:r>
            <a:r>
              <a:rPr lang="ru-RU" sz="2000" dirty="0" smtClean="0">
                <a:solidFill>
                  <a:schemeClr val="bg1"/>
                </a:solidFill>
              </a:rPr>
              <a:t>, получившей в крещении имя Елизаветы </a:t>
            </a:r>
            <a:r>
              <a:rPr lang="ru-RU" sz="2000" dirty="0" err="1" smtClean="0">
                <a:solidFill>
                  <a:schemeClr val="bg1"/>
                </a:solidFill>
              </a:rPr>
              <a:t>Дементьевны</a:t>
            </a:r>
            <a:r>
              <a:rPr lang="ru-RU" sz="2000" dirty="0" smtClean="0">
                <a:solidFill>
                  <a:schemeClr val="bg1"/>
                </a:solidFill>
              </a:rPr>
              <a:t>. Мальчика усыновил нахлебник Буниных, бедный дворянин Андрей Григорьевич Жуковский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7" y="3929066"/>
            <a:ext cx="2214578" cy="277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Юность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600" dirty="0" smtClean="0">
                <a:solidFill>
                  <a:schemeClr val="bg1"/>
                </a:solidFill>
              </a:rPr>
              <a:t>Тула. Он живет в доме своей крестной, взрослой дочери Буниных — Варвары Афанасьевны, в замужестве Юшковой. Учится в частном пансионе X. Ф. Роде, а после — в Главном народном училище. Однако и домашнее воспитание у Юшковых сыграло большую роль в формировании гуманитарных способностей Жуковского. Здесь нередко устраивались литературные вечера, разыгрывались на домашней сцене спектакли. В этой-то обстановке, в доме Юшковых, и проявилась с первоначальной определенностью замечательная литературная и художественная одаренность Василия Жуковского, возникла тяга к длительным усилиям творчества, а не только интерес к интеллектуальной игре.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0-tub-ru.yandex.net/i?id=495970500-71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785794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43438" y="3500438"/>
            <a:ext cx="4195762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Ф.П.Соколов. Портрет Жуковского в 20-е годы.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4143380"/>
            <a:ext cx="4017319" cy="204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Москва. Университетский благородный пансионат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543164" cy="35433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Начинается новый важный период в формировании личности Василия Андреевича. Здесь решающую роль сыграли два фактора: семья Тургеневых, с которой юный поэт весьма сблизился, и характер учебного заведения, в котором он учился.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Молодой Жуковский всюду ищет сочувствие и дружественный отклик, живую ячейку товарищества. Начиная с московского «Дружеского литературного общества», впоследствии затеяв в Петербурге знаменитый «Арзамас», он пронесет «культ дружбы» через всю свою жизнь.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im8-tub-ru.yandex.net/i?id=337268344-37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428736"/>
            <a:ext cx="100266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57752" y="2928934"/>
            <a:ext cx="3981448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1200" dirty="0" smtClean="0"/>
              <a:t>Мария Андреевна </a:t>
            </a:r>
            <a:r>
              <a:rPr lang="ru-RU" sz="1200" b="1" dirty="0" smtClean="0"/>
              <a:t>Протасова</a:t>
            </a:r>
            <a:r>
              <a:rPr lang="ru-RU" sz="1200" dirty="0" smtClean="0"/>
              <a:t>. </a:t>
            </a:r>
          </a:p>
          <a:p>
            <a:pPr lvl="0" algn="r">
              <a:spcBef>
                <a:spcPct val="0"/>
              </a:spcBef>
            </a:pPr>
            <a:r>
              <a:rPr lang="ru-RU" sz="1200" dirty="0" smtClean="0"/>
              <a:t>Рисунок В.А.</a:t>
            </a:r>
            <a:r>
              <a:rPr lang="ru-RU" sz="1200" b="1" dirty="0" smtClean="0"/>
              <a:t>Жуковского</a:t>
            </a:r>
            <a:r>
              <a:rPr lang="ru-RU" sz="1200" dirty="0" smtClean="0"/>
              <a:t>. 1811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im0-tub-ru.yandex.net/i?id=196223462-55-7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3429000"/>
            <a:ext cx="1860553" cy="123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10152" y="4786322"/>
            <a:ext cx="3981448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100" dirty="0" smtClean="0"/>
              <a:t>Дом, в котором жила </a:t>
            </a:r>
            <a:r>
              <a:rPr lang="ru-RU" sz="1100" b="1" dirty="0" smtClean="0"/>
              <a:t>Маша</a:t>
            </a:r>
            <a:r>
              <a:rPr lang="ru-RU" sz="1100" dirty="0" smtClean="0"/>
              <a:t> </a:t>
            </a:r>
            <a:r>
              <a:rPr lang="ru-RU" sz="1100" b="1" dirty="0" smtClean="0"/>
              <a:t>Протасова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929198"/>
            <a:ext cx="2786082" cy="176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928802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Начало творческой деятельности</a:t>
            </a:r>
            <a:endParaRPr lang="ru-RU" sz="2400" dirty="0"/>
          </a:p>
        </p:txBody>
      </p:sp>
      <p:pic>
        <p:nvPicPr>
          <p:cNvPr id="4" name="Содержимое 3" descr="http://im0-tub-ru.yandex.net/i?id=380921705-08-7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2714644" cy="272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14810" y="1214422"/>
            <a:ext cx="4624390" cy="33575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dirty="0" smtClean="0"/>
              <a:t>Очень много переводит, увлекается русской стариной. В это время он печатает балладу «Людмила» (вольный перевод «</a:t>
            </a:r>
            <a:r>
              <a:rPr lang="ru-RU" sz="1600" dirty="0" err="1" smtClean="0"/>
              <a:t>Леноры</a:t>
            </a:r>
            <a:r>
              <a:rPr lang="ru-RU" sz="1600" dirty="0" smtClean="0"/>
              <a:t>» Бюргера), но тут же затевает ее переработку. После переработки появляется новое произведение «Светлана».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im2-tub-ru.yandex.net/i?id=20793013-05-16f-11921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143380"/>
            <a:ext cx="128588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-main-pic" descr="Картинка 6 из 203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786322"/>
            <a:ext cx="1571636" cy="195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14546" y="4429132"/>
            <a:ext cx="13430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3857628"/>
            <a:ext cx="2071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/>
              <a:t>Жуковский - романтик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Раз в крещенский вечерок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Девушки гадали: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За ворота башмачок,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Сняв с ноги, бросали;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Снег пололи; под окном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Слушали; кормили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Счетным курицу зерном; </a:t>
            </a:r>
            <a:b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400" b="1" i="1" dirty="0" smtClean="0">
                <a:solidFill>
                  <a:schemeClr val="accent5">
                    <a:lumMod val="50000"/>
                  </a:schemeClr>
                </a:solidFill>
              </a:rPr>
              <a:t>Ярый воск топили… </a:t>
            </a:r>
          </a:p>
          <a:p>
            <a:pPr>
              <a:buNone/>
            </a:pPr>
            <a:r>
              <a:rPr lang="ru-RU" sz="1400" dirty="0" smtClean="0"/>
              <a:t>Жуковский первый, кто создал антологию русской поэзии.</a:t>
            </a:r>
          </a:p>
          <a:p>
            <a:pPr>
              <a:buNone/>
            </a:pPr>
            <a:r>
              <a:rPr lang="ru-RU" sz="1400" dirty="0" smtClean="0"/>
              <a:t> К моменту ее выхода Василию Андреевичу было </a:t>
            </a:r>
          </a:p>
          <a:p>
            <a:pPr>
              <a:buNone/>
            </a:pPr>
            <a:r>
              <a:rPr lang="ru-RU" sz="1400" dirty="0" smtClean="0"/>
              <a:t>всего двадцать семь лет.</a:t>
            </a:r>
            <a:endParaRPr lang="ru-RU" sz="1400" dirty="0"/>
          </a:p>
        </p:txBody>
      </p:sp>
      <p:pic>
        <p:nvPicPr>
          <p:cNvPr id="4" name="Рисунок 3" descr="http://im2-tub-ru.yandex.net/i?id=125285423-21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327543" cy="3084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-main-pic" descr="Картинка 2 из 17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500438"/>
            <a:ext cx="2357455" cy="31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6248" y="6072206"/>
            <a:ext cx="1643074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Карл Брюллов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j-lt"/>
                <a:ea typeface="+mj-ea"/>
                <a:cs typeface="+mj-cs"/>
              </a:rPr>
              <a:t>«Светлана»</a:t>
            </a:r>
            <a:r>
              <a:rPr kumimoji="0" lang="ru-RU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-main-pic" descr="Картинка 1 из 203">
            <a:hlinkClick r:id="rId6" tgtFrame="_blank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4500570"/>
            <a:ext cx="1928825" cy="216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5-tub-ru.yandex.net/i?id=89167689-09-72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4500570"/>
            <a:ext cx="13322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Жуковский-воспитатель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В 1818 году он был избран в Российскую Академию наук, а несколькими месяцами раньше стал почетным членом Вольного общества любителей российской словесности. Он был свидетелем не только декабрьского восстания, но и всей многообразной эпохи декабризма, всячески старался облегчить участь декабристов, хотя и не разделял их радикальных взглядов. Сопровождая наследника российского престола в его путешествиях по стране и за рубежом, Василий Андреевич воспитывал в своем ученике «чувства добрые», старался привить вкус к гуманитарным наукам и гуманным чувствам. Трудно переоценить в этом смысле Жуковского-воспитателя: тут играли роль не только его выдающийся поэтический талант и многообразие знания, но и подлинность чистейшей натуры, притягательность «небесной души».</a:t>
            </a:r>
            <a:endParaRPr lang="ru-RU" dirty="0"/>
          </a:p>
        </p:txBody>
      </p:sp>
      <p:pic>
        <p:nvPicPr>
          <p:cNvPr id="4" name="Рисунок 3" descr="http://im3-tub-ru.yandex.net/i?id=392609948-66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643050"/>
            <a:ext cx="2000264" cy="250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f/f8/ZhukovskyBasil.jpg/250px-ZhukovskyBasil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429132"/>
            <a:ext cx="2379345" cy="18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5715016"/>
            <a:ext cx="431959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hlinkClick r:id="rId6" tooltip="В. А. Жуковский"/>
              </a:rPr>
              <a:t>В. А. Жуковский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hlinkClick r:id="rId7" tooltip="Дагеротип"/>
              </a:rPr>
              <a:t>дагеротип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с 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hlinkClick r:id="rId8" tooltip="Инскрипт (страница отсутствует)"/>
              </a:rPr>
              <a:t>инскриптом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доктора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hlinkClick r:id="rId9" tooltip="Зейдлиц, Карл Карлович"/>
              </a:rPr>
              <a:t>К. К. </a:t>
            </a:r>
            <a:r>
              <a:rPr lang="ru-RU" sz="1600" dirty="0" err="1" smtClean="0">
                <a:solidFill>
                  <a:schemeClr val="accent5">
                    <a:lumMod val="50000"/>
                  </a:schemeClr>
                </a:solidFill>
                <a:hlinkClick r:id="rId9" tooltip="Зейдлиц, Карл Карлович"/>
              </a:rPr>
              <a:t>Зейдлица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hlinkClick r:id="rId10" tooltip="Стасюлевич, Михаил Матвеевич (страница отсутствует)"/>
              </a:rPr>
              <a:t>М. М. Стасюлевичу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и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hlinkClick r:id="rId11" tooltip="Факсимиле"/>
              </a:rPr>
              <a:t>факсимиле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редактировавшегося им журнала.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hlinkClick r:id="rId12" tooltip="Вестник Европы (1866—1918)"/>
              </a:rPr>
              <a:t>«Вестник Европы»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, 1902, май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Последние годы жизни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285860"/>
            <a:ext cx="4900618" cy="502350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В 1841 году он женится на Елизавете Рейтерн и двенадцать последних лет жизни проводит в Германии.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Переводы -  главным становится «Одиссея» Гомера.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В конце жизни он мечтал вернуться на родину. А. И. Кошелев в своих «Записках», вышедших в Берлине в 1884 году, рассказывает о встречах с поэтом в Баден-Бадене в 1851 году. Жуковский, пишет Кошелев, хотел вернуться на родину и поселиться вместе с семьей в Москве.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На родину он так не смог вернуться. В конце жизни почти совсем ослеп.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Умер Василий Андреевич Жуковский в Баден-Бадене весной 1852 года. Прах его через некоторое время был перевезен в Петербург и захоронен в Александро-Невской лавре, рядом с могилой его учителя Карамзина Н.М.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 descr="http://im4-tub-ru.yandex.net/i?id=129025326-17-72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5286388"/>
            <a:ext cx="26025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357298"/>
            <a:ext cx="2500330" cy="391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Заключение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   Жуковский один из корифеев русского сентиментализма и основоположник романтизма в отечественной поэзии, утвердил в ней, прежде всего жанр романтической баллады в сочетании с элегией и дружественным посланием.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solidFill>
                  <a:schemeClr val="bg1"/>
                </a:solidFill>
              </a:rPr>
              <a:t>Он был романтиком в самом высоком смысле этого слова. Духовные родники всю жизнь питали его творчество. Теплое течение, возникшее в героической и творческой русской поэзии на заре XIX века, наверно можно определить как лиризм Жуковского.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1"/>
                </a:solidFill>
              </a:rPr>
              <a:t>       </a:t>
            </a:r>
          </a:p>
          <a:p>
            <a:r>
              <a:rPr lang="ru-RU" sz="1700" dirty="0" smtClean="0"/>
              <a:t/>
            </a:r>
            <a:br>
              <a:rPr lang="ru-RU" sz="1700" dirty="0" smtClean="0"/>
            </a:br>
            <a:endParaRPr lang="ru-RU" sz="1700" dirty="0"/>
          </a:p>
        </p:txBody>
      </p:sp>
      <p:pic>
        <p:nvPicPr>
          <p:cNvPr id="4" name="Рисунок 3" descr="http://upload.wikimedia.org/wikipedia/commons/thumb/4/41/1000_Jukovsky.jpg/120px-1000_Jukovsky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000372"/>
            <a:ext cx="24288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7554" y="5786454"/>
            <a:ext cx="3857652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В. А. Жуковский на </a:t>
            </a:r>
            <a:r>
              <a:rPr lang="ru-RU" sz="1200" u="sng" dirty="0" smtClean="0">
                <a:solidFill>
                  <a:schemeClr val="bg1"/>
                </a:solidFill>
                <a:hlinkClick r:id="rId4" tooltip="Тысячелетие России (памятник)"/>
              </a:rPr>
              <a:t>Памятнике «1000-летие России»</a:t>
            </a:r>
            <a:r>
              <a:rPr lang="ru-RU" sz="1200" dirty="0" smtClean="0">
                <a:solidFill>
                  <a:schemeClr val="bg1"/>
                </a:solidFill>
              </a:rPr>
              <a:t> в </a:t>
            </a:r>
            <a:r>
              <a:rPr lang="ru-RU" sz="1200" u="sng" dirty="0" smtClean="0">
                <a:solidFill>
                  <a:schemeClr val="bg1"/>
                </a:solidFill>
                <a:hlinkClick r:id="rId5" tooltip="Великий Новгород"/>
              </a:rPr>
              <a:t>Великом Новгороде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4810" y="2500306"/>
            <a:ext cx="4624390" cy="292895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solidFill>
                  <a:schemeClr val="bg1"/>
                </a:solidFill>
              </a:rPr>
              <a:t>Внучатый племянник Василия Андреевича, замечательный русский критик Иван Васильевич Киреевский писал: «Вся поэзия жизни, все сердце души, если можно так сказать, явилось нам в одном существе и обреклось в пленительный образ музы Жуковского». Он же видел в творчестве поэта «идеальность, чистоту и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глубокость</a:t>
            </a:r>
            <a:r>
              <a:rPr lang="ru-RU" sz="1400" b="1" i="1" dirty="0" smtClean="0">
                <a:solidFill>
                  <a:schemeClr val="bg1"/>
                </a:solidFill>
              </a:rPr>
              <a:t> чувств, веру в прекрасное, в неизменность дружбы, в вечной любви, в достоинство человека…» .</a:t>
            </a:r>
            <a:endParaRPr kumimoji="0" lang="ru-RU" sz="1400" b="1" i="1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</TotalTime>
  <Words>630</Words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Его стихов пленительная сладость  Пройдет веков завистливую даль...  А. С. Пушкин  </vt:lpstr>
      <vt:lpstr>Детство</vt:lpstr>
      <vt:lpstr>Юность</vt:lpstr>
      <vt:lpstr>Москва. Университетский благородный пансионат</vt:lpstr>
      <vt:lpstr>Начало творческой деятельности</vt:lpstr>
      <vt:lpstr>Жуковский - романтик</vt:lpstr>
      <vt:lpstr>Жуковский-воспитатель</vt:lpstr>
      <vt:lpstr>Последние годы жизни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стихов пленительная сладость  Пройдет веков завистливую даль...  А. С. Пушкин  </dc:title>
  <cp:lastModifiedBy>User</cp:lastModifiedBy>
  <cp:revision>11</cp:revision>
  <dcterms:modified xsi:type="dcterms:W3CDTF">2011-10-07T09:24:55Z</dcterms:modified>
</cp:coreProperties>
</file>