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9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0392-EB2C-446B-8685-C6AFC6B1EE40}" type="datetimeFigureOut">
              <a:rPr lang="ru-RU" smtClean="0"/>
              <a:t>22.01.2015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4D72D-CF3C-41E9-B3F1-4C3460B6F5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0392-EB2C-446B-8685-C6AFC6B1EE40}" type="datetimeFigureOut">
              <a:rPr lang="ru-RU" smtClean="0"/>
              <a:t>22.01.2015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4D72D-CF3C-41E9-B3F1-4C3460B6F5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0392-EB2C-446B-8685-C6AFC6B1EE40}" type="datetimeFigureOut">
              <a:rPr lang="ru-RU" smtClean="0"/>
              <a:t>22.01.2015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4D72D-CF3C-41E9-B3F1-4C3460B6F5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0392-EB2C-446B-8685-C6AFC6B1EE40}" type="datetimeFigureOut">
              <a:rPr lang="ru-RU" smtClean="0"/>
              <a:t>22.01.2015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4D72D-CF3C-41E9-B3F1-4C3460B6F5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0392-EB2C-446B-8685-C6AFC6B1EE40}" type="datetimeFigureOut">
              <a:rPr lang="ru-RU" smtClean="0"/>
              <a:t>22.01.2015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4D72D-CF3C-41E9-B3F1-4C3460B6F5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0392-EB2C-446B-8685-C6AFC6B1EE40}" type="datetimeFigureOut">
              <a:rPr lang="ru-RU" smtClean="0"/>
              <a:t>22.01.2015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4D72D-CF3C-41E9-B3F1-4C3460B6F5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0392-EB2C-446B-8685-C6AFC6B1EE40}" type="datetimeFigureOut">
              <a:rPr lang="ru-RU" smtClean="0"/>
              <a:t>22.01.2015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4D72D-CF3C-41E9-B3F1-4C3460B6F5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0392-EB2C-446B-8685-C6AFC6B1EE40}" type="datetimeFigureOut">
              <a:rPr lang="ru-RU" smtClean="0"/>
              <a:t>22.01.2015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4D72D-CF3C-41E9-B3F1-4C3460B6F5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0392-EB2C-446B-8685-C6AFC6B1EE40}" type="datetimeFigureOut">
              <a:rPr lang="ru-RU" smtClean="0"/>
              <a:t>22.01.2015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4D72D-CF3C-41E9-B3F1-4C3460B6F5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0392-EB2C-446B-8685-C6AFC6B1EE40}" type="datetimeFigureOut">
              <a:rPr lang="ru-RU" smtClean="0"/>
              <a:t>22.01.2015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4D72D-CF3C-41E9-B3F1-4C3460B6F5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0392-EB2C-446B-8685-C6AFC6B1EE40}" type="datetimeFigureOut">
              <a:rPr lang="ru-RU" smtClean="0"/>
              <a:t>22.01.2015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4D72D-CF3C-41E9-B3F1-4C3460B6F5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390392-EB2C-446B-8685-C6AFC6B1EE40}" type="datetimeFigureOut">
              <a:rPr lang="ru-RU" smtClean="0"/>
              <a:t>22.01.2015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94D72D-CF3C-41E9-B3F1-4C3460B6F59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4213" y="2636838"/>
            <a:ext cx="7772400" cy="147002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800" b="1" dirty="0" smtClean="0">
                <a:solidFill>
                  <a:schemeClr val="accent2">
                    <a:lumMod val="75000"/>
                  </a:schemeClr>
                </a:solidFill>
              </a:rPr>
              <a:t>Николай Васильевич Гоголь</a:t>
            </a:r>
            <a:br>
              <a:rPr lang="ru-RU" sz="48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4800" b="1" dirty="0" smtClean="0">
                <a:solidFill>
                  <a:schemeClr val="accent2">
                    <a:lumMod val="75000"/>
                  </a:schemeClr>
                </a:solidFill>
              </a:rPr>
              <a:t>«ТАРАС  БУЛЬБА»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500563"/>
            <a:ext cx="6400800" cy="1138237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  <a:t>Историческая основа </a:t>
            </a: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  <a:t>повести</a:t>
            </a:r>
            <a:b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  <a:t>часть </a:t>
            </a:r>
            <a:r>
              <a:rPr lang="en-US" sz="4000" b="1" smtClean="0">
                <a:solidFill>
                  <a:schemeClr val="accent2">
                    <a:lumMod val="75000"/>
                  </a:schemeClr>
                </a:solidFill>
              </a:rPr>
              <a:t>II</a:t>
            </a:r>
            <a:endParaRPr lang="ru-RU" sz="40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50825" y="5661025"/>
            <a:ext cx="8569325" cy="8636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1800" b="1" dirty="0" smtClean="0"/>
              <a:t>В мирное время казаки уходили в  «луга и пашни», занимались кузнечным, </a:t>
            </a:r>
            <a:br>
              <a:rPr lang="ru-RU" sz="1800" b="1" dirty="0" smtClean="0"/>
            </a:br>
            <a:r>
              <a:rPr lang="ru-RU" sz="1800" b="1" dirty="0" smtClean="0"/>
              <a:t>торговым делом. Но стоило зазвучать боевому кличу – казаки садились на коней и </a:t>
            </a:r>
            <a:br>
              <a:rPr lang="ru-RU" sz="1800" b="1" dirty="0" smtClean="0"/>
            </a:br>
            <a:r>
              <a:rPr lang="ru-RU" sz="1800" b="1" dirty="0" smtClean="0"/>
              <a:t>с оружием в руках готовы были  отразить нападение врага</a:t>
            </a:r>
            <a:r>
              <a:rPr lang="ru-RU" sz="2800" b="1" dirty="0" smtClean="0"/>
              <a:t>.</a:t>
            </a:r>
          </a:p>
        </p:txBody>
      </p:sp>
      <p:pic>
        <p:nvPicPr>
          <p:cNvPr id="10243" name="Picture 2" descr="D:\Мои документы\Загрузки\l_ZVE806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188913"/>
            <a:ext cx="8128000" cy="547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23850" y="5732463"/>
            <a:ext cx="8469313" cy="973137"/>
          </a:xfrm>
        </p:spPr>
        <p:txBody>
          <a:bodyPr/>
          <a:lstStyle/>
          <a:p>
            <a:pPr eaLnBrk="1" hangingPunct="1"/>
            <a:r>
              <a:rPr lang="ru-RU" sz="1800" b="1" smtClean="0"/>
              <a:t>Именно в таких условиях, пишет Гоголь, русский характер и получил «могучий широкий размах», представляя собой «необыкновенное явление русской силы, вышибленное из народной груди  огнивом бед»</a:t>
            </a:r>
          </a:p>
        </p:txBody>
      </p:sp>
      <p:pic>
        <p:nvPicPr>
          <p:cNvPr id="12291" name="Picture 2" descr="D:\Мои документы\Загрузки\p_f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188913"/>
            <a:ext cx="8542338" cy="554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400425" cy="6011862"/>
          </a:xfrm>
        </p:spPr>
        <p:txBody>
          <a:bodyPr/>
          <a:lstStyle/>
          <a:p>
            <a:pPr eaLnBrk="1" hangingPunct="1"/>
            <a:r>
              <a:rPr lang="ru-RU" sz="2000" b="1" smtClean="0"/>
              <a:t>И.Репин восхищался образами запорожских казаков. «Недаром про них Гоголь писал! Все это правда! Никто на свете  </a:t>
            </a:r>
            <a:br>
              <a:rPr lang="ru-RU" sz="2000" b="1" smtClean="0"/>
            </a:br>
            <a:r>
              <a:rPr lang="ru-RU" sz="2000" b="1" smtClean="0"/>
              <a:t>не чувствовал так глубоко свободы, равенства и братства! Во всю жизнь Запорожье осталось свободно, никому </a:t>
            </a:r>
            <a:br>
              <a:rPr lang="ru-RU" sz="2000" b="1" smtClean="0"/>
            </a:br>
            <a:r>
              <a:rPr lang="ru-RU" sz="2000" b="1" smtClean="0"/>
              <a:t>не подчинялось!»</a:t>
            </a:r>
          </a:p>
        </p:txBody>
      </p:sp>
      <p:sp>
        <p:nvSpPr>
          <p:cNvPr id="13315" name="Содержимое 2"/>
          <p:cNvSpPr>
            <a:spLocks noGrp="1"/>
          </p:cNvSpPr>
          <p:nvPr>
            <p:ph idx="1"/>
          </p:nvPr>
        </p:nvSpPr>
        <p:spPr>
          <a:xfrm>
            <a:off x="5572125" y="1600200"/>
            <a:ext cx="3114675" cy="4525963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13316" name="Picture 2" descr="D:\Мои документы\Загрузки\000zxgdf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71938" y="500063"/>
            <a:ext cx="4584700" cy="601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87338" y="5445125"/>
            <a:ext cx="8569325" cy="1187450"/>
          </a:xfrm>
        </p:spPr>
        <p:txBody>
          <a:bodyPr/>
          <a:lstStyle/>
          <a:p>
            <a:pPr eaLnBrk="1" hangingPunct="1"/>
            <a:r>
              <a:rPr lang="ru-RU" sz="1600" b="1" smtClean="0"/>
              <a:t>В основе сюжета картины И.Репина лежит подлинное историческое событие. В 1675 году турецкий султан Махаммед </a:t>
            </a:r>
            <a:r>
              <a:rPr lang="en-US" sz="1600" b="1" smtClean="0"/>
              <a:t>IV</a:t>
            </a:r>
            <a:r>
              <a:rPr lang="ru-RU" sz="1600" b="1" smtClean="0"/>
              <a:t> прислал запорожцам «грозную грамоту», в которой приказывал им добровольно  и без сопротивления сдаться. Запорожцы отправили султану ответ. Репин изображает  их в тот момент, когда они сочиняют свое знаменитое письмо.</a:t>
            </a:r>
          </a:p>
        </p:txBody>
      </p:sp>
      <p:pic>
        <p:nvPicPr>
          <p:cNvPr id="14339" name="Picture 5" descr="запорожцы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-12700"/>
            <a:ext cx="8897938" cy="552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23850" y="260350"/>
            <a:ext cx="2686050" cy="6154738"/>
          </a:xfrm>
        </p:spPr>
        <p:txBody>
          <a:bodyPr/>
          <a:lstStyle/>
          <a:p>
            <a:pPr eaLnBrk="1" hangingPunct="1"/>
            <a:r>
              <a:rPr lang="ru-RU" sz="1800" b="1" smtClean="0"/>
              <a:t>Один за другим отпускают запорожцы острые и язвительные замечания в адрес султана, смеются </a:t>
            </a:r>
            <a:br>
              <a:rPr lang="ru-RU" sz="1800" b="1" smtClean="0"/>
            </a:br>
            <a:r>
              <a:rPr lang="ru-RU" sz="1800" b="1" smtClean="0"/>
              <a:t>над кичливым врагом, над самой мыслью </a:t>
            </a:r>
            <a:br>
              <a:rPr lang="ru-RU" sz="1800" b="1" smtClean="0"/>
            </a:br>
            <a:r>
              <a:rPr lang="ru-RU" sz="1800" b="1" smtClean="0"/>
              <a:t>о возможности их порабощения. Казаки охвачены единым настроением, единым порывом веселья, исполненного несокрушимой веры </a:t>
            </a:r>
            <a:br>
              <a:rPr lang="ru-RU" sz="1800" b="1" smtClean="0"/>
            </a:br>
            <a:r>
              <a:rPr lang="ru-RU" sz="1800" b="1" smtClean="0"/>
              <a:t>в свои силы.</a:t>
            </a:r>
          </a:p>
        </p:txBody>
      </p:sp>
      <p:pic>
        <p:nvPicPr>
          <p:cNvPr id="15365" name="Picture 5" descr="http://lifeglobe.net/media/entry/61/.._thum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2843808" y="764704"/>
            <a:ext cx="5832648" cy="518457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/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50825" y="5876925"/>
            <a:ext cx="8569325" cy="755650"/>
          </a:xfrm>
        </p:spPr>
        <p:txBody>
          <a:bodyPr/>
          <a:lstStyle/>
          <a:p>
            <a:pPr eaLnBrk="1" hangingPunct="1"/>
            <a:r>
              <a:rPr lang="ru-RU" sz="1800" b="1" smtClean="0"/>
              <a:t>Здесь закалялись отважные воины,  проявлялось </a:t>
            </a:r>
            <a:br>
              <a:rPr lang="ru-RU" sz="1800" b="1" smtClean="0"/>
            </a:br>
            <a:r>
              <a:rPr lang="ru-RU" sz="1800" b="1" smtClean="0"/>
              <a:t>подлинное товарищество, основанное на равенстве, уважении  к старшим.</a:t>
            </a:r>
          </a:p>
        </p:txBody>
      </p:sp>
      <p:pic>
        <p:nvPicPr>
          <p:cNvPr id="9219" name="Picture 2" descr="D:\Мои документы\Загрузки\icon15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188913"/>
            <a:ext cx="8569325" cy="5761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651500" y="260350"/>
            <a:ext cx="3114675" cy="6011863"/>
          </a:xfrm>
        </p:spPr>
        <p:txBody>
          <a:bodyPr/>
          <a:lstStyle/>
          <a:p>
            <a:pPr eaLnBrk="1" hangingPunct="1"/>
            <a:r>
              <a:rPr lang="ru-RU" sz="2000" b="1" smtClean="0"/>
              <a:t>«Запорожская Сечь выступает у Гоголя единой ,монолитной силой, страшной в своем гневе и трогательной </a:t>
            </a:r>
            <a:br>
              <a:rPr lang="ru-RU" sz="2000" b="1" smtClean="0"/>
            </a:br>
            <a:r>
              <a:rPr lang="ru-RU" sz="2000" b="1" smtClean="0"/>
              <a:t>в своей любви».</a:t>
            </a:r>
          </a:p>
        </p:txBody>
      </p:sp>
      <p:pic>
        <p:nvPicPr>
          <p:cNvPr id="16387" name="Picture 2" descr="D:\Мои документы\Загрузки\4101aae795df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836613"/>
            <a:ext cx="5227637" cy="505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50838" y="5661025"/>
            <a:ext cx="8496300" cy="8286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1800" b="1" smtClean="0"/>
              <a:t>В статье «О преподавании всеобщей истории» Гоголь говорил о необходимости так освещать историческое прошлое, чтобы народ и события «были  непременно живы» и как бы   находились «перед глазами».</a:t>
            </a:r>
          </a:p>
        </p:txBody>
      </p:sp>
      <p:pic>
        <p:nvPicPr>
          <p:cNvPr id="17411" name="Picture 2" descr="D:\Мои документы\Загрузки\7552130_93a2e55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115888"/>
            <a:ext cx="8569325" cy="554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195</Words>
  <Application>Microsoft Office PowerPoint</Application>
  <PresentationFormat>Экран (4:3)</PresentationFormat>
  <Paragraphs>10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Николай Васильевич Гоголь «ТАРАС  БУЛЬБА»</vt:lpstr>
      <vt:lpstr>В мирное время казаки уходили в  «луга и пашни», занимались кузнечным,  торговым делом. Но стоило зазвучать боевому кличу – казаки садились на коней и  с оружием в руках готовы были  отразить нападение врага.</vt:lpstr>
      <vt:lpstr>Именно в таких условиях, пишет Гоголь, русский характер и получил «могучий широкий размах», представляя собой «необыкновенное явление русской силы, вышибленное из народной груди  огнивом бед»</vt:lpstr>
      <vt:lpstr>И.Репин восхищался образами запорожских казаков. «Недаром про них Гоголь писал! Все это правда! Никто на свете   не чувствовал так глубоко свободы, равенства и братства! Во всю жизнь Запорожье осталось свободно, никому  не подчинялось!»</vt:lpstr>
      <vt:lpstr>В основе сюжета картины И.Репина лежит подлинное историческое событие. В 1675 году турецкий султан Махаммед IV прислал запорожцам «грозную грамоту», в которой приказывал им добровольно  и без сопротивления сдаться. Запорожцы отправили султану ответ. Репин изображает  их в тот момент, когда они сочиняют свое знаменитое письмо.</vt:lpstr>
      <vt:lpstr>Один за другим отпускают запорожцы острые и язвительные замечания в адрес султана, смеются  над кичливым врагом, над самой мыслью  о возможности их порабощения. Казаки охвачены единым настроением, единым порывом веселья, исполненного несокрушимой веры  в свои силы.</vt:lpstr>
      <vt:lpstr>Здесь закалялись отважные воины,  проявлялось  подлинное товарищество, основанное на равенстве, уважении  к старшим.</vt:lpstr>
      <vt:lpstr>«Запорожская Сечь выступает у Гоголя единой ,монолитной силой, страшной в своем гневе и трогательной  в своей любви».</vt:lpstr>
      <vt:lpstr>В статье «О преподавании всеобщей истории» Гоголь говорил о необходимости так освещать историческое прошлое, чтобы народ и события «были  непременно живы» и как бы   находились «перед глазами».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Николай Васильевич Гоголь «ТАРАС  БУЛЬБА»</dc:title>
  <dc:creator>РУСЛАН</dc:creator>
  <cp:lastModifiedBy>РУСЛАН</cp:lastModifiedBy>
  <cp:revision>1</cp:revision>
  <dcterms:created xsi:type="dcterms:W3CDTF">2015-01-22T20:24:37Z</dcterms:created>
  <dcterms:modified xsi:type="dcterms:W3CDTF">2015-01-22T20:27:49Z</dcterms:modified>
</cp:coreProperties>
</file>