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sldIdLst>
    <p:sldId id="258" r:id="rId2"/>
    <p:sldId id="256" r:id="rId3"/>
    <p:sldId id="257" r:id="rId4"/>
    <p:sldId id="263" r:id="rId5"/>
    <p:sldId id="264" r:id="rId6"/>
    <p:sldId id="265" r:id="rId7"/>
    <p:sldId id="266" r:id="rId8"/>
    <p:sldId id="260" r:id="rId9"/>
    <p:sldId id="261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30B09-176E-4A27-930F-EE7A3B24406A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B605B2-C557-4EB2-B5AA-EE4196829C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05B2-C557-4EB2-B5AA-EE4196829C3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2ACA-918C-48AD-8B98-22FDD8B6B303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343-E5E9-4955-91A6-E63D16BD1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2ACA-918C-48AD-8B98-22FDD8B6B303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343-E5E9-4955-91A6-E63D16BD1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2ACA-918C-48AD-8B98-22FDD8B6B303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343-E5E9-4955-91A6-E63D16BD1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2ACA-918C-48AD-8B98-22FDD8B6B303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343-E5E9-4955-91A6-E63D16BD1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2ACA-918C-48AD-8B98-22FDD8B6B303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343-E5E9-4955-91A6-E63D16BD1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2ACA-918C-48AD-8B98-22FDD8B6B303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343-E5E9-4955-91A6-E63D16BD1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2ACA-918C-48AD-8B98-22FDD8B6B303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343-E5E9-4955-91A6-E63D16BD1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2ACA-918C-48AD-8B98-22FDD8B6B303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343-E5E9-4955-91A6-E63D16BD1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2ACA-918C-48AD-8B98-22FDD8B6B303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343-E5E9-4955-91A6-E63D16BD1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2ACA-918C-48AD-8B98-22FDD8B6B303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343-E5E9-4955-91A6-E63D16BD1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2ACA-918C-48AD-8B98-22FDD8B6B303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C343-E5E9-4955-91A6-E63D16BD1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22ACA-918C-48AD-8B98-22FDD8B6B303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9C343-E5E9-4955-91A6-E63D16BD1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0"/>
            <a:ext cx="8568952" cy="6858000"/>
          </a:xfrm>
        </p:spPr>
        <p:txBody>
          <a:bodyPr>
            <a:normAutofit/>
          </a:bodyPr>
          <a:lstStyle/>
          <a:p>
            <a:endParaRPr lang="ru-RU" sz="6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sz="6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6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Профессиональная деятельность учителя </a:t>
            </a:r>
          </a:p>
          <a:p>
            <a:r>
              <a:rPr lang="ru-RU" sz="6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условиях </a:t>
            </a:r>
          </a:p>
          <a:p>
            <a:r>
              <a:rPr lang="ru-RU" sz="6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нового стандарта</a:t>
            </a:r>
            <a:endParaRPr lang="ru-RU" sz="6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0"/>
            <a:ext cx="3168352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501008"/>
            <a:ext cx="3096344" cy="285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187624" y="260648"/>
            <a:ext cx="67687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вижу себя в роли соратника, опытного, но  и перенимающего опыт у своих обучающихся; вижу себя в роли тренера- наставника, идущего к победе вместе со своими подопечными; вижу себя в роли лоцмана, помогающего вести корабли через рифы к безопасным гаваням.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60648"/>
            <a:ext cx="8496944" cy="5328592"/>
          </a:xfrm>
        </p:spPr>
        <p:txBody>
          <a:bodyPr>
            <a:normAutofit fontScale="70000" lnSpcReduction="20000"/>
          </a:bodyPr>
          <a:lstStyle/>
          <a:p>
            <a:r>
              <a:rPr lang="ru-RU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Чем легче учителю учить, тем труднее ученикам учиться. Чем труднее учителю, тем легче ученику. Чем больше будет учитель сам учиться, обдумывать каждый урок и соразмерять с силами ученика, чем больше будет следить за ходом мысли ученика, чем больше вызывать на ответы и вопросы, тем легче будет учиться ученик. </a:t>
            </a:r>
          </a:p>
          <a:p>
            <a:pPr algn="r"/>
            <a:r>
              <a:rPr lang="ru-RU" sz="4200" dirty="0" smtClean="0"/>
              <a:t> </a:t>
            </a:r>
            <a:r>
              <a:rPr lang="en-US" sz="4200" dirty="0" smtClean="0"/>
              <a:t>               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Лев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Толстой.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72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276097"/>
            <a:ext cx="3420418" cy="2581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79512" y="0"/>
            <a:ext cx="8964488" cy="68580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6400" b="1" dirty="0" smtClean="0">
                <a:solidFill>
                  <a:schemeClr val="accent6">
                    <a:lumMod val="75000"/>
                  </a:schemeClr>
                </a:solidFill>
              </a:rPr>
              <a:t>Критерии готовности учителя  к внедрению ФГОС</a:t>
            </a:r>
          </a:p>
          <a:p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курсовая переподготовка;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умение планировать свою деятельность в  свете новых требований;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умелое сочетание традиционных и  интерактивных образовательных технологий;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включение учащихся в ситуации, необходимые для освоения УУД;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использование новой системы оценивания.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964488" cy="674136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Сравнительная характеристика систем оценки </a:t>
            </a:r>
            <a:r>
              <a:rPr lang="ru-RU" b="1" dirty="0" smtClean="0"/>
              <a:t>образовательных достижений обучающихся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548680"/>
          <a:ext cx="8640960" cy="6137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3096344"/>
                <a:gridCol w="3816424"/>
              </a:tblGrid>
              <a:tr h="908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75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Основания для сравнения</a:t>
                      </a:r>
                      <a:endParaRPr lang="ru-RU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75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Система оценки, реализуемая в настоящее время </a:t>
                      </a:r>
                      <a:endParaRPr lang="ru-RU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75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Система оценки, реализующая требования ФГОС ООО</a:t>
                      </a:r>
                      <a:endParaRPr lang="ru-RU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1152128"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15000"/>
                        </a:lnSpc>
                        <a:spcAft>
                          <a:spcPts val="575"/>
                        </a:spcAft>
                        <a:buNone/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.Дефиниция</a:t>
                      </a:r>
                    </a:p>
                    <a:p>
                      <a:pPr marL="342900" indent="-342900" algn="l">
                        <a:lnSpc>
                          <a:spcPct val="115000"/>
                        </a:lnSpc>
                        <a:spcAft>
                          <a:spcPts val="575"/>
                        </a:spcAft>
                        <a:buNone/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определение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marL="342900" indent="-342900" algn="l">
                        <a:lnSpc>
                          <a:spcPct val="115000"/>
                        </a:lnSpc>
                        <a:spcAft>
                          <a:spcPts val="575"/>
                        </a:spcAft>
                        <a:buNone/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понятия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«система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оценки»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75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Один из инструментов реализации требований действующего Стандарта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75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Один из инструментов реализации требований действующего Стандарта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2249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75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2. Направление (ориентация) и цели оценочной деятельности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75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-Освоение всех элементов обязательного минимума (с целью итоговой оценки). Работа по учебнику.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575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-Оценка результатов деятельности образовательных учреждений и педагогических кадров (соответственно с целями аккредитации и аттестации).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575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-Оценка состояния и тенденций развития системы образования разного уровня.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-Комплексный подход к оценке образовательных достижений обучающихся (с целью итоговой оценки).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575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-Оценка результатов деятельности образовательных учреждений и педагогических кадров (соответственно с целями аккредитации и аттестации).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575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Формирование способности к решению всех классов учебных задач. Работа “на конечный результат”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388" y="115888"/>
          <a:ext cx="8785224" cy="5376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408"/>
                <a:gridCol w="2928408"/>
                <a:gridCol w="292840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3. Основной объект системы оценки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Требования Стандарта, которые конкретизируются в обязательном минимуме содержания основных образовательных программ</a:t>
                      </a:r>
                      <a:endParaRPr lang="ru-RU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75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 Основной объект системы оценки</a:t>
                      </a:r>
                      <a:endParaRPr lang="ru-RU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75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4. Основа кодификатора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Обязательный минимум (ОМ)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Планируемые результаты (ПР)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75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5. Содержательная и критериальная база итоговой оценки.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Планируемые результаты, составляющие содержание блока «</a:t>
                      </a:r>
                      <a:r>
                        <a:rPr lang="ru-RU" sz="1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Требования к уровню подготовки выпускников»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Планируемые результаты, составляющие содержание блоков «Выпускник научится»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75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6. </a:t>
                      </a: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Основные функции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260"/>
                        </a:spcAft>
                        <a:buFont typeface="Symbol"/>
                        <a:buChar char=""/>
                        <a:tabLst>
                          <a:tab pos="2286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Контроль за освоением ОМ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286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Обратная связь: основной акцент –преимущественно отсроченная коррекция учебников, методик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260"/>
                        </a:spcAft>
                        <a:buFont typeface="Symbol"/>
                        <a:buChar char=""/>
                        <a:tabLst>
                          <a:tab pos="2286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Ориентация учебного процесса.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260"/>
                        </a:spcAft>
                        <a:buFont typeface="Symbol"/>
                        <a:buChar char=""/>
                        <a:tabLst>
                          <a:tab pos="2286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Обратная связь: основной акцент–текущая коррекция процесса учения каждого.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260"/>
                        </a:spcAft>
                        <a:buFont typeface="Symbol"/>
                        <a:buChar char=""/>
                        <a:tabLst>
                          <a:tab pos="2286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Контроль за достижением ПР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8913"/>
          <a:ext cx="8229600" cy="4538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75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7. Интерпретация результатов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сравнении с другими ОУ, регионами и т. д.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основе контекстной информации.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75" marR="66675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75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8.. </a:t>
                      </a: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Основы “хороших” технологий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“УЧУ ПРЕДМЕТУ”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575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Передача“готового”знания с акцентом на его отработку в ходе индивидуальной работы. Ориентация на уровень восприятия “среднего” ученика. “Предметность”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“УЧУ РЕБЕНКА”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Вовлечение учащихся в учебную деятельность с акцентом на осознание “смыслов” и использование знаний. Сочетание индивидуальной работы с работой в парах и группах. Индивидуализация и персонификация учения. Дифференциация требований. Интеграция, перенос знаний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75" marR="66675" marT="66675" marB="66675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1228998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9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9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Ведущие компетентности учителя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4" name="Picture 2" descr="http://www.uprava-perovo.ru/webconf/god_uchit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437112"/>
            <a:ext cx="3077264" cy="21602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323528" y="1124744"/>
            <a:ext cx="33123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компетентность, связанная с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областью управления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системой «учитель-ученик»,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которая предполагает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владение управленческими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технологиями: анализом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ресурсов, проектированием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целей, планированием,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организацией и оцениванием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Результатов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образовательного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процесса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67944" y="3212976"/>
            <a:ext cx="44644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компетентность в сфере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медиатехнологий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дидактического оснащения образовательного процесса, предполагающая практическое владение методиками, приемами, технологиями, в том числе технологиями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медиа-образования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развивающими и социализирующими учащихся средствами предмета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79512" y="0"/>
            <a:ext cx="8784976" cy="666936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8" y="188640"/>
          <a:ext cx="8568954" cy="5678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3456384"/>
                <a:gridCol w="3384378"/>
              </a:tblGrid>
              <a:tr h="5612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Предмет изменений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Традиционная деятельность учителя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Деятельность учителя, работающего по ФГОС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3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Подготовка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 к уроку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Учитель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 пользуется жестко структурированным конспектом урока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При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 подготовке к уроку учитель использует учебник и методические рекомендации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Учитель пользуется сценарным планом урока, предоставляющим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 ему свободу в выборе форм, способов и приемов обучения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При подготовке к уроку учитель использует учебник и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 методические рекомендации, интернет-ресурсы, материалы коллег. </a:t>
                      </a:r>
                      <a:r>
                        <a:rPr lang="en-US" sz="1800" b="1" dirty="0" err="1">
                          <a:latin typeface="Calibri"/>
                          <a:ea typeface="Calibri"/>
                          <a:cs typeface="Times New Roman"/>
                        </a:rPr>
                        <a:t>Обменивается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Calibri"/>
                          <a:ea typeface="Calibri"/>
                          <a:cs typeface="Times New Roman"/>
                        </a:rPr>
                        <a:t>конспектами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 с </a:t>
                      </a:r>
                      <a:r>
                        <a:rPr lang="en-US" sz="1800" b="1" dirty="0" err="1">
                          <a:latin typeface="Calibri"/>
                          <a:ea typeface="Calibri"/>
                          <a:cs typeface="Times New Roman"/>
                        </a:rPr>
                        <a:t>коллегами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28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Основные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 этапы урока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Объяснение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 и закрепление учебного материала. Большое количество времени занимает речь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 учителя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Самостоятельная деятельность обучающихся (более половины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 времени урока)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-44114"/>
          <a:ext cx="8784976" cy="6729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2232248"/>
                <a:gridCol w="4824536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Форма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 урока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Преимущественно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 фронтальная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Преимущественно групповая и/или индивидуальная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Взаимодействие </a:t>
                      </a:r>
                      <a:r>
                        <a:rPr lang="en-US" sz="1600" b="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с родителями</a:t>
                      </a:r>
                      <a:r>
                        <a:rPr lang="en-US" sz="16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обучающихся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Происходит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 в виде лекций, родители не включены в образовательный процесс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Информированность родителей обучающихся. Они имеют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 возможность участвовать в образовательном процессе. Общение учителя с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 родителями школьников может осуществляться при помощи Интернета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Нестандартное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 ведение уроков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Учитель ведет урок в параллельном классе, урок ведут два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 педагога (совместно с учителями информатики, психологами и логопедами), урок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 проходит с поддержкой </a:t>
                      </a:r>
                      <a:r>
                        <a:rPr lang="ru-RU" sz="1600" b="1" dirty="0" err="1">
                          <a:latin typeface="Calibri"/>
                          <a:ea typeface="Calibri"/>
                          <a:cs typeface="Times New Roman"/>
                        </a:rPr>
                        <a:t>тьютора</a:t>
                      </a: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 или в присутствии родителей обучающихся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546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Результаты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 обучения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Предметные </a:t>
                      </a: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результаты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Основная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 оценка – </a:t>
                      </a:r>
                      <a:r>
                        <a:rPr lang="ru-RU" sz="1600" b="1" dirty="0" err="1">
                          <a:latin typeface="Calibri"/>
                          <a:ea typeface="Calibri"/>
                          <a:cs typeface="Times New Roman"/>
                        </a:rPr>
                        <a:t>оценка</a:t>
                      </a: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 учителя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Важны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 положительные оценки учеников по итогам контрольных работ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Не только предметные результаты, но и личностные, </a:t>
                      </a: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r>
                        <a:rPr lang="ru-RU" sz="1600" b="1" dirty="0" err="1" smtClean="0">
                          <a:latin typeface="Calibri"/>
                          <a:ea typeface="Calibri"/>
                          <a:cs typeface="Times New Roman"/>
                        </a:rPr>
                        <a:t>етапредметные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Ориентир на самооценку обучающегося, формирование </a:t>
                      </a: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адекватной </a:t>
                      </a: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самооценки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Учет динамики результатов обучения детей относительно </a:t>
                      </a:r>
                      <a:r>
                        <a:rPr lang="en-US" sz="1600" b="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самих </a:t>
                      </a: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себя. Оценка промежуточных результатов обучения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788</Words>
  <Application>Microsoft Office PowerPoint</Application>
  <PresentationFormat>Экран (4:3)</PresentationFormat>
  <Paragraphs>113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 Ведущие компетентности учителя  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22</cp:revision>
  <dcterms:created xsi:type="dcterms:W3CDTF">2013-02-04T07:58:06Z</dcterms:created>
  <dcterms:modified xsi:type="dcterms:W3CDTF">2013-02-12T16:51:26Z</dcterms:modified>
</cp:coreProperties>
</file>