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67" r:id="rId4"/>
    <p:sldId id="258" r:id="rId5"/>
    <p:sldId id="259" r:id="rId6"/>
    <p:sldId id="268" r:id="rId7"/>
    <p:sldId id="260" r:id="rId8"/>
    <p:sldId id="269" r:id="rId9"/>
    <p:sldId id="270" r:id="rId10"/>
    <p:sldId id="262" r:id="rId11"/>
    <p:sldId id="271" r:id="rId12"/>
    <p:sldId id="272" r:id="rId13"/>
    <p:sldId id="273" r:id="rId14"/>
    <p:sldId id="274" r:id="rId15"/>
    <p:sldId id="275" r:id="rId16"/>
    <p:sldId id="261" r:id="rId17"/>
    <p:sldId id="266" r:id="rId18"/>
    <p:sldId id="276" r:id="rId19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9" autoAdjust="0"/>
    <p:restoredTop sz="94660"/>
  </p:normalViewPr>
  <p:slideViewPr>
    <p:cSldViewPr>
      <p:cViewPr>
        <p:scale>
          <a:sx n="70" d="100"/>
          <a:sy n="70" d="100"/>
        </p:scale>
        <p:origin x="-13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9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077DF-5AF1-493F-B4E6-2B7F79B30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11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C54E3-E59E-41BE-93FC-8AE698044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39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C8B31-FD07-431E-81E0-E61652117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80A14-B434-4F78-84EF-64BED09C6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AF4B5-1528-4D91-9D5A-74E1256E1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55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E753E-9D67-47C9-A575-7B179EC9B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96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51286-0510-4370-A8FA-DC88862A2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41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2775-20C1-4172-9C98-CA71A49706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9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61D8E-A792-43A4-884A-B18E85AB9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52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2C91A-67DC-4977-A4B6-C1322C5ED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63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C7C1C-2E57-4F93-BC05-36CE4BF97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49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615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5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6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D74522A1-D89B-40AB-9355-7B8A70364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www.rusf.ru/fc/img/big/lermontm.jpg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rusf.ru/fc/img/big/lermontm.jpg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http://lermontov.nm.ru/images/11/mciry/1.jpg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rmontov.nm.ru/images/11/mciry/1.jpg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http://tolmasova.ru/images/dip_tolm/10.jpg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lmasova.ru/images/dip_tolm/10.jpg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http://www.clubarion.com/images/Konstantinov-3.jpg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ubarion.com/images/Konstantinov-3.jpg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http://miresperanto.narod.ru/tradukoj/mcyri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40200" y="609600"/>
            <a:ext cx="4775200" cy="3611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5400" dirty="0" smtClean="0">
                <a:latin typeface="Monotype Corsiva" pitchFamily="66" charset="0"/>
              </a:rPr>
              <a:t>Композиция и художественное своеобразие поэмы «Мцыри»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89300" y="4979988"/>
            <a:ext cx="583247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По поэме Лермонтова</a:t>
            </a:r>
            <a:b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М. Ю. «Мцыри»</a:t>
            </a:r>
          </a:p>
        </p:txBody>
      </p:sp>
      <p:pic>
        <p:nvPicPr>
          <p:cNvPr id="3076" name="Picture 7" descr="ornament_table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407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ornament_table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23399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9" descr="ornament_table_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2838"/>
            <a:ext cx="2484438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0" descr="ornament_table_0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79988"/>
            <a:ext cx="2411412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14">
            <a:hlinkClick r:id="rId6"/>
          </p:cNvPr>
          <p:cNvSpPr>
            <a:spLocks noChangeArrowheads="1"/>
          </p:cNvSpPr>
          <p:nvPr/>
        </p:nvSpPr>
        <p:spPr bwMode="auto">
          <a:xfrm>
            <a:off x="3529013" y="2081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3081" name="Picture 13" descr="Картинка 188 из 235">
            <a:hlinkClick r:id="rId6"/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714375"/>
            <a:ext cx="4027488" cy="5205413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2"/>
          </a:solidFill>
          <a:ln w="88900" cap="sq">
            <a:solidFill>
              <a:srgbClr val="FFFF00"/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685800"/>
            <a:ext cx="8583488" cy="468741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cs typeface="Times New Roman" pitchFamily="18" charset="0"/>
              </a:rPr>
              <a:t> - Как сам Мцыри называет свой рассказ?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b="1" dirty="0">
              <a:ln>
                <a:solidFill>
                  <a:schemeClr val="tx1"/>
                </a:solidFill>
              </a:ln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3600" b="1" i="1" dirty="0" smtClean="0">
                <a:cs typeface="Times New Roman" pitchFamily="18" charset="0"/>
              </a:rPr>
              <a:t>Исповедь</a:t>
            </a:r>
            <a:r>
              <a:rPr lang="ru-RU" sz="2800" dirty="0" smtClean="0">
                <a:cs typeface="Times New Roman" pitchFamily="18" charset="0"/>
              </a:rPr>
              <a:t> –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cs typeface="Times New Roman" pitchFamily="18" charset="0"/>
              </a:rPr>
              <a:t>покаяние в грехах перед священником;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cs typeface="Times New Roman" pitchFamily="18" charset="0"/>
              </a:rPr>
              <a:t> - откровенное признание в чём – нибудь;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cs typeface="Times New Roman" pitchFamily="18" charset="0"/>
              </a:rPr>
              <a:t> - сообщение своих мыслей, взглядов.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cs typeface="Times New Roman" pitchFamily="18" charset="0"/>
              </a:rPr>
              <a:t>В каком значении,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cs typeface="Times New Roman" pitchFamily="18" charset="0"/>
              </a:rPr>
              <a:t>по – вашему, употреблено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cs typeface="Times New Roman" pitchFamily="18" charset="0"/>
              </a:rPr>
              <a:t> это слово в поэме?</a:t>
            </a:r>
          </a:p>
          <a:p>
            <a:pPr eaLnBrk="1" hangingPunct="1">
              <a:lnSpc>
                <a:spcPct val="90000"/>
              </a:lnSpc>
            </a:pPr>
            <a:endParaRPr lang="ru-RU" sz="2800" dirty="0" smtClean="0"/>
          </a:p>
        </p:txBody>
      </p:sp>
      <p:pic>
        <p:nvPicPr>
          <p:cNvPr id="9219" name="Picture 4" descr="ornament_table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407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5" descr="ornament_table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23399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ornament_table_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2838"/>
            <a:ext cx="2484438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7" descr="ornament_table_0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79988"/>
            <a:ext cx="2411412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9">
            <a:hlinkClick r:id="rId6"/>
          </p:cNvPr>
          <p:cNvSpPr>
            <a:spLocks noChangeArrowheads="1"/>
          </p:cNvSpPr>
          <p:nvPr/>
        </p:nvSpPr>
        <p:spPr bwMode="auto">
          <a:xfrm>
            <a:off x="2667000" y="2128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224" name="Picture 8" descr="Картинка 3 из 235">
            <a:hlinkClick r:id="rId6"/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112" y="4005065"/>
            <a:ext cx="4180126" cy="2852936"/>
          </a:xfrm>
          <a:prstGeom prst="rect">
            <a:avLst/>
          </a:prstGeom>
          <a:ln>
            <a:noFill/>
          </a:ln>
          <a:effectLst>
            <a:glow rad="101600">
              <a:srgbClr val="FFFF00">
                <a:alpha val="60000"/>
              </a:srgb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Художественное своеобразие поэмы</a:t>
            </a:r>
            <a:endParaRPr lang="ru-RU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Определите, каким размером написана эта поэма? Какие в ней рифмы?</a:t>
            </a:r>
          </a:p>
          <a:p>
            <a:pPr marL="0" indent="0" algn="just">
              <a:buNone/>
            </a:pPr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           </a:t>
            </a:r>
            <a:r>
              <a:rPr lang="ru-RU" b="1" i="1" dirty="0" smtClean="0">
                <a:ln>
                  <a:solidFill>
                    <a:schemeClr val="tx1"/>
                  </a:solidFill>
                </a:ln>
              </a:rPr>
              <a:t>Немного лет тому назад,</a:t>
            </a:r>
          </a:p>
          <a:p>
            <a:pPr marL="0" indent="0" algn="just">
              <a:buNone/>
            </a:pPr>
            <a:r>
              <a:rPr lang="ru-RU" b="1" i="1" dirty="0" smtClean="0">
                <a:ln>
                  <a:solidFill>
                    <a:schemeClr val="tx1"/>
                  </a:solidFill>
                </a:ln>
              </a:rPr>
              <a:t>           Там, где, сливаяся, шумят,</a:t>
            </a:r>
          </a:p>
          <a:p>
            <a:pPr marL="0" indent="0" algn="just">
              <a:buNone/>
            </a:pPr>
            <a:r>
              <a:rPr lang="ru-RU" b="1" i="1" dirty="0" smtClean="0">
                <a:ln>
                  <a:solidFill>
                    <a:schemeClr val="tx1"/>
                  </a:solidFill>
                </a:ln>
              </a:rPr>
              <a:t>           Струи Арагвы и Куры,</a:t>
            </a:r>
          </a:p>
          <a:p>
            <a:pPr marL="0" indent="0" algn="just">
              <a:buNone/>
            </a:pPr>
            <a:r>
              <a:rPr lang="ru-RU" b="1" i="1" dirty="0" smtClean="0">
                <a:ln>
                  <a:solidFill>
                    <a:schemeClr val="tx1"/>
                  </a:solidFill>
                </a:ln>
              </a:rPr>
              <a:t>           Был монастырь. Из-за горы…</a:t>
            </a:r>
            <a:endParaRPr lang="ru-RU" b="1" i="1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4287" y="35388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42420" y="4711700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97700" y="268287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3" y="4979987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130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Не/</a:t>
            </a:r>
            <a:r>
              <a:rPr lang="ru-RU" sz="3600" b="1" i="1" dirty="0" smtClean="0"/>
              <a:t>мно</a:t>
            </a:r>
            <a:r>
              <a:rPr lang="ru-RU" dirty="0" smtClean="0"/>
              <a:t>//  го/</a:t>
            </a:r>
            <a:r>
              <a:rPr lang="ru-RU" sz="3600" b="1" i="1" dirty="0" smtClean="0"/>
              <a:t>лет//</a:t>
            </a:r>
            <a:r>
              <a:rPr lang="ru-RU" dirty="0" smtClean="0"/>
              <a:t>  то/</a:t>
            </a:r>
            <a:r>
              <a:rPr lang="ru-RU" sz="3600" b="1" i="1" dirty="0" smtClean="0"/>
              <a:t>му</a:t>
            </a:r>
            <a:r>
              <a:rPr lang="ru-RU" dirty="0" smtClean="0"/>
              <a:t>// на/</a:t>
            </a:r>
            <a:r>
              <a:rPr lang="ru-RU" sz="3600" b="1" i="1" u="sng" dirty="0" smtClean="0"/>
              <a:t>зад</a:t>
            </a:r>
            <a:r>
              <a:rPr lang="ru-RU" dirty="0" smtClean="0"/>
              <a:t>//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Там/</a:t>
            </a:r>
            <a:r>
              <a:rPr lang="ru-RU" sz="3600" b="1" i="1" dirty="0" smtClean="0"/>
              <a:t>где</a:t>
            </a:r>
            <a:r>
              <a:rPr lang="ru-RU" dirty="0" smtClean="0"/>
              <a:t>//  сли/</a:t>
            </a:r>
            <a:r>
              <a:rPr lang="ru-RU" sz="3600" b="1" i="1" dirty="0" smtClean="0"/>
              <a:t>ва</a:t>
            </a:r>
            <a:r>
              <a:rPr lang="ru-RU" dirty="0" smtClean="0"/>
              <a:t>// я/</a:t>
            </a:r>
            <a:r>
              <a:rPr lang="ru-RU" sz="3600" b="1" i="1" dirty="0" smtClean="0"/>
              <a:t>ся</a:t>
            </a:r>
            <a:r>
              <a:rPr lang="ru-RU" dirty="0" smtClean="0"/>
              <a:t>//  шу/</a:t>
            </a:r>
            <a:r>
              <a:rPr lang="ru-RU" sz="3600" b="1" i="1" u="sng" dirty="0" smtClean="0"/>
              <a:t>мят</a:t>
            </a:r>
            <a:r>
              <a:rPr lang="ru-RU" dirty="0" smtClean="0"/>
              <a:t>//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Стру/</a:t>
            </a:r>
            <a:r>
              <a:rPr lang="ru-RU" sz="3600" b="1" i="1" dirty="0" smtClean="0"/>
              <a:t>и</a:t>
            </a:r>
            <a:r>
              <a:rPr lang="ru-RU" dirty="0" smtClean="0"/>
              <a:t>//  А/</a:t>
            </a:r>
            <a:r>
              <a:rPr lang="ru-RU" sz="3600" b="1" i="1" dirty="0" smtClean="0"/>
              <a:t>ра</a:t>
            </a:r>
            <a:r>
              <a:rPr lang="ru-RU" dirty="0" smtClean="0"/>
              <a:t>// гвы/</a:t>
            </a:r>
            <a:r>
              <a:rPr lang="ru-RU" sz="3600" b="1" i="1" dirty="0" smtClean="0"/>
              <a:t>и</a:t>
            </a:r>
            <a:r>
              <a:rPr lang="ru-RU" dirty="0" smtClean="0"/>
              <a:t>//  Ку/</a:t>
            </a:r>
            <a:r>
              <a:rPr lang="ru-RU" sz="3600" b="1" i="1" u="sng" dirty="0" smtClean="0"/>
              <a:t>ры</a:t>
            </a:r>
            <a:r>
              <a:rPr lang="ru-RU" dirty="0" smtClean="0"/>
              <a:t>//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Был/</a:t>
            </a:r>
            <a:r>
              <a:rPr lang="ru-RU" sz="3600" b="1" i="1" dirty="0" smtClean="0"/>
              <a:t>мо</a:t>
            </a:r>
            <a:r>
              <a:rPr lang="ru-RU" dirty="0" smtClean="0"/>
              <a:t>// на/</a:t>
            </a:r>
            <a:r>
              <a:rPr lang="ru-RU" sz="3600" b="1" i="1" dirty="0" smtClean="0"/>
              <a:t>стырь</a:t>
            </a:r>
            <a:r>
              <a:rPr lang="ru-RU" dirty="0" smtClean="0"/>
              <a:t>//  Из/</a:t>
            </a:r>
            <a:r>
              <a:rPr lang="ru-RU" sz="3600" b="1" i="1" dirty="0" smtClean="0"/>
              <a:t>за</a:t>
            </a:r>
            <a:r>
              <a:rPr lang="ru-RU" dirty="0" smtClean="0"/>
              <a:t> // го/</a:t>
            </a:r>
            <a:r>
              <a:rPr lang="ru-RU" sz="3600" b="1" i="1" u="sng" dirty="0" smtClean="0"/>
              <a:t>ры</a:t>
            </a:r>
            <a:r>
              <a:rPr lang="ru-RU" dirty="0" smtClean="0"/>
              <a:t>//</a:t>
            </a:r>
            <a:endParaRPr lang="ru-RU" dirty="0"/>
          </a:p>
          <a:p>
            <a:endParaRPr lang="ru-RU" dirty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7452320" y="548680"/>
            <a:ext cx="504056" cy="1728192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7704348" y="2996952"/>
            <a:ext cx="684076" cy="18002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круглая скобка 6"/>
          <p:cNvSpPr/>
          <p:nvPr/>
        </p:nvSpPr>
        <p:spPr>
          <a:xfrm rot="5400000">
            <a:off x="1151620" y="332656"/>
            <a:ext cx="432048" cy="1800200"/>
          </a:xfrm>
          <a:prstGeom prst="rightBracket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круглая скобка 7"/>
          <p:cNvSpPr/>
          <p:nvPr/>
        </p:nvSpPr>
        <p:spPr>
          <a:xfrm rot="5400000">
            <a:off x="3184189" y="388318"/>
            <a:ext cx="399357" cy="1656184"/>
          </a:xfrm>
          <a:prstGeom prst="rightBracket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круглая скобка 8"/>
          <p:cNvSpPr/>
          <p:nvPr/>
        </p:nvSpPr>
        <p:spPr>
          <a:xfrm rot="5400000">
            <a:off x="4928880" y="587841"/>
            <a:ext cx="402358" cy="1260139"/>
          </a:xfrm>
          <a:prstGeom prst="rightBracket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круглая скобка 9"/>
          <p:cNvSpPr/>
          <p:nvPr/>
        </p:nvSpPr>
        <p:spPr>
          <a:xfrm rot="5400000">
            <a:off x="6477055" y="443825"/>
            <a:ext cx="438362" cy="1512168"/>
          </a:xfrm>
          <a:prstGeom prst="rightBracket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16417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84570" y="293749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52299" y="4686406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082" y="4979987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56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495800"/>
          </a:xfrm>
        </p:spPr>
        <p:txBody>
          <a:bodyPr/>
          <a:lstStyle/>
          <a:p>
            <a:r>
              <a:rPr lang="ru-RU" dirty="0" smtClean="0"/>
              <a:t>Обратите внимание на синтаксис поэмы.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Найдите эпитеты, сравнения, метафоры, олицетворения, инверсии, примеры аллитерации.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08520" y="0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68287" y="4711700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98218" y="268287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174" y="4960345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710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8820472" cy="2232248"/>
          </a:xfrm>
        </p:spPr>
        <p:txBody>
          <a:bodyPr/>
          <a:lstStyle/>
          <a:p>
            <a:pPr algn="just"/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Сравните картину природы, нарисован-ную Мцыри, с картиной монастыря, на-рисованной в 1 главе эпическим рас-сказчиком?</a:t>
            </a:r>
            <a:endParaRPr lang="ru-RU" b="1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520042"/>
              </p:ext>
            </p:extLst>
          </p:nvPr>
        </p:nvGraphicFramePr>
        <p:xfrm>
          <a:off x="395536" y="2348880"/>
          <a:ext cx="8424936" cy="29840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2468"/>
                <a:gridCol w="4212468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Мцыри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Рассказчик</a:t>
                      </a:r>
                      <a:endParaRPr lang="ru-RU" sz="3600" b="1" dirty="0"/>
                    </a:p>
                  </a:txBody>
                  <a:tcPr/>
                </a:tc>
              </a:tr>
              <a:tr h="21920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48554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97700" y="288598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62178" y="4711700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3" y="4979987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36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798248"/>
              </p:ext>
            </p:extLst>
          </p:nvPr>
        </p:nvGraphicFramePr>
        <p:xfrm>
          <a:off x="251520" y="260648"/>
          <a:ext cx="8712968" cy="585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6484"/>
                <a:gridCol w="435648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Рассказчик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Мцыри</a:t>
                      </a:r>
                      <a:endParaRPr lang="ru-RU" sz="3600" dirty="0"/>
                    </a:p>
                  </a:txBody>
                  <a:tcPr/>
                </a:tc>
              </a:tr>
              <a:tr h="404856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Из жалости  один монах,</a:t>
                      </a:r>
                    </a:p>
                    <a:p>
                      <a:r>
                        <a:rPr lang="ru-RU" sz="2400" dirty="0" smtClean="0"/>
                        <a:t>Больного призрел, и </a:t>
                      </a:r>
                      <a:r>
                        <a:rPr lang="ru-RU" sz="3200" dirty="0" smtClean="0"/>
                        <a:t>в стенах</a:t>
                      </a:r>
                    </a:p>
                    <a:p>
                      <a:r>
                        <a:rPr lang="ru-RU" sz="3200" dirty="0" smtClean="0"/>
                        <a:t>Хранительных</a:t>
                      </a:r>
                      <a:r>
                        <a:rPr lang="ru-RU" sz="2400" dirty="0" smtClean="0"/>
                        <a:t> остался он,</a:t>
                      </a:r>
                    </a:p>
                    <a:p>
                      <a:r>
                        <a:rPr lang="ru-RU" sz="2400" dirty="0" smtClean="0"/>
                        <a:t>Искусством </a:t>
                      </a:r>
                      <a:r>
                        <a:rPr lang="ru-RU" sz="3200" dirty="0" smtClean="0"/>
                        <a:t>дружеским </a:t>
                      </a:r>
                      <a:r>
                        <a:rPr lang="ru-RU" sz="2400" dirty="0" smtClean="0"/>
                        <a:t>спасен…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Я мало жил, и жил </a:t>
                      </a:r>
                      <a:r>
                        <a:rPr lang="ru-RU" sz="3200" dirty="0" smtClean="0"/>
                        <a:t>в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3200" dirty="0" smtClean="0"/>
                        <a:t>плену</a:t>
                      </a:r>
                      <a:r>
                        <a:rPr lang="ru-RU" sz="2400" dirty="0" smtClean="0"/>
                        <a:t>…</a:t>
                      </a:r>
                    </a:p>
                    <a:p>
                      <a:r>
                        <a:rPr lang="ru-RU" sz="2400" dirty="0" smtClean="0"/>
                        <a:t>…Грозой оторванный листок,</a:t>
                      </a:r>
                    </a:p>
                    <a:p>
                      <a:r>
                        <a:rPr lang="ru-RU" sz="2400" dirty="0" smtClean="0"/>
                        <a:t>Я вырос в </a:t>
                      </a:r>
                      <a:r>
                        <a:rPr lang="ru-RU" sz="3200" dirty="0" smtClean="0"/>
                        <a:t>сумрачных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3200" dirty="0" smtClean="0"/>
                        <a:t>стенах</a:t>
                      </a:r>
                      <a:r>
                        <a:rPr lang="ru-RU" sz="2400" dirty="0" smtClean="0"/>
                        <a:t>,</a:t>
                      </a:r>
                    </a:p>
                    <a:p>
                      <a:r>
                        <a:rPr lang="ru-RU" sz="2400" dirty="0" smtClean="0"/>
                        <a:t>Душой – дитя, судьбой – монах…</a:t>
                      </a:r>
                    </a:p>
                    <a:p>
                      <a:r>
                        <a:rPr lang="ru-RU" sz="2400" dirty="0" smtClean="0"/>
                        <a:t>…На мне печать свою </a:t>
                      </a:r>
                      <a:r>
                        <a:rPr lang="ru-RU" sz="3200" dirty="0" smtClean="0"/>
                        <a:t>тюрьма</a:t>
                      </a:r>
                      <a:r>
                        <a:rPr lang="ru-RU" sz="2400" dirty="0" smtClean="0"/>
                        <a:t> оставила…</a:t>
                      </a:r>
                    </a:p>
                    <a:p>
                      <a:r>
                        <a:rPr lang="ru-RU" sz="2400" dirty="0" smtClean="0"/>
                        <a:t>Едва взошла заря,</a:t>
                      </a:r>
                    </a:p>
                    <a:p>
                      <a:r>
                        <a:rPr lang="ru-RU" sz="2400" dirty="0" smtClean="0"/>
                        <a:t>В </a:t>
                      </a:r>
                      <a:r>
                        <a:rPr lang="ru-RU" sz="3200" dirty="0" smtClean="0"/>
                        <a:t>тюрьме</a:t>
                      </a:r>
                      <a:r>
                        <a:rPr lang="ru-RU" sz="2400" dirty="0" smtClean="0"/>
                        <a:t> воспитанный</a:t>
                      </a:r>
                      <a:r>
                        <a:rPr lang="ru-RU" sz="2400" baseline="0" dirty="0" smtClean="0"/>
                        <a:t> цветок…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1704" y="67007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68287" y="4711700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025513" y="299906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3" y="4979987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848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4" descr="ornament_table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407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5" descr="ornament_table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23399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 descr="ornament_table_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2838"/>
            <a:ext cx="2484438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7" descr="ornament_table_0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79988"/>
            <a:ext cx="2411412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9" name="Group 25"/>
          <p:cNvGrpSpPr>
            <a:grpSpLocks/>
          </p:cNvGrpSpPr>
          <p:nvPr/>
        </p:nvGrpSpPr>
        <p:grpSpPr bwMode="auto">
          <a:xfrm>
            <a:off x="215900" y="1181100"/>
            <a:ext cx="8686800" cy="4738688"/>
            <a:chOff x="-3" y="-3"/>
            <a:chExt cx="3158" cy="1619"/>
          </a:xfrm>
        </p:grpSpPr>
        <p:grpSp>
          <p:nvGrpSpPr>
            <p:cNvPr id="8200" name="Group 23"/>
            <p:cNvGrpSpPr>
              <a:grpSpLocks/>
            </p:cNvGrpSpPr>
            <p:nvPr/>
          </p:nvGrpSpPr>
          <p:grpSpPr bwMode="auto">
            <a:xfrm>
              <a:off x="0" y="0"/>
              <a:ext cx="3152" cy="1613"/>
              <a:chOff x="0" y="0"/>
              <a:chExt cx="3152" cy="1613"/>
            </a:xfrm>
          </p:grpSpPr>
          <p:grpSp>
            <p:nvGrpSpPr>
              <p:cNvPr id="8202" name="Group 14"/>
              <p:cNvGrpSpPr>
                <a:grpSpLocks/>
              </p:cNvGrpSpPr>
              <p:nvPr/>
            </p:nvGrpSpPr>
            <p:grpSpPr bwMode="auto">
              <a:xfrm>
                <a:off x="0" y="0"/>
                <a:ext cx="3152" cy="346"/>
                <a:chOff x="0" y="0"/>
                <a:chExt cx="3152" cy="346"/>
              </a:xfrm>
            </p:grpSpPr>
            <p:sp>
              <p:nvSpPr>
                <p:cNvPr id="8215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3066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sz="3200" b="1" dirty="0">
                      <a:cs typeface="Times New Roman" pitchFamily="18" charset="0"/>
                    </a:rPr>
                    <a:t>В чём смысл жизни</a:t>
                  </a:r>
                </a:p>
                <a:p>
                  <a:pPr algn="ctr" eaLnBrk="0" hangingPunct="0"/>
                  <a:endParaRPr lang="ru-RU" sz="3200" b="1" dirty="0"/>
                </a:p>
              </p:txBody>
            </p:sp>
            <p:sp>
              <p:nvSpPr>
                <p:cNvPr id="8216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152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203" name="Group 16"/>
              <p:cNvGrpSpPr>
                <a:grpSpLocks/>
              </p:cNvGrpSpPr>
              <p:nvPr/>
            </p:nvGrpSpPr>
            <p:grpSpPr bwMode="auto">
              <a:xfrm>
                <a:off x="0" y="346"/>
                <a:ext cx="1576" cy="346"/>
                <a:chOff x="0" y="346"/>
                <a:chExt cx="1576" cy="346"/>
              </a:xfrm>
            </p:grpSpPr>
            <p:sp>
              <p:nvSpPr>
                <p:cNvPr id="8213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346"/>
                  <a:ext cx="14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sz="3200" b="1" i="1" dirty="0">
                      <a:cs typeface="Times New Roman" pitchFamily="18" charset="0"/>
                    </a:rPr>
                    <a:t>у монахов</a:t>
                  </a:r>
                </a:p>
                <a:p>
                  <a:pPr algn="ctr" eaLnBrk="0" hangingPunct="0"/>
                  <a:endParaRPr lang="ru-RU" sz="2400" dirty="0"/>
                </a:p>
              </p:txBody>
            </p:sp>
            <p:sp>
              <p:nvSpPr>
                <p:cNvPr id="8214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346"/>
                  <a:ext cx="157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204" name="Group 18"/>
              <p:cNvGrpSpPr>
                <a:grpSpLocks/>
              </p:cNvGrpSpPr>
              <p:nvPr/>
            </p:nvGrpSpPr>
            <p:grpSpPr bwMode="auto">
              <a:xfrm>
                <a:off x="1576" y="346"/>
                <a:ext cx="1576" cy="346"/>
                <a:chOff x="1576" y="346"/>
                <a:chExt cx="1576" cy="346"/>
              </a:xfrm>
            </p:grpSpPr>
            <p:sp>
              <p:nvSpPr>
                <p:cNvPr id="8211" name="Rectangle 10"/>
                <p:cNvSpPr>
                  <a:spLocks noChangeArrowheads="1"/>
                </p:cNvSpPr>
                <p:nvPr/>
              </p:nvSpPr>
              <p:spPr bwMode="auto">
                <a:xfrm>
                  <a:off x="1619" y="346"/>
                  <a:ext cx="14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sz="3200" b="1" dirty="0">
                      <a:cs typeface="Times New Roman" pitchFamily="18" charset="0"/>
                    </a:rPr>
                    <a:t>у Мцыри</a:t>
                  </a:r>
                </a:p>
                <a:p>
                  <a:pPr algn="ctr" eaLnBrk="0" hangingPunct="0"/>
                  <a:endParaRPr lang="ru-RU" sz="2400" dirty="0"/>
                </a:p>
              </p:txBody>
            </p:sp>
            <p:sp>
              <p:nvSpPr>
                <p:cNvPr id="8212" name="Rectangle 17"/>
                <p:cNvSpPr>
                  <a:spLocks noChangeArrowheads="1"/>
                </p:cNvSpPr>
                <p:nvPr/>
              </p:nvSpPr>
              <p:spPr bwMode="auto">
                <a:xfrm>
                  <a:off x="1576" y="346"/>
                  <a:ext cx="157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205" name="Group 20"/>
              <p:cNvGrpSpPr>
                <a:grpSpLocks/>
              </p:cNvGrpSpPr>
              <p:nvPr/>
            </p:nvGrpSpPr>
            <p:grpSpPr bwMode="auto">
              <a:xfrm>
                <a:off x="0" y="692"/>
                <a:ext cx="1576" cy="921"/>
                <a:chOff x="0" y="692"/>
                <a:chExt cx="1576" cy="921"/>
              </a:xfrm>
            </p:grpSpPr>
            <p:sp>
              <p:nvSpPr>
                <p:cNvPr id="8209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692"/>
                  <a:ext cx="1490" cy="9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 sz="2400" dirty="0"/>
                </a:p>
              </p:txBody>
            </p:sp>
            <p:sp>
              <p:nvSpPr>
                <p:cNvPr id="8210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692"/>
                  <a:ext cx="1576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206" name="Group 22"/>
              <p:cNvGrpSpPr>
                <a:grpSpLocks/>
              </p:cNvGrpSpPr>
              <p:nvPr/>
            </p:nvGrpSpPr>
            <p:grpSpPr bwMode="auto">
              <a:xfrm>
                <a:off x="1576" y="692"/>
                <a:ext cx="1576" cy="921"/>
                <a:chOff x="1576" y="692"/>
                <a:chExt cx="1576" cy="921"/>
              </a:xfrm>
            </p:grpSpPr>
            <p:sp>
              <p:nvSpPr>
                <p:cNvPr id="8207" name="Rectangle 12"/>
                <p:cNvSpPr>
                  <a:spLocks noChangeArrowheads="1"/>
                </p:cNvSpPr>
                <p:nvPr/>
              </p:nvSpPr>
              <p:spPr bwMode="auto">
                <a:xfrm>
                  <a:off x="1619" y="692"/>
                  <a:ext cx="1490" cy="9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 sz="2400" dirty="0"/>
                </a:p>
              </p:txBody>
            </p:sp>
            <p:sp>
              <p:nvSpPr>
                <p:cNvPr id="8208" name="Rectangle 21"/>
                <p:cNvSpPr>
                  <a:spLocks noChangeArrowheads="1"/>
                </p:cNvSpPr>
                <p:nvPr/>
              </p:nvSpPr>
              <p:spPr bwMode="auto">
                <a:xfrm>
                  <a:off x="1576" y="692"/>
                  <a:ext cx="1576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8201" name="Rectangle 24"/>
            <p:cNvSpPr>
              <a:spLocks noChangeArrowheads="1"/>
            </p:cNvSpPr>
            <p:nvPr/>
          </p:nvSpPr>
          <p:spPr bwMode="auto">
            <a:xfrm>
              <a:off x="-3" y="-3"/>
              <a:ext cx="3158" cy="1619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1600200"/>
            <a:ext cx="3657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cs typeface="Times New Roman" pitchFamily="18" charset="0"/>
              </a:rPr>
              <a:t> </a:t>
            </a:r>
          </a:p>
        </p:txBody>
      </p:sp>
      <p:pic>
        <p:nvPicPr>
          <p:cNvPr id="13316" name="Picture 4" descr="ornament_table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407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ornament_table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23399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ornament_table_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2838"/>
            <a:ext cx="2484438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ornament_table_0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79988"/>
            <a:ext cx="2411412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3614738" y="2166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3321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1052736"/>
            <a:ext cx="3467100" cy="4572000"/>
          </a:xfrm>
          <a:prstGeom prst="rect">
            <a:avLst/>
          </a:prstGeom>
          <a:ln>
            <a:noFill/>
          </a:ln>
          <a:effectLst>
            <a:glow rad="101600">
              <a:srgbClr val="FFFF00">
                <a:alpha val="60000"/>
              </a:srgb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14738" y="548681"/>
            <a:ext cx="5349750" cy="5472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u="sng" dirty="0" smtClean="0"/>
              <a:t>Домашнее задание:</a:t>
            </a:r>
          </a:p>
          <a:p>
            <a:pPr algn="ctr"/>
            <a:endParaRPr lang="ru-RU" sz="3200" b="1" i="1" u="sng" dirty="0" smtClean="0"/>
          </a:p>
          <a:p>
            <a:pPr marL="342900" indent="-342900" algn="just">
              <a:buAutoNum type="arabicPeriod"/>
            </a:pPr>
            <a:r>
              <a:rPr lang="ru-RU" sz="3200" b="1" dirty="0" smtClean="0"/>
              <a:t> Подготовить вырази-тельное чтение наизусть понравивше-гося отрывка.</a:t>
            </a:r>
          </a:p>
          <a:p>
            <a:pPr marL="342900" indent="-342900" algn="just">
              <a:buAutoNum type="arabicPeriod"/>
            </a:pPr>
            <a:r>
              <a:rPr lang="ru-RU" sz="3200" b="1" dirty="0" smtClean="0"/>
              <a:t> Подумать над послед-ним вопросом урока.</a:t>
            </a:r>
          </a:p>
          <a:p>
            <a:pPr marL="342900" indent="-342900" algn="just">
              <a:buAutoNum type="arabicPeriod"/>
            </a:pPr>
            <a:r>
              <a:rPr lang="ru-RU" sz="3200" b="1" dirty="0"/>
              <a:t> С</a:t>
            </a:r>
            <a:r>
              <a:rPr lang="ru-RU" sz="3200" b="1" dirty="0" smtClean="0"/>
              <a:t>оздать иллюстрацию к поэме.</a:t>
            </a:r>
          </a:p>
          <a:p>
            <a:pPr marL="342900" indent="-342900" algn="ctr">
              <a:buAutoNum type="arabicPeriod"/>
            </a:pPr>
            <a:endParaRPr lang="ru-RU" sz="3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Рефлексия</a:t>
            </a:r>
            <a:endParaRPr lang="ru-RU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О чём уже заставила задуматься поэма?</a:t>
            </a:r>
          </a:p>
          <a:p>
            <a:pPr algn="just"/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Поделитесь впечатлениями …</a:t>
            </a:r>
            <a:endParaRPr lang="ru-RU" b="1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526" y="4979987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7813" y="0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68287" y="4711700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97700" y="268287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614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ornament_table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407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 descr="ornament_table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23399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6" descr="ornament_table_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2838"/>
            <a:ext cx="2484438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7" descr="ornament_table_0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79988"/>
            <a:ext cx="2411412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9">
            <a:hlinkClick r:id="rId6"/>
          </p:cNvPr>
          <p:cNvSpPr>
            <a:spLocks noChangeArrowheads="1"/>
          </p:cNvSpPr>
          <p:nvPr/>
        </p:nvSpPr>
        <p:spPr bwMode="auto">
          <a:xfrm>
            <a:off x="3595688" y="1524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4103" name="Picture 8" descr="Картинка 36 из 235">
            <a:hlinkClick r:id="rId6"/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85800"/>
            <a:ext cx="2805113" cy="5473700"/>
          </a:xfrm>
          <a:prstGeom prst="rect">
            <a:avLst/>
          </a:prstGeom>
          <a:ln>
            <a:noFill/>
          </a:ln>
          <a:effectLst>
            <a:glow rad="101600">
              <a:srgbClr val="FFFF00">
                <a:alpha val="60000"/>
              </a:srgb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457200" y="1143000"/>
            <a:ext cx="510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sz="320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2037" y="404664"/>
            <a:ext cx="4734099" cy="738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>
                  <a:solidFill>
                    <a:schemeClr val="tx1"/>
                  </a:solidFill>
                </a:ln>
              </a:rPr>
              <a:t>Задачи урока</a:t>
            </a:r>
            <a:endParaRPr lang="ru-RU" sz="36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73982"/>
            <a:ext cx="5472608" cy="4516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sz="3200" b="1" dirty="0" smtClean="0"/>
              <a:t>Ощутить целительную силу звучащего слова;</a:t>
            </a:r>
          </a:p>
          <a:p>
            <a:pPr marL="285750" indent="-285750">
              <a:buFontTx/>
              <a:buChar char="-"/>
            </a:pPr>
            <a:r>
              <a:rPr lang="ru-RU" sz="3200" b="1" dirty="0" smtClean="0"/>
              <a:t>Выявить основные структурные и художественные особенности поэмы;</a:t>
            </a:r>
          </a:p>
          <a:p>
            <a:pPr marL="285750" indent="-285750">
              <a:buFontTx/>
              <a:buChar char="-"/>
            </a:pPr>
            <a:r>
              <a:rPr lang="ru-RU" sz="3200" b="1" dirty="0" smtClean="0"/>
              <a:t>Работать над выразительным чтением.</a:t>
            </a:r>
            <a:endParaRPr lang="ru-RU" sz="3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24136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Тезаурус</a:t>
            </a:r>
            <a:endParaRPr lang="ru-RU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3466728" cy="4827240"/>
          </a:xfrm>
        </p:spPr>
        <p:txBody>
          <a:bodyPr/>
          <a:lstStyle/>
          <a:p>
            <a:r>
              <a:rPr lang="ru-RU" dirty="0" smtClean="0"/>
              <a:t>Поэма – </a:t>
            </a:r>
          </a:p>
          <a:p>
            <a:endParaRPr lang="ru-RU" dirty="0"/>
          </a:p>
          <a:p>
            <a:r>
              <a:rPr lang="ru-RU" dirty="0" smtClean="0"/>
              <a:t>Сюжет – </a:t>
            </a:r>
          </a:p>
          <a:p>
            <a:endParaRPr lang="ru-RU" dirty="0"/>
          </a:p>
          <a:p>
            <a:r>
              <a:rPr lang="ru-RU" dirty="0" smtClean="0"/>
              <a:t>Композиция – </a:t>
            </a:r>
          </a:p>
          <a:p>
            <a:endParaRPr lang="ru-RU" dirty="0"/>
          </a:p>
          <a:p>
            <a:r>
              <a:rPr lang="ru-RU" dirty="0" smtClean="0"/>
              <a:t>Романтизм -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908720"/>
            <a:ext cx="669674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/>
              <a:t>л</a:t>
            </a:r>
            <a:r>
              <a:rPr lang="ru-RU" b="1" dirty="0" smtClean="0"/>
              <a:t>ироэпический жанр, стихотворное повествовательное произведение с развёрнутым сюжетом и ярко выражен-ной лирической оценкой того, о чём повествуется.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2132856"/>
            <a:ext cx="6624736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/>
              <a:t>о</a:t>
            </a:r>
            <a:r>
              <a:rPr lang="ru-RU" b="1" dirty="0" smtClean="0"/>
              <a:t>сновные эпизоды событийного ряда литературного произведения в их художественной последователь-ности.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3356992"/>
            <a:ext cx="5616624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/>
              <a:t>п</a:t>
            </a:r>
            <a:r>
              <a:rPr lang="ru-RU" b="1" dirty="0" smtClean="0"/>
              <a:t>остроение художественного произведения, структура </a:t>
            </a:r>
            <a:r>
              <a:rPr lang="ru-RU" b="1" smtClean="0"/>
              <a:t>соединения </a:t>
            </a:r>
            <a:r>
              <a:rPr lang="ru-RU" b="1" smtClean="0"/>
              <a:t>отдельных </a:t>
            </a:r>
            <a:r>
              <a:rPr lang="ru-RU" b="1" dirty="0" smtClean="0"/>
              <a:t>частей в одно целое.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4437112"/>
            <a:ext cx="5832648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/>
              <a:t>х</a:t>
            </a:r>
            <a:r>
              <a:rPr lang="ru-RU" b="1" dirty="0" smtClean="0"/>
              <a:t>удожественный метод, утверждающий безгра-ничные возможности активной личности, способной подняться над действительностью и переделать мир. Герои беспокойны, страстны, неукротимы.</a:t>
            </a:r>
            <a:endParaRPr lang="ru-RU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589" y="554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92108" y="268841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70876" y="4703463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821" y="4979987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48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5123" name="Picture 4" descr="ornament_table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407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5" descr="ornament_table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23399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 descr="ornament_table_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2838"/>
            <a:ext cx="2484438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7" descr="ornament_table_0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79988"/>
            <a:ext cx="2411412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9">
            <a:hlinkClick r:id="rId6"/>
          </p:cNvPr>
          <p:cNvSpPr>
            <a:spLocks noChangeArrowheads="1"/>
          </p:cNvSpPr>
          <p:nvPr/>
        </p:nvSpPr>
        <p:spPr bwMode="auto">
          <a:xfrm>
            <a:off x="3076575" y="1524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5128" name="Picture 8" descr="Картинка 26 из 235">
            <a:hlinkClick r:id="rId6"/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6722"/>
            <a:ext cx="4683760" cy="5966574"/>
          </a:xfrm>
          <a:prstGeom prst="rect">
            <a:avLst/>
          </a:prstGeom>
          <a:ln>
            <a:noFill/>
          </a:ln>
          <a:effectLst>
            <a:glow rad="101600">
              <a:srgbClr val="FFFF00">
                <a:alpha val="60000"/>
              </a:srgb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620688"/>
            <a:ext cx="1080120" cy="5298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3600" b="1" dirty="0" smtClean="0">
                <a:ln>
                  <a:solidFill>
                    <a:schemeClr val="tx1"/>
                  </a:solidFill>
                </a:ln>
              </a:rPr>
              <a:t>Поделись</a:t>
            </a:r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 </a:t>
            </a:r>
            <a:endParaRPr lang="ru-RU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25583" y="0"/>
            <a:ext cx="1224136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3000" b="1" dirty="0" smtClean="0">
                <a:ln>
                  <a:solidFill>
                    <a:schemeClr val="tx1"/>
                  </a:solidFill>
                </a:ln>
              </a:rPr>
              <a:t>впечатлениями</a:t>
            </a:r>
            <a:endParaRPr lang="ru-RU" sz="3000" b="1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-9939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ln>
                  <a:solidFill>
                    <a:schemeClr val="tx1"/>
                  </a:solidFill>
                </a:ln>
                <a:cs typeface="Times New Roman" pitchFamily="18" charset="0"/>
              </a:rPr>
              <a:t>История создания поэмы</a:t>
            </a:r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 </a:t>
            </a:r>
          </a:p>
        </p:txBody>
      </p:sp>
      <p:pic>
        <p:nvPicPr>
          <p:cNvPr id="6148" name="Picture 4" descr="ornament_table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407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ornament_table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23399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ornament_table_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2838"/>
            <a:ext cx="2484438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ornament_table_0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79988"/>
            <a:ext cx="2411412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4095750" y="3009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6153" name="Picture 8" descr="http://miresperanto.narod.ru/tradukoj/mcyri.jpg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511" y="992845"/>
            <a:ext cx="6639849" cy="5840527"/>
          </a:xfrm>
          <a:prstGeom prst="rect">
            <a:avLst/>
          </a:prstGeom>
          <a:ln>
            <a:noFill/>
          </a:ln>
          <a:effectLst>
            <a:glow rad="101600">
              <a:srgbClr val="FFFF00">
                <a:alpha val="60000"/>
              </a:srgb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Мцыри </a:t>
            </a:r>
            <a:r>
              <a:rPr lang="ru-RU" sz="2400" dirty="0" smtClean="0"/>
              <a:t>(в переводе с грузинского) -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2"/>
          </a:xfrm>
        </p:spPr>
        <p:txBody>
          <a:bodyPr/>
          <a:lstStyle/>
          <a:p>
            <a:r>
              <a:rPr lang="ru-RU" b="1" dirty="0">
                <a:ln>
                  <a:solidFill>
                    <a:schemeClr val="tx1"/>
                  </a:solidFill>
                </a:ln>
              </a:rPr>
              <a:t>неслужащий монах, </a:t>
            </a:r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послушник,</a:t>
            </a:r>
            <a:endParaRPr lang="ru-RU" b="1" dirty="0">
              <a:ln>
                <a:solidFill>
                  <a:schemeClr val="tx1"/>
                </a:solidFill>
              </a:ln>
            </a:endParaRPr>
          </a:p>
          <a:p>
            <a:r>
              <a:rPr lang="ru-RU" b="1" dirty="0">
                <a:ln>
                  <a:solidFill>
                    <a:schemeClr val="tx1"/>
                  </a:solidFill>
                </a:ln>
              </a:rPr>
              <a:t>пришелец, </a:t>
            </a:r>
          </a:p>
          <a:p>
            <a:r>
              <a:rPr lang="ru-RU" b="1" dirty="0">
                <a:ln>
                  <a:solidFill>
                    <a:schemeClr val="tx1"/>
                  </a:solidFill>
                </a:ln>
              </a:rPr>
              <a:t>чужеземец, </a:t>
            </a:r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чужак.</a:t>
            </a:r>
          </a:p>
          <a:p>
            <a:endParaRPr lang="ru-RU" b="1" dirty="0">
              <a:ln>
                <a:solidFill>
                  <a:schemeClr val="tx1"/>
                </a:solidFill>
              </a:ln>
            </a:endParaRPr>
          </a:p>
          <a:p>
            <a:endParaRPr lang="ru-RU" b="1" dirty="0" smtClean="0">
              <a:ln>
                <a:solidFill>
                  <a:schemeClr val="tx1"/>
                </a:solidFill>
              </a:ln>
            </a:endParaRPr>
          </a:p>
          <a:p>
            <a:pPr marL="0" indent="0" algn="just">
              <a:buNone/>
            </a:pPr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	</a:t>
            </a:r>
            <a:r>
              <a:rPr lang="ru-RU" b="1" i="1" dirty="0" smtClean="0">
                <a:ln>
                  <a:solidFill>
                    <a:schemeClr val="tx1"/>
                  </a:solidFill>
                </a:ln>
              </a:rPr>
              <a:t>Какое </a:t>
            </a:r>
            <a:r>
              <a:rPr lang="ru-RU" b="1" i="1" dirty="0">
                <a:ln>
                  <a:solidFill>
                    <a:schemeClr val="tx1"/>
                  </a:solidFill>
                </a:ln>
              </a:rPr>
              <a:t>из толкований этого слова наиболее точно определяет характер героя?</a:t>
            </a:r>
          </a:p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68287" y="4728482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97700" y="268287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3" y="4987641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72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4400" dirty="0" smtClean="0">
                <a:cs typeface="Times New Roman" pitchFamily="18" charset="0"/>
              </a:rPr>
              <a:t> «</a:t>
            </a:r>
            <a:r>
              <a:rPr lang="ru-RU" sz="4400" i="1" dirty="0" smtClean="0">
                <a:cs typeface="Times New Roman" pitchFamily="18" charset="0"/>
              </a:rPr>
              <a:t>Вкушая, вкусих мало мёда, и се аз умираю</a:t>
            </a:r>
            <a:r>
              <a:rPr lang="ru-RU" sz="4400" dirty="0" smtClean="0">
                <a:cs typeface="Times New Roman" pitchFamily="18" charset="0"/>
              </a:rPr>
              <a:t>».</a:t>
            </a:r>
            <a:r>
              <a:rPr lang="ru-RU" sz="3600" dirty="0" smtClean="0"/>
              <a:t>   </a:t>
            </a:r>
          </a:p>
          <a:p>
            <a:pPr eaLnBrk="1" hangingPunct="1">
              <a:buFontTx/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                    1-я Книга Царств</a:t>
            </a:r>
          </a:p>
          <a:p>
            <a:pPr eaLnBrk="1" hangingPunct="1">
              <a:buFontTx/>
              <a:buNone/>
            </a:pPr>
            <a:endParaRPr lang="ru-RU" sz="3600" dirty="0"/>
          </a:p>
          <a:p>
            <a:pPr eaLnBrk="1" hangingPunct="1">
              <a:buFontTx/>
              <a:buNone/>
            </a:pPr>
            <a:r>
              <a:rPr lang="ru-RU" sz="3600" dirty="0" smtClean="0"/>
              <a:t>«</a:t>
            </a:r>
            <a:r>
              <a:rPr lang="ru-RU" sz="3600" i="1" dirty="0" smtClean="0"/>
              <a:t>Я попробовал немного мёда, и вот я умираю</a:t>
            </a:r>
            <a:r>
              <a:rPr lang="ru-RU" sz="3600" dirty="0" smtClean="0"/>
              <a:t>».</a:t>
            </a:r>
          </a:p>
        </p:txBody>
      </p:sp>
      <p:pic>
        <p:nvPicPr>
          <p:cNvPr id="7171" name="Picture 4" descr="ornament_table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407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" descr="ornament_table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23399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 descr="ornament_table_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2838"/>
            <a:ext cx="2484438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7" descr="ornament_table_0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79988"/>
            <a:ext cx="2411412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332656"/>
            <a:ext cx="7632848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>
                  <a:solidFill>
                    <a:schemeClr val="tx1"/>
                  </a:solidFill>
                </a:ln>
              </a:rPr>
              <a:t>Эпиграф к поэме</a:t>
            </a:r>
            <a:endParaRPr lang="ru-RU" sz="4400" b="1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Работа над композицией</a:t>
            </a:r>
            <a:endParaRPr lang="ru-RU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495800"/>
          </a:xfrm>
        </p:spPr>
        <p:txBody>
          <a:bodyPr/>
          <a:lstStyle/>
          <a:p>
            <a:pPr algn="just"/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Из скольких глав состоит поэма?</a:t>
            </a:r>
          </a:p>
          <a:p>
            <a:pPr algn="just"/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Все ли они равны по объёму? Почему?</a:t>
            </a:r>
          </a:p>
          <a:p>
            <a:pPr algn="just"/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А если бы они были все одинаковые?..</a:t>
            </a:r>
          </a:p>
          <a:p>
            <a:pPr algn="just"/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На сколько частей вы можете её разбить и почему?</a:t>
            </a:r>
          </a:p>
          <a:p>
            <a:pPr algn="just"/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Кто является рассказчиком в каждой из частей? Что является важным для рассказчика?</a:t>
            </a:r>
            <a:endParaRPr lang="ru-RU" b="1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53816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96220" y="4758242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97700" y="329212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3" y="5014936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73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В какую форму словесного выражения облечён рассказ Мцыри?</a:t>
            </a:r>
          </a:p>
          <a:p>
            <a:pPr algn="just"/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Что в монологе Мцыри доказывает, что монах, слушающий юношу, активно слушает его?</a:t>
            </a:r>
          </a:p>
          <a:p>
            <a:pPr algn="just"/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Как и почему меняются интонации поэмы?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59837" y="4733001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97700" y="245190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3" y="5001288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942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рмонтов Мцыри 2 урок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Лермонтов Мцыри 2 урок</Template>
  <TotalTime>108</TotalTime>
  <Words>505</Words>
  <Application>Microsoft Office PowerPoint</Application>
  <PresentationFormat>Экран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Лермонтов Мцыри 2 урок</vt:lpstr>
      <vt:lpstr>Презентация PowerPoint</vt:lpstr>
      <vt:lpstr>Презентация PowerPoint</vt:lpstr>
      <vt:lpstr>Тезаурус</vt:lpstr>
      <vt:lpstr>Презентация PowerPoint</vt:lpstr>
      <vt:lpstr>История создания поэмы </vt:lpstr>
      <vt:lpstr>Мцыри (в переводе с грузинского) - </vt:lpstr>
      <vt:lpstr>Презентация PowerPoint</vt:lpstr>
      <vt:lpstr>Работа над композицией</vt:lpstr>
      <vt:lpstr>Презентация PowerPoint</vt:lpstr>
      <vt:lpstr>Презентация PowerPoint</vt:lpstr>
      <vt:lpstr>Художественное своеобразие поэмы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Рефлексия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2012-12-12T12:49:55Z</dcterms:created>
  <dcterms:modified xsi:type="dcterms:W3CDTF">2012-12-14T14:03:31Z</dcterms:modified>
</cp:coreProperties>
</file>