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sldIdLst>
    <p:sldId id="256" r:id="rId2"/>
    <p:sldId id="257" r:id="rId3"/>
    <p:sldId id="267" r:id="rId4"/>
    <p:sldId id="258" r:id="rId5"/>
    <p:sldId id="259" r:id="rId6"/>
    <p:sldId id="261" r:id="rId7"/>
    <p:sldId id="268" r:id="rId8"/>
    <p:sldId id="269" r:id="rId9"/>
    <p:sldId id="277" r:id="rId10"/>
    <p:sldId id="270" r:id="rId11"/>
    <p:sldId id="260" r:id="rId12"/>
    <p:sldId id="271" r:id="rId13"/>
    <p:sldId id="262" r:id="rId14"/>
    <p:sldId id="274" r:id="rId15"/>
    <p:sldId id="273" r:id="rId16"/>
    <p:sldId id="266" r:id="rId17"/>
  </p:sldIdLst>
  <p:sldSz cx="9144000" cy="6858000" type="screen4x3"/>
  <p:notesSz cx="9144000" cy="6858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09" autoAdjust="0"/>
    <p:restoredTop sz="94660"/>
  </p:normalViewPr>
  <p:slideViewPr>
    <p:cSldViewPr>
      <p:cViewPr>
        <p:scale>
          <a:sx n="70" d="100"/>
          <a:sy n="70" d="100"/>
        </p:scale>
        <p:origin x="-83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6350" y="20638"/>
            <a:ext cx="9144000" cy="6858000"/>
            <a:chOff x="0" y="0"/>
            <a:chExt cx="5760" cy="4320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7" name="Freeform 5"/>
          <p:cNvSpPr>
            <a:spLocks/>
          </p:cNvSpPr>
          <p:nvPr/>
        </p:nvSpPr>
        <p:spPr bwMode="hidden">
          <a:xfrm>
            <a:off x="6242050" y="626903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8" name="Group 6"/>
          <p:cNvGrpSpPr>
            <a:grpSpLocks/>
          </p:cNvGrpSpPr>
          <p:nvPr/>
        </p:nvGrpSpPr>
        <p:grpSpPr bwMode="auto">
          <a:xfrm>
            <a:off x="-1588" y="6034088"/>
            <a:ext cx="7845426" cy="850900"/>
            <a:chOff x="0" y="3792"/>
            <a:chExt cx="4942" cy="536"/>
          </a:xfrm>
        </p:grpSpPr>
        <p:sp>
          <p:nvSpPr>
            <p:cNvPr id="9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0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6" cy="536"/>
              <a:chOff x="2486" y="3792"/>
              <a:chExt cx="2456" cy="536"/>
            </a:xfrm>
          </p:grpSpPr>
          <p:sp>
            <p:nvSpPr>
              <p:cNvPr id="12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4" cy="529"/>
              </a:xfrm>
              <a:custGeom>
                <a:avLst/>
                <a:gdLst>
                  <a:gd name="T0" fmla="*/ 636 w 994"/>
                  <a:gd name="T1" fmla="*/ 373 h 529"/>
                  <a:gd name="T2" fmla="*/ 495 w 994"/>
                  <a:gd name="T3" fmla="*/ 370 h 529"/>
                  <a:gd name="T4" fmla="*/ 280 w 994"/>
                  <a:gd name="T5" fmla="*/ 249 h 529"/>
                  <a:gd name="T6" fmla="*/ 127 w 994"/>
                  <a:gd name="T7" fmla="*/ 66 h 529"/>
                  <a:gd name="T8" fmla="*/ 0 w 994"/>
                  <a:gd name="T9" fmla="*/ 0 h 529"/>
                  <a:gd name="T10" fmla="*/ 22 w 994"/>
                  <a:gd name="T11" fmla="*/ 26 h 529"/>
                  <a:gd name="T12" fmla="*/ 0 w 994"/>
                  <a:gd name="T13" fmla="*/ 65 h 529"/>
                  <a:gd name="T14" fmla="*/ 30 w 994"/>
                  <a:gd name="T15" fmla="*/ 119 h 529"/>
                  <a:gd name="T16" fmla="*/ 75 w 994"/>
                  <a:gd name="T17" fmla="*/ 243 h 529"/>
                  <a:gd name="T18" fmla="*/ 45 w 994"/>
                  <a:gd name="T19" fmla="*/ 422 h 529"/>
                  <a:gd name="T20" fmla="*/ 200 w 994"/>
                  <a:gd name="T21" fmla="*/ 329 h 529"/>
                  <a:gd name="T22" fmla="*/ 592 w 994"/>
                  <a:gd name="T23" fmla="*/ 527 h 529"/>
                  <a:gd name="T24" fmla="*/ 994 w 994"/>
                  <a:gd name="T25" fmla="*/ 529 h 529"/>
                  <a:gd name="T26" fmla="*/ 828 w 994"/>
                  <a:gd name="T27" fmla="*/ 473 h 529"/>
                  <a:gd name="T28" fmla="*/ 636 w 994"/>
                  <a:gd name="T29" fmla="*/ 373 h 52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4" h="529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592" y="527"/>
                    </a:lnTo>
                    <a:lnTo>
                      <a:pt x="994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1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7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8" name="Freeform 16"/>
            <p:cNvSpPr>
              <a:spLocks/>
            </p:cNvSpPr>
            <p:nvPr userDrawn="1"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9" name="Freeform 17"/>
            <p:cNvSpPr>
              <a:spLocks/>
            </p:cNvSpPr>
            <p:nvPr userDrawn="1"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0" name="Freeform 18"/>
            <p:cNvSpPr>
              <a:spLocks/>
            </p:cNvSpPr>
            <p:nvPr userDrawn="1"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1" name="Freeform 19"/>
            <p:cNvSpPr>
              <a:spLocks/>
            </p:cNvSpPr>
            <p:nvPr userDrawn="1"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2" name="Freeform 20"/>
            <p:cNvSpPr>
              <a:spLocks/>
            </p:cNvSpPr>
            <p:nvPr userDrawn="1"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23" name="Freeform 21"/>
            <p:cNvSpPr>
              <a:spLocks/>
            </p:cNvSpPr>
            <p:nvPr userDrawn="1"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7190" name="Rectangle 2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447800"/>
            <a:ext cx="8229600" cy="1736725"/>
          </a:xfrm>
        </p:spPr>
        <p:txBody>
          <a:bodyPr/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7191" name="Rectangle 2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4290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24" name="Rectangle 2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5" name="Rectangle 25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077DF-5AF1-493F-B4E6-2B7F79B309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26" name="Rectangle 26"/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11132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DC54E3-E59E-41BE-93FC-8AE698044E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3938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5867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5867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9C8B31-FD07-431E-81E0-E616521178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44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80A14-B434-4F78-84EF-64BED09C6C6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42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8AF4B5-1528-4D91-9D5A-74E1256E173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45576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CE753E-9D67-47C9-A575-7B179EC9B8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2967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E51286-0510-4370-A8FA-DC88862A22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84168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A2775-20C1-4172-9C98-CA71A497069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897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E61D8E-A792-43A4-884A-B18E85AB98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85249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D2C91A-67DC-4977-A4B6-C1322C5ED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6347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3C7C1C-2E57-4F93-BC05-36CE4BF976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24941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>
                <a:gamma/>
                <a:shade val="46275"/>
                <a:invGamma/>
              </a:schemeClr>
            </a:gs>
            <a:gs pos="100000">
              <a:schemeClr val="bg1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1049" name="Freeform 3"/>
            <p:cNvSpPr>
              <a:spLocks/>
            </p:cNvSpPr>
            <p:nvPr/>
          </p:nvSpPr>
          <p:spPr bwMode="hidden">
            <a:xfrm>
              <a:off x="0" y="3072"/>
              <a:ext cx="5760" cy="1248"/>
            </a:xfrm>
            <a:custGeom>
              <a:avLst/>
              <a:gdLst>
                <a:gd name="T0" fmla="*/ 5760 w 6027"/>
                <a:gd name="T1" fmla="*/ 1248 h 2296"/>
                <a:gd name="T2" fmla="*/ 0 w 6027"/>
                <a:gd name="T3" fmla="*/ 1248 h 2296"/>
                <a:gd name="T4" fmla="*/ 0 w 6027"/>
                <a:gd name="T5" fmla="*/ 0 h 2296"/>
                <a:gd name="T6" fmla="*/ 5760 w 6027"/>
                <a:gd name="T7" fmla="*/ 0 h 2296"/>
                <a:gd name="T8" fmla="*/ 5760 w 6027"/>
                <a:gd name="T9" fmla="*/ 1248 h 2296"/>
                <a:gd name="T10" fmla="*/ 5760 w 6027"/>
                <a:gd name="T11" fmla="*/ 1248 h 229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accent2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6148" name="Freeform 4"/>
            <p:cNvSpPr>
              <a:spLocks/>
            </p:cNvSpPr>
            <p:nvPr/>
          </p:nvSpPr>
          <p:spPr bwMode="hidden">
            <a:xfrm>
              <a:off x="0" y="0"/>
              <a:ext cx="5760" cy="3072"/>
            </a:xfrm>
            <a:custGeom>
              <a:avLst/>
              <a:gdLst/>
              <a:ahLst/>
              <a:cxnLst>
                <a:cxn ang="0">
                  <a:pos x="6027" y="2296"/>
                </a:cxn>
                <a:cxn ang="0">
                  <a:pos x="0" y="2296"/>
                </a:cxn>
                <a:cxn ang="0">
                  <a:pos x="0" y="0"/>
                </a:cxn>
                <a:cxn ang="0">
                  <a:pos x="6027" y="0"/>
                </a:cxn>
                <a:cxn ang="0">
                  <a:pos x="6027" y="2296"/>
                </a:cxn>
                <a:cxn ang="0">
                  <a:pos x="6027" y="2296"/>
                </a:cxn>
              </a:cxnLst>
              <a:rect l="0" t="0" r="r" b="b"/>
              <a:pathLst>
                <a:path w="6027" h="2296">
                  <a:moveTo>
                    <a:pt x="6027" y="2296"/>
                  </a:moveTo>
                  <a:lnTo>
                    <a:pt x="0" y="2296"/>
                  </a:lnTo>
                  <a:lnTo>
                    <a:pt x="0" y="0"/>
                  </a:lnTo>
                  <a:lnTo>
                    <a:pt x="6027" y="0"/>
                  </a:lnTo>
                  <a:lnTo>
                    <a:pt x="6027" y="2296"/>
                  </a:lnTo>
                  <a:lnTo>
                    <a:pt x="6027" y="229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sp>
        <p:nvSpPr>
          <p:cNvPr id="1027" name="Freeform 5"/>
          <p:cNvSpPr>
            <a:spLocks/>
          </p:cNvSpPr>
          <p:nvPr/>
        </p:nvSpPr>
        <p:spPr bwMode="hidden">
          <a:xfrm>
            <a:off x="6248400" y="6262688"/>
            <a:ext cx="2895600" cy="609600"/>
          </a:xfrm>
          <a:custGeom>
            <a:avLst/>
            <a:gdLst>
              <a:gd name="T0" fmla="*/ 2895600 w 5748"/>
              <a:gd name="T1" fmla="*/ 609600 h 246"/>
              <a:gd name="T2" fmla="*/ 0 w 5748"/>
              <a:gd name="T3" fmla="*/ 609600 h 246"/>
              <a:gd name="T4" fmla="*/ 0 w 5748"/>
              <a:gd name="T5" fmla="*/ 0 h 246"/>
              <a:gd name="T6" fmla="*/ 2895600 w 5748"/>
              <a:gd name="T7" fmla="*/ 0 h 246"/>
              <a:gd name="T8" fmla="*/ 2895600 w 5748"/>
              <a:gd name="T9" fmla="*/ 609600 h 246"/>
              <a:gd name="T10" fmla="*/ 2895600 w 5748"/>
              <a:gd name="T11" fmla="*/ 609600 h 246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5748" h="246">
                <a:moveTo>
                  <a:pt x="5748" y="246"/>
                </a:moveTo>
                <a:lnTo>
                  <a:pt x="0" y="246"/>
                </a:lnTo>
                <a:lnTo>
                  <a:pt x="0" y="0"/>
                </a:lnTo>
                <a:lnTo>
                  <a:pt x="5748" y="0"/>
                </a:lnTo>
                <a:lnTo>
                  <a:pt x="5748" y="246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1028" name="Group 6"/>
          <p:cNvGrpSpPr>
            <a:grpSpLocks/>
          </p:cNvGrpSpPr>
          <p:nvPr/>
        </p:nvGrpSpPr>
        <p:grpSpPr bwMode="auto">
          <a:xfrm>
            <a:off x="0" y="6019800"/>
            <a:ext cx="7848600" cy="857250"/>
            <a:chOff x="0" y="3792"/>
            <a:chExt cx="4944" cy="540"/>
          </a:xfrm>
        </p:grpSpPr>
        <p:sp>
          <p:nvSpPr>
            <p:cNvPr id="6151" name="Freeform 7"/>
            <p:cNvSpPr>
              <a:spLocks/>
            </p:cNvSpPr>
            <p:nvPr userDrawn="1"/>
          </p:nvSpPr>
          <p:spPr bwMode="ltGray">
            <a:xfrm>
              <a:off x="1488" y="3792"/>
              <a:ext cx="3240" cy="536"/>
            </a:xfrm>
            <a:custGeom>
              <a:avLst/>
              <a:gdLst/>
              <a:ahLst/>
              <a:cxnLst>
                <a:cxn ang="0">
                  <a:pos x="3132" y="469"/>
                </a:cxn>
                <a:cxn ang="0">
                  <a:pos x="2995" y="395"/>
                </a:cxn>
                <a:cxn ang="0">
                  <a:pos x="2911" y="375"/>
                </a:cxn>
                <a:cxn ang="0">
                  <a:pos x="2678" y="228"/>
                </a:cxn>
                <a:cxn ang="0">
                  <a:pos x="2553" y="74"/>
                </a:cxn>
                <a:cxn ang="0">
                  <a:pos x="2457" y="7"/>
                </a:cxn>
                <a:cxn ang="0">
                  <a:pos x="2403" y="47"/>
                </a:cxn>
                <a:cxn ang="0">
                  <a:pos x="2289" y="74"/>
                </a:cxn>
                <a:cxn ang="0">
                  <a:pos x="2134" y="74"/>
                </a:cxn>
                <a:cxn ang="0">
                  <a:pos x="2044" y="128"/>
                </a:cxn>
                <a:cxn ang="0">
                  <a:pos x="1775" y="222"/>
                </a:cxn>
                <a:cxn ang="0">
                  <a:pos x="1602" y="181"/>
                </a:cxn>
                <a:cxn ang="0">
                  <a:pos x="1560" y="101"/>
                </a:cxn>
                <a:cxn ang="0">
                  <a:pos x="1542" y="87"/>
                </a:cxn>
                <a:cxn ang="0">
                  <a:pos x="1446" y="60"/>
                </a:cxn>
                <a:cxn ang="0">
                  <a:pos x="1375" y="74"/>
                </a:cxn>
                <a:cxn ang="0">
                  <a:pos x="1309" y="87"/>
                </a:cxn>
                <a:cxn ang="0">
                  <a:pos x="1243" y="13"/>
                </a:cxn>
                <a:cxn ang="0">
                  <a:pos x="1225" y="0"/>
                </a:cxn>
                <a:cxn ang="0">
                  <a:pos x="1189" y="0"/>
                </a:cxn>
                <a:cxn ang="0">
                  <a:pos x="1106" y="34"/>
                </a:cxn>
                <a:cxn ang="0">
                  <a:pos x="1106" y="34"/>
                </a:cxn>
                <a:cxn ang="0">
                  <a:pos x="1094" y="40"/>
                </a:cxn>
                <a:cxn ang="0">
                  <a:pos x="1070" y="54"/>
                </a:cxn>
                <a:cxn ang="0">
                  <a:pos x="1034" y="74"/>
                </a:cxn>
                <a:cxn ang="0">
                  <a:pos x="1004" y="74"/>
                </a:cxn>
                <a:cxn ang="0">
                  <a:pos x="986" y="74"/>
                </a:cxn>
                <a:cxn ang="0">
                  <a:pos x="956" y="81"/>
                </a:cxn>
                <a:cxn ang="0">
                  <a:pos x="920" y="94"/>
                </a:cxn>
                <a:cxn ang="0">
                  <a:pos x="884" y="107"/>
                </a:cxn>
                <a:cxn ang="0">
                  <a:pos x="843" y="128"/>
                </a:cxn>
                <a:cxn ang="0">
                  <a:pos x="813" y="141"/>
                </a:cxn>
                <a:cxn ang="0">
                  <a:pos x="789" y="148"/>
                </a:cxn>
                <a:cxn ang="0">
                  <a:pos x="783" y="154"/>
                </a:cxn>
                <a:cxn ang="0">
                  <a:pos x="556" y="228"/>
                </a:cxn>
                <a:cxn ang="0">
                  <a:pos x="394" y="294"/>
                </a:cxn>
                <a:cxn ang="0">
                  <a:pos x="107" y="462"/>
                </a:cxn>
                <a:cxn ang="0">
                  <a:pos x="0" y="536"/>
                </a:cxn>
                <a:cxn ang="0">
                  <a:pos x="3240" y="536"/>
                </a:cxn>
                <a:cxn ang="0">
                  <a:pos x="3132" y="469"/>
                </a:cxn>
                <a:cxn ang="0">
                  <a:pos x="3132" y="469"/>
                </a:cxn>
              </a:cxnLst>
              <a:rect l="0" t="0" r="r" b="b"/>
              <a:pathLst>
                <a:path w="3240" h="536">
                  <a:moveTo>
                    <a:pt x="3132" y="469"/>
                  </a:moveTo>
                  <a:lnTo>
                    <a:pt x="2995" y="395"/>
                  </a:lnTo>
                  <a:lnTo>
                    <a:pt x="2911" y="375"/>
                  </a:lnTo>
                  <a:lnTo>
                    <a:pt x="2678" y="228"/>
                  </a:lnTo>
                  <a:lnTo>
                    <a:pt x="2553" y="74"/>
                  </a:lnTo>
                  <a:lnTo>
                    <a:pt x="2457" y="7"/>
                  </a:lnTo>
                  <a:lnTo>
                    <a:pt x="2403" y="47"/>
                  </a:lnTo>
                  <a:lnTo>
                    <a:pt x="2289" y="74"/>
                  </a:lnTo>
                  <a:lnTo>
                    <a:pt x="2134" y="74"/>
                  </a:lnTo>
                  <a:lnTo>
                    <a:pt x="2044" y="128"/>
                  </a:lnTo>
                  <a:lnTo>
                    <a:pt x="1775" y="222"/>
                  </a:lnTo>
                  <a:lnTo>
                    <a:pt x="1602" y="181"/>
                  </a:lnTo>
                  <a:lnTo>
                    <a:pt x="1560" y="101"/>
                  </a:lnTo>
                  <a:lnTo>
                    <a:pt x="1542" y="87"/>
                  </a:lnTo>
                  <a:lnTo>
                    <a:pt x="1446" y="60"/>
                  </a:lnTo>
                  <a:lnTo>
                    <a:pt x="1375" y="74"/>
                  </a:lnTo>
                  <a:lnTo>
                    <a:pt x="1309" y="87"/>
                  </a:lnTo>
                  <a:lnTo>
                    <a:pt x="1243" y="13"/>
                  </a:lnTo>
                  <a:lnTo>
                    <a:pt x="1225" y="0"/>
                  </a:lnTo>
                  <a:lnTo>
                    <a:pt x="1189" y="0"/>
                  </a:lnTo>
                  <a:lnTo>
                    <a:pt x="1106" y="34"/>
                  </a:lnTo>
                  <a:lnTo>
                    <a:pt x="1106" y="34"/>
                  </a:lnTo>
                  <a:lnTo>
                    <a:pt x="1094" y="40"/>
                  </a:lnTo>
                  <a:lnTo>
                    <a:pt x="1070" y="54"/>
                  </a:lnTo>
                  <a:lnTo>
                    <a:pt x="1034" y="74"/>
                  </a:lnTo>
                  <a:lnTo>
                    <a:pt x="1004" y="74"/>
                  </a:lnTo>
                  <a:lnTo>
                    <a:pt x="986" y="74"/>
                  </a:lnTo>
                  <a:lnTo>
                    <a:pt x="956" y="81"/>
                  </a:lnTo>
                  <a:lnTo>
                    <a:pt x="920" y="94"/>
                  </a:lnTo>
                  <a:lnTo>
                    <a:pt x="884" y="107"/>
                  </a:lnTo>
                  <a:lnTo>
                    <a:pt x="843" y="128"/>
                  </a:lnTo>
                  <a:lnTo>
                    <a:pt x="813" y="141"/>
                  </a:lnTo>
                  <a:lnTo>
                    <a:pt x="789" y="148"/>
                  </a:lnTo>
                  <a:lnTo>
                    <a:pt x="783" y="154"/>
                  </a:lnTo>
                  <a:lnTo>
                    <a:pt x="556" y="228"/>
                  </a:lnTo>
                  <a:lnTo>
                    <a:pt x="394" y="294"/>
                  </a:lnTo>
                  <a:lnTo>
                    <a:pt x="107" y="462"/>
                  </a:lnTo>
                  <a:lnTo>
                    <a:pt x="0" y="536"/>
                  </a:lnTo>
                  <a:lnTo>
                    <a:pt x="3240" y="536"/>
                  </a:lnTo>
                  <a:lnTo>
                    <a:pt x="3132" y="469"/>
                  </a:lnTo>
                  <a:lnTo>
                    <a:pt x="3132" y="469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  <p:grpSp>
          <p:nvGrpSpPr>
            <p:cNvPr id="1042" name="Group 8"/>
            <p:cNvGrpSpPr>
              <a:grpSpLocks/>
            </p:cNvGrpSpPr>
            <p:nvPr userDrawn="1"/>
          </p:nvGrpSpPr>
          <p:grpSpPr bwMode="auto">
            <a:xfrm>
              <a:off x="2486" y="3792"/>
              <a:ext cx="2458" cy="540"/>
              <a:chOff x="2486" y="3792"/>
              <a:chExt cx="2458" cy="540"/>
            </a:xfrm>
          </p:grpSpPr>
          <p:sp>
            <p:nvSpPr>
              <p:cNvPr id="1044" name="Freeform 9"/>
              <p:cNvSpPr>
                <a:spLocks/>
              </p:cNvSpPr>
              <p:nvPr userDrawn="1"/>
            </p:nvSpPr>
            <p:spPr bwMode="ltGray">
              <a:xfrm>
                <a:off x="3948" y="3799"/>
                <a:ext cx="996" cy="533"/>
              </a:xfrm>
              <a:custGeom>
                <a:avLst/>
                <a:gdLst>
                  <a:gd name="T0" fmla="*/ 636 w 996"/>
                  <a:gd name="T1" fmla="*/ 373 h 533"/>
                  <a:gd name="T2" fmla="*/ 495 w 996"/>
                  <a:gd name="T3" fmla="*/ 370 h 533"/>
                  <a:gd name="T4" fmla="*/ 280 w 996"/>
                  <a:gd name="T5" fmla="*/ 249 h 533"/>
                  <a:gd name="T6" fmla="*/ 127 w 996"/>
                  <a:gd name="T7" fmla="*/ 66 h 533"/>
                  <a:gd name="T8" fmla="*/ 0 w 996"/>
                  <a:gd name="T9" fmla="*/ 0 h 533"/>
                  <a:gd name="T10" fmla="*/ 22 w 996"/>
                  <a:gd name="T11" fmla="*/ 26 h 533"/>
                  <a:gd name="T12" fmla="*/ 0 w 996"/>
                  <a:gd name="T13" fmla="*/ 65 h 533"/>
                  <a:gd name="T14" fmla="*/ 30 w 996"/>
                  <a:gd name="T15" fmla="*/ 119 h 533"/>
                  <a:gd name="T16" fmla="*/ 75 w 996"/>
                  <a:gd name="T17" fmla="*/ 243 h 533"/>
                  <a:gd name="T18" fmla="*/ 45 w 996"/>
                  <a:gd name="T19" fmla="*/ 422 h 533"/>
                  <a:gd name="T20" fmla="*/ 200 w 996"/>
                  <a:gd name="T21" fmla="*/ 329 h 533"/>
                  <a:gd name="T22" fmla="*/ 612 w 996"/>
                  <a:gd name="T23" fmla="*/ 533 h 533"/>
                  <a:gd name="T24" fmla="*/ 996 w 996"/>
                  <a:gd name="T25" fmla="*/ 529 h 533"/>
                  <a:gd name="T26" fmla="*/ 828 w 996"/>
                  <a:gd name="T27" fmla="*/ 473 h 533"/>
                  <a:gd name="T28" fmla="*/ 636 w 996"/>
                  <a:gd name="T29" fmla="*/ 373 h 533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996" h="533">
                    <a:moveTo>
                      <a:pt x="636" y="373"/>
                    </a:moveTo>
                    <a:lnTo>
                      <a:pt x="495" y="370"/>
                    </a:lnTo>
                    <a:lnTo>
                      <a:pt x="280" y="249"/>
                    </a:lnTo>
                    <a:lnTo>
                      <a:pt x="127" y="66"/>
                    </a:lnTo>
                    <a:lnTo>
                      <a:pt x="0" y="0"/>
                    </a:lnTo>
                    <a:lnTo>
                      <a:pt x="22" y="26"/>
                    </a:lnTo>
                    <a:lnTo>
                      <a:pt x="0" y="65"/>
                    </a:lnTo>
                    <a:lnTo>
                      <a:pt x="30" y="119"/>
                    </a:lnTo>
                    <a:lnTo>
                      <a:pt x="75" y="243"/>
                    </a:lnTo>
                    <a:lnTo>
                      <a:pt x="45" y="422"/>
                    </a:lnTo>
                    <a:lnTo>
                      <a:pt x="200" y="329"/>
                    </a:lnTo>
                    <a:lnTo>
                      <a:pt x="612" y="533"/>
                    </a:lnTo>
                    <a:lnTo>
                      <a:pt x="996" y="529"/>
                    </a:lnTo>
                    <a:lnTo>
                      <a:pt x="828" y="473"/>
                    </a:lnTo>
                    <a:lnTo>
                      <a:pt x="636" y="37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5" name="Freeform 10"/>
              <p:cNvSpPr>
                <a:spLocks/>
              </p:cNvSpPr>
              <p:nvPr userDrawn="1"/>
            </p:nvSpPr>
            <p:spPr bwMode="ltGray">
              <a:xfrm>
                <a:off x="2677" y="3792"/>
                <a:ext cx="186" cy="395"/>
              </a:xfrm>
              <a:custGeom>
                <a:avLst/>
                <a:gdLst>
                  <a:gd name="T0" fmla="*/ 36 w 186"/>
                  <a:gd name="T1" fmla="*/ 0 h 353"/>
                  <a:gd name="T2" fmla="*/ 54 w 186"/>
                  <a:gd name="T3" fmla="*/ 20 h 353"/>
                  <a:gd name="T4" fmla="*/ 24 w 186"/>
                  <a:gd name="T5" fmla="*/ 34 h 353"/>
                  <a:gd name="T6" fmla="*/ 18 w 186"/>
                  <a:gd name="T7" fmla="*/ 74 h 353"/>
                  <a:gd name="T8" fmla="*/ 42 w 186"/>
                  <a:gd name="T9" fmla="*/ 128 h 353"/>
                  <a:gd name="T10" fmla="*/ 48 w 186"/>
                  <a:gd name="T11" fmla="*/ 181 h 353"/>
                  <a:gd name="T12" fmla="*/ 0 w 186"/>
                  <a:gd name="T13" fmla="*/ 395 h 353"/>
                  <a:gd name="T14" fmla="*/ 54 w 186"/>
                  <a:gd name="T15" fmla="*/ 261 h 353"/>
                  <a:gd name="T16" fmla="*/ 84 w 186"/>
                  <a:gd name="T17" fmla="*/ 242 h 353"/>
                  <a:gd name="T18" fmla="*/ 126 w 186"/>
                  <a:gd name="T19" fmla="*/ 141 h 353"/>
                  <a:gd name="T20" fmla="*/ 144 w 186"/>
                  <a:gd name="T21" fmla="*/ 134 h 353"/>
                  <a:gd name="T22" fmla="*/ 144 w 186"/>
                  <a:gd name="T23" fmla="*/ 101 h 353"/>
                  <a:gd name="T24" fmla="*/ 186 w 186"/>
                  <a:gd name="T25" fmla="*/ 74 h 353"/>
                  <a:gd name="T26" fmla="*/ 162 w 186"/>
                  <a:gd name="T27" fmla="*/ 67 h 353"/>
                  <a:gd name="T28" fmla="*/ 36 w 186"/>
                  <a:gd name="T29" fmla="*/ 0 h 353"/>
                  <a:gd name="T30" fmla="*/ 36 w 186"/>
                  <a:gd name="T31" fmla="*/ 0 h 353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186" h="353">
                    <a:moveTo>
                      <a:pt x="36" y="0"/>
                    </a:moveTo>
                    <a:lnTo>
                      <a:pt x="54" y="18"/>
                    </a:lnTo>
                    <a:lnTo>
                      <a:pt x="24" y="30"/>
                    </a:lnTo>
                    <a:lnTo>
                      <a:pt x="18" y="66"/>
                    </a:lnTo>
                    <a:lnTo>
                      <a:pt x="42" y="114"/>
                    </a:lnTo>
                    <a:lnTo>
                      <a:pt x="48" y="162"/>
                    </a:lnTo>
                    <a:lnTo>
                      <a:pt x="0" y="353"/>
                    </a:lnTo>
                    <a:lnTo>
                      <a:pt x="54" y="233"/>
                    </a:lnTo>
                    <a:lnTo>
                      <a:pt x="84" y="216"/>
                    </a:lnTo>
                    <a:lnTo>
                      <a:pt x="126" y="126"/>
                    </a:lnTo>
                    <a:lnTo>
                      <a:pt x="144" y="120"/>
                    </a:lnTo>
                    <a:lnTo>
                      <a:pt x="144" y="90"/>
                    </a:lnTo>
                    <a:lnTo>
                      <a:pt x="186" y="66"/>
                    </a:lnTo>
                    <a:lnTo>
                      <a:pt x="162" y="60"/>
                    </a:lnTo>
                    <a:lnTo>
                      <a:pt x="36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6" name="Freeform 11"/>
              <p:cNvSpPr>
                <a:spLocks/>
              </p:cNvSpPr>
              <p:nvPr userDrawn="1"/>
            </p:nvSpPr>
            <p:spPr bwMode="ltGray">
              <a:xfrm>
                <a:off x="3030" y="3893"/>
                <a:ext cx="378" cy="271"/>
              </a:xfrm>
              <a:custGeom>
                <a:avLst/>
                <a:gdLst>
                  <a:gd name="T0" fmla="*/ 18 w 378"/>
                  <a:gd name="T1" fmla="*/ 0 h 271"/>
                  <a:gd name="T2" fmla="*/ 12 w 378"/>
                  <a:gd name="T3" fmla="*/ 13 h 271"/>
                  <a:gd name="T4" fmla="*/ 0 w 378"/>
                  <a:gd name="T5" fmla="*/ 40 h 271"/>
                  <a:gd name="T6" fmla="*/ 60 w 378"/>
                  <a:gd name="T7" fmla="*/ 121 h 271"/>
                  <a:gd name="T8" fmla="*/ 310 w 378"/>
                  <a:gd name="T9" fmla="*/ 271 h 271"/>
                  <a:gd name="T10" fmla="*/ 290 w 378"/>
                  <a:gd name="T11" fmla="*/ 139 h 271"/>
                  <a:gd name="T12" fmla="*/ 378 w 378"/>
                  <a:gd name="T13" fmla="*/ 76 h 271"/>
                  <a:gd name="T14" fmla="*/ 251 w 378"/>
                  <a:gd name="T15" fmla="*/ 94 h 271"/>
                  <a:gd name="T16" fmla="*/ 90 w 378"/>
                  <a:gd name="T17" fmla="*/ 54 h 271"/>
                  <a:gd name="T18" fmla="*/ 18 w 378"/>
                  <a:gd name="T19" fmla="*/ 0 h 271"/>
                  <a:gd name="T20" fmla="*/ 18 w 378"/>
                  <a:gd name="T21" fmla="*/ 0 h 271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378" h="271">
                    <a:moveTo>
                      <a:pt x="18" y="0"/>
                    </a:moveTo>
                    <a:lnTo>
                      <a:pt x="12" y="13"/>
                    </a:lnTo>
                    <a:lnTo>
                      <a:pt x="0" y="40"/>
                    </a:lnTo>
                    <a:lnTo>
                      <a:pt x="60" y="121"/>
                    </a:lnTo>
                    <a:lnTo>
                      <a:pt x="310" y="271"/>
                    </a:lnTo>
                    <a:lnTo>
                      <a:pt x="290" y="139"/>
                    </a:lnTo>
                    <a:lnTo>
                      <a:pt x="378" y="76"/>
                    </a:lnTo>
                    <a:lnTo>
                      <a:pt x="251" y="94"/>
                    </a:lnTo>
                    <a:lnTo>
                      <a:pt x="90" y="54"/>
                    </a:lnTo>
                    <a:lnTo>
                      <a:pt x="18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7" name="Freeform 12"/>
              <p:cNvSpPr>
                <a:spLocks/>
              </p:cNvSpPr>
              <p:nvPr userDrawn="1"/>
            </p:nvSpPr>
            <p:spPr bwMode="ltGray">
              <a:xfrm>
                <a:off x="3628" y="3866"/>
                <a:ext cx="155" cy="74"/>
              </a:xfrm>
              <a:custGeom>
                <a:avLst/>
                <a:gdLst>
                  <a:gd name="T0" fmla="*/ 114 w 155"/>
                  <a:gd name="T1" fmla="*/ 0 h 66"/>
                  <a:gd name="T2" fmla="*/ 0 w 155"/>
                  <a:gd name="T3" fmla="*/ 0 h 66"/>
                  <a:gd name="T4" fmla="*/ 0 w 155"/>
                  <a:gd name="T5" fmla="*/ 0 h 66"/>
                  <a:gd name="T6" fmla="*/ 6 w 155"/>
                  <a:gd name="T7" fmla="*/ 7 h 66"/>
                  <a:gd name="T8" fmla="*/ 6 w 155"/>
                  <a:gd name="T9" fmla="*/ 20 h 66"/>
                  <a:gd name="T10" fmla="*/ 0 w 155"/>
                  <a:gd name="T11" fmla="*/ 27 h 66"/>
                  <a:gd name="T12" fmla="*/ 78 w 155"/>
                  <a:gd name="T13" fmla="*/ 67 h 66"/>
                  <a:gd name="T14" fmla="*/ 96 w 155"/>
                  <a:gd name="T15" fmla="*/ 47 h 66"/>
                  <a:gd name="T16" fmla="*/ 155 w 155"/>
                  <a:gd name="T17" fmla="*/ 74 h 66"/>
                  <a:gd name="T18" fmla="*/ 126 w 155"/>
                  <a:gd name="T19" fmla="*/ 27 h 66"/>
                  <a:gd name="T20" fmla="*/ 149 w 155"/>
                  <a:gd name="T21" fmla="*/ 0 h 66"/>
                  <a:gd name="T22" fmla="*/ 114 w 155"/>
                  <a:gd name="T23" fmla="*/ 0 h 66"/>
                  <a:gd name="T24" fmla="*/ 114 w 155"/>
                  <a:gd name="T25" fmla="*/ 0 h 6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155" h="66">
                    <a:moveTo>
                      <a:pt x="114" y="0"/>
                    </a:moveTo>
                    <a:lnTo>
                      <a:pt x="0" y="0"/>
                    </a:lnTo>
                    <a:lnTo>
                      <a:pt x="6" y="6"/>
                    </a:lnTo>
                    <a:lnTo>
                      <a:pt x="6" y="18"/>
                    </a:lnTo>
                    <a:lnTo>
                      <a:pt x="0" y="24"/>
                    </a:lnTo>
                    <a:lnTo>
                      <a:pt x="78" y="60"/>
                    </a:lnTo>
                    <a:lnTo>
                      <a:pt x="96" y="42"/>
                    </a:lnTo>
                    <a:lnTo>
                      <a:pt x="155" y="66"/>
                    </a:lnTo>
                    <a:lnTo>
                      <a:pt x="126" y="24"/>
                    </a:lnTo>
                    <a:lnTo>
                      <a:pt x="149" y="0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48" name="Freeform 13"/>
              <p:cNvSpPr>
                <a:spLocks/>
              </p:cNvSpPr>
              <p:nvPr userDrawn="1"/>
            </p:nvSpPr>
            <p:spPr bwMode="ltGray">
              <a:xfrm>
                <a:off x="2486" y="3859"/>
                <a:ext cx="42" cy="81"/>
              </a:xfrm>
              <a:custGeom>
                <a:avLst/>
                <a:gdLst>
                  <a:gd name="T0" fmla="*/ 6 w 42"/>
                  <a:gd name="T1" fmla="*/ 41 h 72"/>
                  <a:gd name="T2" fmla="*/ 0 w 42"/>
                  <a:gd name="T3" fmla="*/ 20 h 72"/>
                  <a:gd name="T4" fmla="*/ 12 w 42"/>
                  <a:gd name="T5" fmla="*/ 7 h 72"/>
                  <a:gd name="T6" fmla="*/ 0 w 42"/>
                  <a:gd name="T7" fmla="*/ 7 h 72"/>
                  <a:gd name="T8" fmla="*/ 12 w 42"/>
                  <a:gd name="T9" fmla="*/ 7 h 72"/>
                  <a:gd name="T10" fmla="*/ 24 w 42"/>
                  <a:gd name="T11" fmla="*/ 7 h 72"/>
                  <a:gd name="T12" fmla="*/ 36 w 42"/>
                  <a:gd name="T13" fmla="*/ 7 h 72"/>
                  <a:gd name="T14" fmla="*/ 42 w 42"/>
                  <a:gd name="T15" fmla="*/ 0 h 72"/>
                  <a:gd name="T16" fmla="*/ 30 w 42"/>
                  <a:gd name="T17" fmla="*/ 20 h 72"/>
                  <a:gd name="T18" fmla="*/ 42 w 42"/>
                  <a:gd name="T19" fmla="*/ 54 h 72"/>
                  <a:gd name="T20" fmla="*/ 12 w 42"/>
                  <a:gd name="T21" fmla="*/ 81 h 72"/>
                  <a:gd name="T22" fmla="*/ 6 w 42"/>
                  <a:gd name="T23" fmla="*/ 41 h 72"/>
                  <a:gd name="T24" fmla="*/ 6 w 42"/>
                  <a:gd name="T25" fmla="*/ 41 h 72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42" h="72">
                    <a:moveTo>
                      <a:pt x="6" y="36"/>
                    </a:moveTo>
                    <a:lnTo>
                      <a:pt x="0" y="18"/>
                    </a:lnTo>
                    <a:lnTo>
                      <a:pt x="12" y="6"/>
                    </a:lnTo>
                    <a:lnTo>
                      <a:pt x="0" y="6"/>
                    </a:lnTo>
                    <a:lnTo>
                      <a:pt x="12" y="6"/>
                    </a:lnTo>
                    <a:lnTo>
                      <a:pt x="24" y="6"/>
                    </a:lnTo>
                    <a:lnTo>
                      <a:pt x="36" y="6"/>
                    </a:lnTo>
                    <a:lnTo>
                      <a:pt x="42" y="0"/>
                    </a:lnTo>
                    <a:lnTo>
                      <a:pt x="30" y="18"/>
                    </a:lnTo>
                    <a:lnTo>
                      <a:pt x="42" y="48"/>
                    </a:lnTo>
                    <a:lnTo>
                      <a:pt x="12" y="72"/>
                    </a:lnTo>
                    <a:lnTo>
                      <a:pt x="6" y="36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6158" name="Freeform 14"/>
            <p:cNvSpPr>
              <a:spLocks/>
            </p:cNvSpPr>
            <p:nvPr userDrawn="1"/>
          </p:nvSpPr>
          <p:spPr bwMode="ltGray">
            <a:xfrm>
              <a:off x="0" y="3792"/>
              <a:ext cx="3976" cy="535"/>
            </a:xfrm>
            <a:custGeom>
              <a:avLst/>
              <a:gdLst/>
              <a:ahLst/>
              <a:cxnLst>
                <a:cxn ang="0">
                  <a:pos x="3976" y="527"/>
                </a:cxn>
                <a:cxn ang="0">
                  <a:pos x="3970" y="527"/>
                </a:cxn>
                <a:cxn ang="0">
                  <a:pos x="3844" y="509"/>
                </a:cxn>
                <a:cxn ang="0">
                  <a:pos x="2487" y="305"/>
                </a:cxn>
                <a:cxn ang="0">
                  <a:pos x="2039" y="36"/>
                </a:cxn>
                <a:cxn ang="0">
                  <a:pos x="1907" y="24"/>
                </a:cxn>
                <a:cxn ang="0">
                  <a:pos x="1883" y="54"/>
                </a:cxn>
                <a:cxn ang="0">
                  <a:pos x="1859" y="54"/>
                </a:cxn>
                <a:cxn ang="0">
                  <a:pos x="1830" y="30"/>
                </a:cxn>
                <a:cxn ang="0">
                  <a:pos x="1704" y="102"/>
                </a:cxn>
                <a:cxn ang="0">
                  <a:pos x="1608" y="126"/>
                </a:cxn>
                <a:cxn ang="0">
                  <a:pos x="1561" y="132"/>
                </a:cxn>
                <a:cxn ang="0">
                  <a:pos x="1495" y="102"/>
                </a:cxn>
                <a:cxn ang="0">
                  <a:pos x="1357" y="126"/>
                </a:cxn>
                <a:cxn ang="0">
                  <a:pos x="1285" y="24"/>
                </a:cxn>
                <a:cxn ang="0">
                  <a:pos x="1280" y="18"/>
                </a:cxn>
                <a:cxn ang="0">
                  <a:pos x="1262" y="12"/>
                </a:cxn>
                <a:cxn ang="0">
                  <a:pos x="1238" y="6"/>
                </a:cxn>
                <a:cxn ang="0">
                  <a:pos x="1220" y="0"/>
                </a:cxn>
                <a:cxn ang="0">
                  <a:pos x="1196" y="0"/>
                </a:cxn>
                <a:cxn ang="0">
                  <a:pos x="1166" y="0"/>
                </a:cxn>
                <a:cxn ang="0">
                  <a:pos x="1142" y="0"/>
                </a:cxn>
                <a:cxn ang="0">
                  <a:pos x="1136" y="0"/>
                </a:cxn>
                <a:cxn ang="0">
                  <a:pos x="1130" y="0"/>
                </a:cxn>
                <a:cxn ang="0">
                  <a:pos x="1124" y="6"/>
                </a:cxn>
                <a:cxn ang="0">
                  <a:pos x="1118" y="12"/>
                </a:cxn>
                <a:cxn ang="0">
                  <a:pos x="1100" y="18"/>
                </a:cxn>
                <a:cxn ang="0">
                  <a:pos x="1088" y="18"/>
                </a:cxn>
                <a:cxn ang="0">
                  <a:pos x="1070" y="24"/>
                </a:cxn>
                <a:cxn ang="0">
                  <a:pos x="1052" y="30"/>
                </a:cxn>
                <a:cxn ang="0">
                  <a:pos x="1034" y="36"/>
                </a:cxn>
                <a:cxn ang="0">
                  <a:pos x="1028" y="42"/>
                </a:cxn>
                <a:cxn ang="0">
                  <a:pos x="969" y="60"/>
                </a:cxn>
                <a:cxn ang="0">
                  <a:pos x="921" y="72"/>
                </a:cxn>
                <a:cxn ang="0">
                  <a:pos x="855" y="48"/>
                </a:cxn>
                <a:cxn ang="0">
                  <a:pos x="825" y="48"/>
                </a:cxn>
                <a:cxn ang="0">
                  <a:pos x="759" y="72"/>
                </a:cxn>
                <a:cxn ang="0">
                  <a:pos x="735" y="72"/>
                </a:cxn>
                <a:cxn ang="0">
                  <a:pos x="706" y="60"/>
                </a:cxn>
                <a:cxn ang="0">
                  <a:pos x="640" y="60"/>
                </a:cxn>
                <a:cxn ang="0">
                  <a:pos x="544" y="72"/>
                </a:cxn>
                <a:cxn ang="0">
                  <a:pos x="389" y="18"/>
                </a:cxn>
                <a:cxn ang="0">
                  <a:pos x="323" y="60"/>
                </a:cxn>
                <a:cxn ang="0">
                  <a:pos x="317" y="60"/>
                </a:cxn>
                <a:cxn ang="0">
                  <a:pos x="305" y="72"/>
                </a:cxn>
                <a:cxn ang="0">
                  <a:pos x="287" y="78"/>
                </a:cxn>
                <a:cxn ang="0">
                  <a:pos x="263" y="90"/>
                </a:cxn>
                <a:cxn ang="0">
                  <a:pos x="203" y="120"/>
                </a:cxn>
                <a:cxn ang="0">
                  <a:pos x="149" y="150"/>
                </a:cxn>
                <a:cxn ang="0">
                  <a:pos x="78" y="168"/>
                </a:cxn>
                <a:cxn ang="0">
                  <a:pos x="0" y="180"/>
                </a:cxn>
                <a:cxn ang="0">
                  <a:pos x="0" y="527"/>
                </a:cxn>
                <a:cxn ang="0">
                  <a:pos x="1010" y="527"/>
                </a:cxn>
                <a:cxn ang="0">
                  <a:pos x="3725" y="527"/>
                </a:cxn>
                <a:cxn ang="0">
                  <a:pos x="3976" y="527"/>
                </a:cxn>
                <a:cxn ang="0">
                  <a:pos x="3976" y="527"/>
                </a:cxn>
              </a:cxnLst>
              <a:rect l="0" t="0" r="r" b="b"/>
              <a:pathLst>
                <a:path w="3976" h="527">
                  <a:moveTo>
                    <a:pt x="3976" y="527"/>
                  </a:moveTo>
                  <a:lnTo>
                    <a:pt x="3970" y="527"/>
                  </a:lnTo>
                  <a:lnTo>
                    <a:pt x="3844" y="509"/>
                  </a:lnTo>
                  <a:lnTo>
                    <a:pt x="2487" y="305"/>
                  </a:lnTo>
                  <a:lnTo>
                    <a:pt x="2039" y="36"/>
                  </a:lnTo>
                  <a:lnTo>
                    <a:pt x="1907" y="24"/>
                  </a:lnTo>
                  <a:lnTo>
                    <a:pt x="1883" y="54"/>
                  </a:lnTo>
                  <a:lnTo>
                    <a:pt x="1859" y="54"/>
                  </a:lnTo>
                  <a:lnTo>
                    <a:pt x="1830" y="30"/>
                  </a:lnTo>
                  <a:lnTo>
                    <a:pt x="1704" y="102"/>
                  </a:lnTo>
                  <a:lnTo>
                    <a:pt x="1608" y="126"/>
                  </a:lnTo>
                  <a:lnTo>
                    <a:pt x="1561" y="132"/>
                  </a:lnTo>
                  <a:lnTo>
                    <a:pt x="1495" y="102"/>
                  </a:lnTo>
                  <a:lnTo>
                    <a:pt x="1357" y="126"/>
                  </a:lnTo>
                  <a:lnTo>
                    <a:pt x="1285" y="24"/>
                  </a:lnTo>
                  <a:lnTo>
                    <a:pt x="1280" y="18"/>
                  </a:lnTo>
                  <a:lnTo>
                    <a:pt x="1262" y="12"/>
                  </a:lnTo>
                  <a:lnTo>
                    <a:pt x="1238" y="6"/>
                  </a:lnTo>
                  <a:lnTo>
                    <a:pt x="1220" y="0"/>
                  </a:lnTo>
                  <a:lnTo>
                    <a:pt x="1196" y="0"/>
                  </a:lnTo>
                  <a:lnTo>
                    <a:pt x="1166" y="0"/>
                  </a:lnTo>
                  <a:lnTo>
                    <a:pt x="1142" y="0"/>
                  </a:lnTo>
                  <a:lnTo>
                    <a:pt x="1136" y="0"/>
                  </a:lnTo>
                  <a:lnTo>
                    <a:pt x="1130" y="0"/>
                  </a:lnTo>
                  <a:lnTo>
                    <a:pt x="1124" y="6"/>
                  </a:lnTo>
                  <a:lnTo>
                    <a:pt x="1118" y="12"/>
                  </a:lnTo>
                  <a:lnTo>
                    <a:pt x="1100" y="18"/>
                  </a:lnTo>
                  <a:lnTo>
                    <a:pt x="1088" y="18"/>
                  </a:lnTo>
                  <a:lnTo>
                    <a:pt x="1070" y="24"/>
                  </a:lnTo>
                  <a:lnTo>
                    <a:pt x="1052" y="30"/>
                  </a:lnTo>
                  <a:lnTo>
                    <a:pt x="1034" y="36"/>
                  </a:lnTo>
                  <a:lnTo>
                    <a:pt x="1028" y="42"/>
                  </a:lnTo>
                  <a:lnTo>
                    <a:pt x="969" y="60"/>
                  </a:lnTo>
                  <a:lnTo>
                    <a:pt x="921" y="72"/>
                  </a:lnTo>
                  <a:lnTo>
                    <a:pt x="855" y="48"/>
                  </a:lnTo>
                  <a:lnTo>
                    <a:pt x="825" y="48"/>
                  </a:lnTo>
                  <a:lnTo>
                    <a:pt x="759" y="72"/>
                  </a:lnTo>
                  <a:lnTo>
                    <a:pt x="735" y="72"/>
                  </a:lnTo>
                  <a:lnTo>
                    <a:pt x="706" y="60"/>
                  </a:lnTo>
                  <a:lnTo>
                    <a:pt x="640" y="60"/>
                  </a:lnTo>
                  <a:lnTo>
                    <a:pt x="544" y="72"/>
                  </a:lnTo>
                  <a:lnTo>
                    <a:pt x="389" y="18"/>
                  </a:lnTo>
                  <a:lnTo>
                    <a:pt x="323" y="60"/>
                  </a:lnTo>
                  <a:lnTo>
                    <a:pt x="317" y="60"/>
                  </a:lnTo>
                  <a:lnTo>
                    <a:pt x="305" y="72"/>
                  </a:lnTo>
                  <a:lnTo>
                    <a:pt x="287" y="78"/>
                  </a:lnTo>
                  <a:lnTo>
                    <a:pt x="263" y="90"/>
                  </a:lnTo>
                  <a:lnTo>
                    <a:pt x="203" y="120"/>
                  </a:lnTo>
                  <a:lnTo>
                    <a:pt x="149" y="150"/>
                  </a:lnTo>
                  <a:lnTo>
                    <a:pt x="78" y="168"/>
                  </a:lnTo>
                  <a:lnTo>
                    <a:pt x="0" y="180"/>
                  </a:lnTo>
                  <a:lnTo>
                    <a:pt x="0" y="527"/>
                  </a:lnTo>
                  <a:lnTo>
                    <a:pt x="1010" y="527"/>
                  </a:lnTo>
                  <a:lnTo>
                    <a:pt x="3725" y="527"/>
                  </a:lnTo>
                  <a:lnTo>
                    <a:pt x="3976" y="527"/>
                  </a:lnTo>
                  <a:lnTo>
                    <a:pt x="3976" y="527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tint val="75686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>
                <a:latin typeface="Arial" pitchFamily="34" charset="0"/>
              </a:endParaRPr>
            </a:p>
          </p:txBody>
        </p:sp>
      </p:grpSp>
      <p:grpSp>
        <p:nvGrpSpPr>
          <p:cNvPr id="1029" name="Group 15"/>
          <p:cNvGrpSpPr>
            <a:grpSpLocks/>
          </p:cNvGrpSpPr>
          <p:nvPr/>
        </p:nvGrpSpPr>
        <p:grpSpPr bwMode="auto">
          <a:xfrm>
            <a:off x="627063" y="6021388"/>
            <a:ext cx="5684837" cy="849312"/>
            <a:chOff x="395" y="3793"/>
            <a:chExt cx="3581" cy="535"/>
          </a:xfrm>
        </p:grpSpPr>
        <p:sp>
          <p:nvSpPr>
            <p:cNvPr id="1035" name="Freeform 16"/>
            <p:cNvSpPr>
              <a:spLocks/>
            </p:cNvSpPr>
            <p:nvPr/>
          </p:nvSpPr>
          <p:spPr bwMode="auto">
            <a:xfrm>
              <a:off x="1196" y="3793"/>
              <a:ext cx="365" cy="291"/>
            </a:xfrm>
            <a:custGeom>
              <a:avLst/>
              <a:gdLst>
                <a:gd name="T0" fmla="*/ 24 w 365"/>
                <a:gd name="T1" fmla="*/ 24 h 287"/>
                <a:gd name="T2" fmla="*/ 0 w 365"/>
                <a:gd name="T3" fmla="*/ 61 h 287"/>
                <a:gd name="T4" fmla="*/ 66 w 365"/>
                <a:gd name="T5" fmla="*/ 110 h 287"/>
                <a:gd name="T6" fmla="*/ 143 w 365"/>
                <a:gd name="T7" fmla="*/ 183 h 287"/>
                <a:gd name="T8" fmla="*/ 191 w 365"/>
                <a:gd name="T9" fmla="*/ 170 h 287"/>
                <a:gd name="T10" fmla="*/ 341 w 365"/>
                <a:gd name="T11" fmla="*/ 291 h 287"/>
                <a:gd name="T12" fmla="*/ 305 w 365"/>
                <a:gd name="T13" fmla="*/ 176 h 287"/>
                <a:gd name="T14" fmla="*/ 365 w 365"/>
                <a:gd name="T15" fmla="*/ 134 h 287"/>
                <a:gd name="T16" fmla="*/ 359 w 365"/>
                <a:gd name="T17" fmla="*/ 128 h 287"/>
                <a:gd name="T18" fmla="*/ 335 w 365"/>
                <a:gd name="T19" fmla="*/ 116 h 287"/>
                <a:gd name="T20" fmla="*/ 299 w 365"/>
                <a:gd name="T21" fmla="*/ 91 h 287"/>
                <a:gd name="T22" fmla="*/ 257 w 365"/>
                <a:gd name="T23" fmla="*/ 73 h 287"/>
                <a:gd name="T24" fmla="*/ 215 w 365"/>
                <a:gd name="T25" fmla="*/ 55 h 287"/>
                <a:gd name="T26" fmla="*/ 173 w 365"/>
                <a:gd name="T27" fmla="*/ 37 h 287"/>
                <a:gd name="T28" fmla="*/ 143 w 365"/>
                <a:gd name="T29" fmla="*/ 24 h 287"/>
                <a:gd name="T30" fmla="*/ 131 w 365"/>
                <a:gd name="T31" fmla="*/ 18 h 287"/>
                <a:gd name="T32" fmla="*/ 107 w 365"/>
                <a:gd name="T33" fmla="*/ 18 h 287"/>
                <a:gd name="T34" fmla="*/ 95 w 365"/>
                <a:gd name="T35" fmla="*/ 18 h 287"/>
                <a:gd name="T36" fmla="*/ 72 w 365"/>
                <a:gd name="T37" fmla="*/ 12 h 287"/>
                <a:gd name="T38" fmla="*/ 66 w 365"/>
                <a:gd name="T39" fmla="*/ 12 h 287"/>
                <a:gd name="T40" fmla="*/ 54 w 365"/>
                <a:gd name="T41" fmla="*/ 6 h 287"/>
                <a:gd name="T42" fmla="*/ 42 w 365"/>
                <a:gd name="T43" fmla="*/ 0 h 287"/>
                <a:gd name="T44" fmla="*/ 30 w 365"/>
                <a:gd name="T45" fmla="*/ 0 h 287"/>
                <a:gd name="T46" fmla="*/ 24 w 365"/>
                <a:gd name="T47" fmla="*/ 24 h 287"/>
                <a:gd name="T48" fmla="*/ 24 w 365"/>
                <a:gd name="T49" fmla="*/ 24 h 2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0" t="0" r="r" b="b"/>
              <a:pathLst>
                <a:path w="365" h="287">
                  <a:moveTo>
                    <a:pt x="24" y="24"/>
                  </a:moveTo>
                  <a:lnTo>
                    <a:pt x="0" y="60"/>
                  </a:lnTo>
                  <a:lnTo>
                    <a:pt x="66" y="108"/>
                  </a:lnTo>
                  <a:lnTo>
                    <a:pt x="143" y="180"/>
                  </a:lnTo>
                  <a:lnTo>
                    <a:pt x="191" y="168"/>
                  </a:lnTo>
                  <a:lnTo>
                    <a:pt x="341" y="287"/>
                  </a:lnTo>
                  <a:lnTo>
                    <a:pt x="305" y="174"/>
                  </a:lnTo>
                  <a:lnTo>
                    <a:pt x="365" y="132"/>
                  </a:lnTo>
                  <a:lnTo>
                    <a:pt x="359" y="126"/>
                  </a:lnTo>
                  <a:lnTo>
                    <a:pt x="335" y="114"/>
                  </a:lnTo>
                  <a:lnTo>
                    <a:pt x="299" y="90"/>
                  </a:lnTo>
                  <a:lnTo>
                    <a:pt x="257" y="72"/>
                  </a:lnTo>
                  <a:lnTo>
                    <a:pt x="215" y="54"/>
                  </a:lnTo>
                  <a:lnTo>
                    <a:pt x="173" y="36"/>
                  </a:lnTo>
                  <a:lnTo>
                    <a:pt x="143" y="24"/>
                  </a:lnTo>
                  <a:lnTo>
                    <a:pt x="131" y="18"/>
                  </a:lnTo>
                  <a:lnTo>
                    <a:pt x="107" y="18"/>
                  </a:lnTo>
                  <a:lnTo>
                    <a:pt x="95" y="18"/>
                  </a:lnTo>
                  <a:lnTo>
                    <a:pt x="72" y="12"/>
                  </a:lnTo>
                  <a:lnTo>
                    <a:pt x="66" y="12"/>
                  </a:lnTo>
                  <a:lnTo>
                    <a:pt x="54" y="6"/>
                  </a:lnTo>
                  <a:lnTo>
                    <a:pt x="42" y="0"/>
                  </a:lnTo>
                  <a:lnTo>
                    <a:pt x="30" y="0"/>
                  </a:lnTo>
                  <a:lnTo>
                    <a:pt x="24" y="2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6" name="Freeform 17"/>
            <p:cNvSpPr>
              <a:spLocks/>
            </p:cNvSpPr>
            <p:nvPr/>
          </p:nvSpPr>
          <p:spPr bwMode="auto">
            <a:xfrm>
              <a:off x="1943" y="3829"/>
              <a:ext cx="2033" cy="499"/>
            </a:xfrm>
            <a:custGeom>
              <a:avLst/>
              <a:gdLst>
                <a:gd name="T0" fmla="*/ 186 w 2033"/>
                <a:gd name="T1" fmla="*/ 18 h 499"/>
                <a:gd name="T2" fmla="*/ 138 w 2033"/>
                <a:gd name="T3" fmla="*/ 6 h 499"/>
                <a:gd name="T4" fmla="*/ 96 w 2033"/>
                <a:gd name="T5" fmla="*/ 0 h 499"/>
                <a:gd name="T6" fmla="*/ 36 w 2033"/>
                <a:gd name="T7" fmla="*/ 0 h 499"/>
                <a:gd name="T8" fmla="*/ 12 w 2033"/>
                <a:gd name="T9" fmla="*/ 25 h 499"/>
                <a:gd name="T10" fmla="*/ 0 w 2033"/>
                <a:gd name="T11" fmla="*/ 128 h 499"/>
                <a:gd name="T12" fmla="*/ 60 w 2033"/>
                <a:gd name="T13" fmla="*/ 104 h 499"/>
                <a:gd name="T14" fmla="*/ 90 w 2033"/>
                <a:gd name="T15" fmla="*/ 134 h 499"/>
                <a:gd name="T16" fmla="*/ 150 w 2033"/>
                <a:gd name="T17" fmla="*/ 153 h 499"/>
                <a:gd name="T18" fmla="*/ 209 w 2033"/>
                <a:gd name="T19" fmla="*/ 273 h 499"/>
                <a:gd name="T20" fmla="*/ 401 w 2033"/>
                <a:gd name="T21" fmla="*/ 359 h 499"/>
                <a:gd name="T22" fmla="*/ 777 w 2033"/>
                <a:gd name="T23" fmla="*/ 359 h 499"/>
                <a:gd name="T24" fmla="*/ 2033 w 2033"/>
                <a:gd name="T25" fmla="*/ 499 h 499"/>
                <a:gd name="T26" fmla="*/ 2033 w 2033"/>
                <a:gd name="T27" fmla="*/ 499 h 499"/>
                <a:gd name="T28" fmla="*/ 1991 w 2033"/>
                <a:gd name="T29" fmla="*/ 493 h 499"/>
                <a:gd name="T30" fmla="*/ 676 w 2033"/>
                <a:gd name="T31" fmla="*/ 243 h 499"/>
                <a:gd name="T32" fmla="*/ 514 w 2033"/>
                <a:gd name="T33" fmla="*/ 159 h 499"/>
                <a:gd name="T34" fmla="*/ 425 w 2033"/>
                <a:gd name="T35" fmla="*/ 110 h 499"/>
                <a:gd name="T36" fmla="*/ 365 w 2033"/>
                <a:gd name="T37" fmla="*/ 92 h 499"/>
                <a:gd name="T38" fmla="*/ 281 w 2033"/>
                <a:gd name="T39" fmla="*/ 61 h 499"/>
                <a:gd name="T40" fmla="*/ 186 w 2033"/>
                <a:gd name="T41" fmla="*/ 18 h 499"/>
                <a:gd name="T42" fmla="*/ 186 w 2033"/>
                <a:gd name="T43" fmla="*/ 18 h 499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2033" h="499">
                  <a:moveTo>
                    <a:pt x="186" y="18"/>
                  </a:moveTo>
                  <a:lnTo>
                    <a:pt x="138" y="6"/>
                  </a:lnTo>
                  <a:lnTo>
                    <a:pt x="96" y="0"/>
                  </a:lnTo>
                  <a:lnTo>
                    <a:pt x="36" y="0"/>
                  </a:lnTo>
                  <a:lnTo>
                    <a:pt x="12" y="25"/>
                  </a:lnTo>
                  <a:lnTo>
                    <a:pt x="0" y="128"/>
                  </a:lnTo>
                  <a:lnTo>
                    <a:pt x="60" y="104"/>
                  </a:lnTo>
                  <a:lnTo>
                    <a:pt x="90" y="134"/>
                  </a:lnTo>
                  <a:lnTo>
                    <a:pt x="150" y="153"/>
                  </a:lnTo>
                  <a:lnTo>
                    <a:pt x="209" y="273"/>
                  </a:lnTo>
                  <a:lnTo>
                    <a:pt x="401" y="359"/>
                  </a:lnTo>
                  <a:lnTo>
                    <a:pt x="777" y="359"/>
                  </a:lnTo>
                  <a:lnTo>
                    <a:pt x="2033" y="499"/>
                  </a:lnTo>
                  <a:lnTo>
                    <a:pt x="1991" y="493"/>
                  </a:lnTo>
                  <a:lnTo>
                    <a:pt x="676" y="243"/>
                  </a:lnTo>
                  <a:lnTo>
                    <a:pt x="514" y="159"/>
                  </a:lnTo>
                  <a:lnTo>
                    <a:pt x="425" y="110"/>
                  </a:lnTo>
                  <a:lnTo>
                    <a:pt x="365" y="92"/>
                  </a:lnTo>
                  <a:lnTo>
                    <a:pt x="281" y="61"/>
                  </a:lnTo>
                  <a:lnTo>
                    <a:pt x="186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7" name="Freeform 18"/>
            <p:cNvSpPr>
              <a:spLocks/>
            </p:cNvSpPr>
            <p:nvPr/>
          </p:nvSpPr>
          <p:spPr bwMode="auto">
            <a:xfrm>
              <a:off x="1830" y="3823"/>
              <a:ext cx="71" cy="61"/>
            </a:xfrm>
            <a:custGeom>
              <a:avLst/>
              <a:gdLst>
                <a:gd name="T0" fmla="*/ 0 w 71"/>
                <a:gd name="T1" fmla="*/ 18 h 60"/>
                <a:gd name="T2" fmla="*/ 6 w 71"/>
                <a:gd name="T3" fmla="*/ 18 h 60"/>
                <a:gd name="T4" fmla="*/ 12 w 71"/>
                <a:gd name="T5" fmla="*/ 12 h 60"/>
                <a:gd name="T6" fmla="*/ 6 w 71"/>
                <a:gd name="T7" fmla="*/ 6 h 60"/>
                <a:gd name="T8" fmla="*/ 0 w 71"/>
                <a:gd name="T9" fmla="*/ 0 h 60"/>
                <a:gd name="T10" fmla="*/ 29 w 71"/>
                <a:gd name="T11" fmla="*/ 18 h 60"/>
                <a:gd name="T12" fmla="*/ 53 w 71"/>
                <a:gd name="T13" fmla="*/ 18 h 60"/>
                <a:gd name="T14" fmla="*/ 59 w 71"/>
                <a:gd name="T15" fmla="*/ 31 h 60"/>
                <a:gd name="T16" fmla="*/ 65 w 71"/>
                <a:gd name="T17" fmla="*/ 43 h 60"/>
                <a:gd name="T18" fmla="*/ 71 w 71"/>
                <a:gd name="T19" fmla="*/ 55 h 60"/>
                <a:gd name="T20" fmla="*/ 71 w 71"/>
                <a:gd name="T21" fmla="*/ 61 h 60"/>
                <a:gd name="T22" fmla="*/ 59 w 71"/>
                <a:gd name="T23" fmla="*/ 55 h 60"/>
                <a:gd name="T24" fmla="*/ 47 w 71"/>
                <a:gd name="T25" fmla="*/ 43 h 60"/>
                <a:gd name="T26" fmla="*/ 23 w 71"/>
                <a:gd name="T27" fmla="*/ 31 h 60"/>
                <a:gd name="T28" fmla="*/ 23 w 71"/>
                <a:gd name="T29" fmla="*/ 37 h 60"/>
                <a:gd name="T30" fmla="*/ 18 w 71"/>
                <a:gd name="T31" fmla="*/ 43 h 60"/>
                <a:gd name="T32" fmla="*/ 12 w 71"/>
                <a:gd name="T33" fmla="*/ 49 h 60"/>
                <a:gd name="T34" fmla="*/ 6 w 71"/>
                <a:gd name="T35" fmla="*/ 49 h 60"/>
                <a:gd name="T36" fmla="*/ 6 w 71"/>
                <a:gd name="T37" fmla="*/ 49 h 60"/>
                <a:gd name="T38" fmla="*/ 6 w 71"/>
                <a:gd name="T39" fmla="*/ 37 h 60"/>
                <a:gd name="T40" fmla="*/ 0 w 71"/>
                <a:gd name="T41" fmla="*/ 18 h 60"/>
                <a:gd name="T42" fmla="*/ 0 w 71"/>
                <a:gd name="T43" fmla="*/ 18 h 60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71" h="60">
                  <a:moveTo>
                    <a:pt x="0" y="18"/>
                  </a:moveTo>
                  <a:lnTo>
                    <a:pt x="6" y="18"/>
                  </a:lnTo>
                  <a:lnTo>
                    <a:pt x="12" y="12"/>
                  </a:lnTo>
                  <a:lnTo>
                    <a:pt x="6" y="6"/>
                  </a:lnTo>
                  <a:lnTo>
                    <a:pt x="0" y="0"/>
                  </a:lnTo>
                  <a:lnTo>
                    <a:pt x="29" y="18"/>
                  </a:lnTo>
                  <a:lnTo>
                    <a:pt x="53" y="18"/>
                  </a:lnTo>
                  <a:lnTo>
                    <a:pt x="59" y="30"/>
                  </a:lnTo>
                  <a:lnTo>
                    <a:pt x="65" y="42"/>
                  </a:lnTo>
                  <a:lnTo>
                    <a:pt x="71" y="54"/>
                  </a:lnTo>
                  <a:lnTo>
                    <a:pt x="71" y="60"/>
                  </a:lnTo>
                  <a:lnTo>
                    <a:pt x="59" y="54"/>
                  </a:lnTo>
                  <a:lnTo>
                    <a:pt x="47" y="42"/>
                  </a:lnTo>
                  <a:lnTo>
                    <a:pt x="23" y="30"/>
                  </a:lnTo>
                  <a:lnTo>
                    <a:pt x="23" y="36"/>
                  </a:lnTo>
                  <a:lnTo>
                    <a:pt x="18" y="42"/>
                  </a:lnTo>
                  <a:lnTo>
                    <a:pt x="12" y="48"/>
                  </a:lnTo>
                  <a:lnTo>
                    <a:pt x="6" y="48"/>
                  </a:lnTo>
                  <a:lnTo>
                    <a:pt x="6" y="3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8" name="Freeform 19"/>
            <p:cNvSpPr>
              <a:spLocks/>
            </p:cNvSpPr>
            <p:nvPr/>
          </p:nvSpPr>
          <p:spPr bwMode="auto">
            <a:xfrm>
              <a:off x="855" y="3842"/>
              <a:ext cx="161" cy="164"/>
            </a:xfrm>
            <a:custGeom>
              <a:avLst/>
              <a:gdLst>
                <a:gd name="T0" fmla="*/ 30 w 161"/>
                <a:gd name="T1" fmla="*/ 0 h 162"/>
                <a:gd name="T2" fmla="*/ 48 w 161"/>
                <a:gd name="T3" fmla="*/ 6 h 162"/>
                <a:gd name="T4" fmla="*/ 72 w 161"/>
                <a:gd name="T5" fmla="*/ 6 h 162"/>
                <a:gd name="T6" fmla="*/ 114 w 161"/>
                <a:gd name="T7" fmla="*/ 12 h 162"/>
                <a:gd name="T8" fmla="*/ 96 w 161"/>
                <a:gd name="T9" fmla="*/ 55 h 162"/>
                <a:gd name="T10" fmla="*/ 96 w 161"/>
                <a:gd name="T11" fmla="*/ 61 h 162"/>
                <a:gd name="T12" fmla="*/ 102 w 161"/>
                <a:gd name="T13" fmla="*/ 73 h 162"/>
                <a:gd name="T14" fmla="*/ 108 w 161"/>
                <a:gd name="T15" fmla="*/ 85 h 162"/>
                <a:gd name="T16" fmla="*/ 120 w 161"/>
                <a:gd name="T17" fmla="*/ 97 h 162"/>
                <a:gd name="T18" fmla="*/ 143 w 161"/>
                <a:gd name="T19" fmla="*/ 115 h 162"/>
                <a:gd name="T20" fmla="*/ 155 w 161"/>
                <a:gd name="T21" fmla="*/ 140 h 162"/>
                <a:gd name="T22" fmla="*/ 161 w 161"/>
                <a:gd name="T23" fmla="*/ 158 h 162"/>
                <a:gd name="T24" fmla="*/ 161 w 161"/>
                <a:gd name="T25" fmla="*/ 164 h 162"/>
                <a:gd name="T26" fmla="*/ 96 w 161"/>
                <a:gd name="T27" fmla="*/ 103 h 162"/>
                <a:gd name="T28" fmla="*/ 30 w 161"/>
                <a:gd name="T29" fmla="*/ 55 h 162"/>
                <a:gd name="T30" fmla="*/ 0 w 161"/>
                <a:gd name="T31" fmla="*/ 0 h 162"/>
                <a:gd name="T32" fmla="*/ 30 w 161"/>
                <a:gd name="T33" fmla="*/ 0 h 162"/>
                <a:gd name="T34" fmla="*/ 30 w 161"/>
                <a:gd name="T35" fmla="*/ 0 h 162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0" t="0" r="r" b="b"/>
              <a:pathLst>
                <a:path w="161" h="162">
                  <a:moveTo>
                    <a:pt x="30" y="0"/>
                  </a:moveTo>
                  <a:lnTo>
                    <a:pt x="48" y="6"/>
                  </a:lnTo>
                  <a:lnTo>
                    <a:pt x="72" y="6"/>
                  </a:lnTo>
                  <a:lnTo>
                    <a:pt x="114" y="12"/>
                  </a:lnTo>
                  <a:lnTo>
                    <a:pt x="96" y="54"/>
                  </a:lnTo>
                  <a:lnTo>
                    <a:pt x="96" y="60"/>
                  </a:lnTo>
                  <a:lnTo>
                    <a:pt x="102" y="72"/>
                  </a:lnTo>
                  <a:lnTo>
                    <a:pt x="108" y="84"/>
                  </a:lnTo>
                  <a:lnTo>
                    <a:pt x="120" y="96"/>
                  </a:lnTo>
                  <a:lnTo>
                    <a:pt x="143" y="114"/>
                  </a:lnTo>
                  <a:lnTo>
                    <a:pt x="155" y="138"/>
                  </a:lnTo>
                  <a:lnTo>
                    <a:pt x="161" y="156"/>
                  </a:lnTo>
                  <a:lnTo>
                    <a:pt x="161" y="162"/>
                  </a:lnTo>
                  <a:lnTo>
                    <a:pt x="96" y="102"/>
                  </a:lnTo>
                  <a:lnTo>
                    <a:pt x="30" y="54"/>
                  </a:lnTo>
                  <a:lnTo>
                    <a:pt x="0" y="0"/>
                  </a:lnTo>
                  <a:lnTo>
                    <a:pt x="30" y="0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39" name="Freeform 20"/>
            <p:cNvSpPr>
              <a:spLocks/>
            </p:cNvSpPr>
            <p:nvPr/>
          </p:nvSpPr>
          <p:spPr bwMode="auto">
            <a:xfrm>
              <a:off x="706" y="3854"/>
              <a:ext cx="59" cy="61"/>
            </a:xfrm>
            <a:custGeom>
              <a:avLst/>
              <a:gdLst>
                <a:gd name="T0" fmla="*/ 59 w 59"/>
                <a:gd name="T1" fmla="*/ 6 h 60"/>
                <a:gd name="T2" fmla="*/ 41 w 59"/>
                <a:gd name="T3" fmla="*/ 31 h 60"/>
                <a:gd name="T4" fmla="*/ 41 w 59"/>
                <a:gd name="T5" fmla="*/ 37 h 60"/>
                <a:gd name="T6" fmla="*/ 47 w 59"/>
                <a:gd name="T7" fmla="*/ 43 h 60"/>
                <a:gd name="T8" fmla="*/ 53 w 59"/>
                <a:gd name="T9" fmla="*/ 55 h 60"/>
                <a:gd name="T10" fmla="*/ 53 w 59"/>
                <a:gd name="T11" fmla="*/ 61 h 60"/>
                <a:gd name="T12" fmla="*/ 47 w 59"/>
                <a:gd name="T13" fmla="*/ 55 h 60"/>
                <a:gd name="T14" fmla="*/ 35 w 59"/>
                <a:gd name="T15" fmla="*/ 49 h 60"/>
                <a:gd name="T16" fmla="*/ 23 w 59"/>
                <a:gd name="T17" fmla="*/ 37 h 60"/>
                <a:gd name="T18" fmla="*/ 17 w 59"/>
                <a:gd name="T19" fmla="*/ 31 h 60"/>
                <a:gd name="T20" fmla="*/ 0 w 59"/>
                <a:gd name="T21" fmla="*/ 0 h 60"/>
                <a:gd name="T22" fmla="*/ 59 w 59"/>
                <a:gd name="T23" fmla="*/ 6 h 60"/>
                <a:gd name="T24" fmla="*/ 59 w 59"/>
                <a:gd name="T25" fmla="*/ 6 h 60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0" t="0" r="r" b="b"/>
              <a:pathLst>
                <a:path w="59" h="60">
                  <a:moveTo>
                    <a:pt x="59" y="6"/>
                  </a:moveTo>
                  <a:lnTo>
                    <a:pt x="41" y="30"/>
                  </a:lnTo>
                  <a:lnTo>
                    <a:pt x="41" y="36"/>
                  </a:lnTo>
                  <a:lnTo>
                    <a:pt x="47" y="42"/>
                  </a:lnTo>
                  <a:lnTo>
                    <a:pt x="53" y="54"/>
                  </a:lnTo>
                  <a:lnTo>
                    <a:pt x="53" y="60"/>
                  </a:lnTo>
                  <a:lnTo>
                    <a:pt x="47" y="54"/>
                  </a:lnTo>
                  <a:lnTo>
                    <a:pt x="35" y="48"/>
                  </a:lnTo>
                  <a:lnTo>
                    <a:pt x="23" y="36"/>
                  </a:lnTo>
                  <a:lnTo>
                    <a:pt x="17" y="30"/>
                  </a:lnTo>
                  <a:lnTo>
                    <a:pt x="0" y="0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040" name="Freeform 21"/>
            <p:cNvSpPr>
              <a:spLocks/>
            </p:cNvSpPr>
            <p:nvPr/>
          </p:nvSpPr>
          <p:spPr bwMode="auto">
            <a:xfrm>
              <a:off x="395" y="3811"/>
              <a:ext cx="245" cy="207"/>
            </a:xfrm>
            <a:custGeom>
              <a:avLst/>
              <a:gdLst>
                <a:gd name="T0" fmla="*/ 233 w 245"/>
                <a:gd name="T1" fmla="*/ 37 h 204"/>
                <a:gd name="T2" fmla="*/ 245 w 245"/>
                <a:gd name="T3" fmla="*/ 43 h 204"/>
                <a:gd name="T4" fmla="*/ 209 w 245"/>
                <a:gd name="T5" fmla="*/ 85 h 204"/>
                <a:gd name="T6" fmla="*/ 143 w 245"/>
                <a:gd name="T7" fmla="*/ 134 h 204"/>
                <a:gd name="T8" fmla="*/ 167 w 245"/>
                <a:gd name="T9" fmla="*/ 158 h 204"/>
                <a:gd name="T10" fmla="*/ 179 w 245"/>
                <a:gd name="T11" fmla="*/ 207 h 204"/>
                <a:gd name="T12" fmla="*/ 77 w 245"/>
                <a:gd name="T13" fmla="*/ 134 h 204"/>
                <a:gd name="T14" fmla="*/ 47 w 245"/>
                <a:gd name="T15" fmla="*/ 85 h 204"/>
                <a:gd name="T16" fmla="*/ 89 w 245"/>
                <a:gd name="T17" fmla="*/ 67 h 204"/>
                <a:gd name="T18" fmla="*/ 59 w 245"/>
                <a:gd name="T19" fmla="*/ 37 h 204"/>
                <a:gd name="T20" fmla="*/ 0 w 245"/>
                <a:gd name="T21" fmla="*/ 12 h 204"/>
                <a:gd name="T22" fmla="*/ 0 w 245"/>
                <a:gd name="T23" fmla="*/ 0 h 204"/>
                <a:gd name="T24" fmla="*/ 6 w 245"/>
                <a:gd name="T25" fmla="*/ 0 h 204"/>
                <a:gd name="T26" fmla="*/ 12 w 245"/>
                <a:gd name="T27" fmla="*/ 0 h 204"/>
                <a:gd name="T28" fmla="*/ 47 w 245"/>
                <a:gd name="T29" fmla="*/ 6 h 204"/>
                <a:gd name="T30" fmla="*/ 77 w 245"/>
                <a:gd name="T31" fmla="*/ 6 h 204"/>
                <a:gd name="T32" fmla="*/ 83 w 245"/>
                <a:gd name="T33" fmla="*/ 6 h 204"/>
                <a:gd name="T34" fmla="*/ 89 w 245"/>
                <a:gd name="T35" fmla="*/ 6 h 204"/>
                <a:gd name="T36" fmla="*/ 101 w 245"/>
                <a:gd name="T37" fmla="*/ 12 h 204"/>
                <a:gd name="T38" fmla="*/ 125 w 245"/>
                <a:gd name="T39" fmla="*/ 12 h 204"/>
                <a:gd name="T40" fmla="*/ 143 w 245"/>
                <a:gd name="T41" fmla="*/ 18 h 204"/>
                <a:gd name="T42" fmla="*/ 149 w 245"/>
                <a:gd name="T43" fmla="*/ 18 h 204"/>
                <a:gd name="T44" fmla="*/ 149 w 245"/>
                <a:gd name="T45" fmla="*/ 18 h 204"/>
                <a:gd name="T46" fmla="*/ 203 w 245"/>
                <a:gd name="T47" fmla="*/ 24 h 204"/>
                <a:gd name="T48" fmla="*/ 233 w 245"/>
                <a:gd name="T49" fmla="*/ 37 h 204"/>
                <a:gd name="T50" fmla="*/ 233 w 245"/>
                <a:gd name="T51" fmla="*/ 37 h 20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245" h="204">
                  <a:moveTo>
                    <a:pt x="233" y="36"/>
                  </a:moveTo>
                  <a:lnTo>
                    <a:pt x="245" y="42"/>
                  </a:lnTo>
                  <a:lnTo>
                    <a:pt x="209" y="84"/>
                  </a:lnTo>
                  <a:lnTo>
                    <a:pt x="143" y="132"/>
                  </a:lnTo>
                  <a:lnTo>
                    <a:pt x="167" y="156"/>
                  </a:lnTo>
                  <a:lnTo>
                    <a:pt x="179" y="204"/>
                  </a:lnTo>
                  <a:lnTo>
                    <a:pt x="77" y="132"/>
                  </a:lnTo>
                  <a:lnTo>
                    <a:pt x="47" y="84"/>
                  </a:lnTo>
                  <a:lnTo>
                    <a:pt x="89" y="66"/>
                  </a:lnTo>
                  <a:lnTo>
                    <a:pt x="59" y="36"/>
                  </a:lnTo>
                  <a:lnTo>
                    <a:pt x="0" y="12"/>
                  </a:lnTo>
                  <a:lnTo>
                    <a:pt x="0" y="0"/>
                  </a:lnTo>
                  <a:lnTo>
                    <a:pt x="6" y="0"/>
                  </a:lnTo>
                  <a:lnTo>
                    <a:pt x="12" y="0"/>
                  </a:lnTo>
                  <a:lnTo>
                    <a:pt x="47" y="6"/>
                  </a:lnTo>
                  <a:lnTo>
                    <a:pt x="77" y="6"/>
                  </a:lnTo>
                  <a:lnTo>
                    <a:pt x="83" y="6"/>
                  </a:lnTo>
                  <a:lnTo>
                    <a:pt x="89" y="6"/>
                  </a:lnTo>
                  <a:lnTo>
                    <a:pt x="101" y="12"/>
                  </a:lnTo>
                  <a:lnTo>
                    <a:pt x="125" y="12"/>
                  </a:lnTo>
                  <a:lnTo>
                    <a:pt x="143" y="18"/>
                  </a:lnTo>
                  <a:lnTo>
                    <a:pt x="149" y="18"/>
                  </a:lnTo>
                  <a:lnTo>
                    <a:pt x="203" y="24"/>
                  </a:lnTo>
                  <a:lnTo>
                    <a:pt x="233" y="36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166" name="Rectangle 2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2860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31" name="Rectangle 2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6168" name="Rectangle 2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69" name="Rectangle 2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70" name="Rectangle 2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D74522A1-D89B-40AB-9355-7B8A7036430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98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http://www.rusf.ru/fc/img/big/lermontm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rusf.ru/fc/img/big/lermontm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ermontov.nm.ru/images/11/mciry/1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http://tolmasova.ru/images/dip_tolm/10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lmasova.ru/images/dip_tolm/10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http://www.clubarion.com/images/Konstantinov-3.jpg" TargetMode="External"/><Relationship Id="rId3" Type="http://schemas.openxmlformats.org/officeDocument/2006/relationships/image" Target="../media/image2.png"/><Relationship Id="rId7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clubarion.com/images/Konstantinov-3.jpg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slide" Target="slide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http://miresperanto.narod.ru/tradukoj/mcyri.jpg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427984" y="609600"/>
            <a:ext cx="4487416" cy="36115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ru-RU" sz="5400" dirty="0" smtClean="0">
                <a:latin typeface="Monotype Corsiva" pitchFamily="66" charset="0"/>
              </a:rPr>
              <a:t>Мцыри – романтический герой, свободный, мятежный, сильный духом.</a:t>
            </a:r>
            <a:endParaRPr lang="ru-RU" sz="5400" dirty="0" smtClean="0">
              <a:latin typeface="Monotype Corsiva" pitchFamily="66" charset="0"/>
            </a:endParaRPr>
          </a:p>
        </p:txBody>
      </p:sp>
      <p:pic>
        <p:nvPicPr>
          <p:cNvPr id="3076" name="Picture 7" descr="ornament_ta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8" descr="ornament_tabl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9" descr="ornament_table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844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10" descr="ornament_table_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79988"/>
            <a:ext cx="2411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0" name="Rectangle 14">
            <a:hlinkClick r:id="rId6"/>
          </p:cNvPr>
          <p:cNvSpPr>
            <a:spLocks noChangeArrowheads="1"/>
          </p:cNvSpPr>
          <p:nvPr/>
        </p:nvSpPr>
        <p:spPr bwMode="auto">
          <a:xfrm>
            <a:off x="3529013" y="2081213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3081" name="Picture 13" descr="Картинка 188 из 235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714375"/>
            <a:ext cx="4027488" cy="5205413"/>
          </a:xfrm>
          <a:prstGeom prst="round2DiagRect">
            <a:avLst>
              <a:gd name="adj1" fmla="val 16667"/>
              <a:gd name="adj2" fmla="val 0"/>
            </a:avLst>
          </a:prstGeom>
          <a:solidFill>
            <a:schemeClr val="accent2"/>
          </a:solidFill>
          <a:ln w="88900" cap="sq">
            <a:solidFill>
              <a:srgbClr val="FFFF00"/>
            </a:solidFill>
            <a:miter lim="800000"/>
          </a:ln>
          <a:effectLst>
            <a:glow rad="228600">
              <a:schemeClr val="accent6">
                <a:satMod val="175000"/>
                <a:alpha val="40000"/>
              </a:schemeClr>
            </a:glow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5400600"/>
          </a:xfrm>
        </p:spPr>
        <p:txBody>
          <a:bodyPr/>
          <a:lstStyle/>
          <a:p>
            <a:pPr algn="just"/>
            <a:r>
              <a:rPr lang="ru-RU" b="1" dirty="0" smtClean="0"/>
              <a:t>Почему, по-вашему, девятнадцатая глава короче, чем остальные?</a:t>
            </a:r>
          </a:p>
          <a:p>
            <a:pPr algn="just"/>
            <a:r>
              <a:rPr lang="ru-RU" b="1" dirty="0" smtClean="0"/>
              <a:t>Итак, третий день свободы Мцыри. Какие события пережил он за эти дни? Какие чувства испытал?</a:t>
            </a:r>
          </a:p>
          <a:p>
            <a:pPr algn="just"/>
            <a:r>
              <a:rPr lang="ru-RU" b="1" dirty="0" smtClean="0"/>
              <a:t>Сравните 22 и 11 главы. Как изменилось восприятие Мцыри?</a:t>
            </a:r>
          </a:p>
          <a:p>
            <a:pPr algn="just"/>
            <a:r>
              <a:rPr lang="ru-RU" b="1" dirty="0" smtClean="0"/>
              <a:t>С помощью каких средств автор показывает, что у героя осталось мало сил?</a:t>
            </a:r>
            <a:endParaRPr lang="ru-RU" b="1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9837" y="4733001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7700" y="24519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5001288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94292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just" eaLnBrk="1" hangingPunct="1">
              <a:buFontTx/>
              <a:buNone/>
            </a:pPr>
            <a:r>
              <a:rPr lang="ru-RU" sz="4400" dirty="0" smtClean="0">
                <a:cs typeface="Times New Roman" pitchFamily="18" charset="0"/>
              </a:rPr>
              <a:t> </a:t>
            </a:r>
            <a:r>
              <a:rPr lang="ru-RU" sz="4400" dirty="0" smtClean="0">
                <a:cs typeface="Times New Roman" pitchFamily="18" charset="0"/>
              </a:rPr>
              <a:t>- </a:t>
            </a:r>
            <a:r>
              <a:rPr lang="ru-RU" sz="4400" b="1" dirty="0" smtClean="0">
                <a:cs typeface="Times New Roman" pitchFamily="18" charset="0"/>
              </a:rPr>
              <a:t>Против чего протестует герой? Можем ли мы сказать, что он протестует против религии, церкви?</a:t>
            </a:r>
            <a:endParaRPr lang="ru-RU" sz="3600" b="1" dirty="0" smtClean="0"/>
          </a:p>
        </p:txBody>
      </p:sp>
      <p:pic>
        <p:nvPicPr>
          <p:cNvPr id="7171" name="Picture 4" descr="ornament_ta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5" descr="ornament_tabl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6" descr="ornament_table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844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7" descr="ornament_table_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79988"/>
            <a:ext cx="2411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5576" y="332656"/>
            <a:ext cx="7632848" cy="11521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400" b="1" dirty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ru-RU" sz="4400" b="1" dirty="0" smtClean="0">
                <a:ln>
                  <a:solidFill>
                    <a:schemeClr val="tx1"/>
                  </a:solidFill>
                </a:ln>
              </a:rPr>
              <a:t>Почему Мцыри можно назвать романтическим героем?</a:t>
            </a:r>
          </a:p>
          <a:p>
            <a:pPr algn="just"/>
            <a:r>
              <a:rPr lang="ru-RU" sz="4400" b="1" dirty="0" smtClean="0">
                <a:ln>
                  <a:solidFill>
                    <a:schemeClr val="tx1"/>
                  </a:solidFill>
                </a:ln>
              </a:rPr>
              <a:t>Как вы понимаете, что такое романтическая поэма?</a:t>
            </a:r>
            <a:endParaRPr lang="ru-RU" sz="4400" b="1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867" y="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42420" y="471170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7700" y="268287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5001458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13028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685800"/>
            <a:ext cx="8784976" cy="4687416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400" b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            Сравните высказывание И.Андронникова о М.Ю.Лермонтове с высказыванием В.Г.Белинского о Мцыри (эпиграф к уроку). Обоснуйте своё мнение строчками поэмы.</a:t>
            </a:r>
          </a:p>
          <a:p>
            <a:pPr algn="just" eaLnBrk="1" hangingPunct="1">
              <a:lnSpc>
                <a:spcPct val="90000"/>
              </a:lnSpc>
              <a:buFontTx/>
              <a:buNone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               «</a:t>
            </a:r>
            <a:r>
              <a:rPr lang="ru-RU" sz="3000" b="1" i="1" dirty="0" smtClean="0">
                <a:ln>
                  <a:solidFill>
                    <a:schemeClr val="tx1"/>
                  </a:solidFill>
                </a:ln>
                <a:cs typeface="Times New Roman" pitchFamily="18" charset="0"/>
              </a:rPr>
              <a:t>И через всю жизнь проносим мы в душе образ этого человека – грустного, строгого, нежного, властного, скромного, смелого, благородного, язвительного, мечтательного, насмешливого, застенчивого, наделённого могучими страстями и волей и проницательным и беспощадным умом…»</a:t>
            </a:r>
            <a:endParaRPr lang="ru-RU" sz="3000" b="1" i="1" dirty="0" smtClean="0">
              <a:ln>
                <a:solidFill>
                  <a:schemeClr val="tx1"/>
                </a:solidFill>
              </a:ln>
              <a:cs typeface="Times New Roman" pitchFamily="18" charset="0"/>
            </a:endParaRPr>
          </a:p>
        </p:txBody>
      </p:sp>
      <p:pic>
        <p:nvPicPr>
          <p:cNvPr id="9219" name="Picture 4" descr="ornament_ta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5" descr="ornament_tabl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6" descr="ornament_table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844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7" descr="ornament_table_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79988"/>
            <a:ext cx="2411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Rectangle 9">
            <a:hlinkClick r:id="rId6"/>
          </p:cNvPr>
          <p:cNvSpPr>
            <a:spLocks noChangeArrowheads="1"/>
          </p:cNvSpPr>
          <p:nvPr/>
        </p:nvSpPr>
        <p:spPr bwMode="auto">
          <a:xfrm>
            <a:off x="2667000" y="21288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5-конечная звезда 1">
            <a:hlinkClick r:id="rId7" action="ppaction://hlinksldjump"/>
          </p:cNvPr>
          <p:cNvSpPr/>
          <p:nvPr/>
        </p:nvSpPr>
        <p:spPr>
          <a:xfrm>
            <a:off x="7974012" y="6237312"/>
            <a:ext cx="630436" cy="62068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484783"/>
            <a:ext cx="8496944" cy="4434209"/>
          </a:xfrm>
        </p:spPr>
        <p:txBody>
          <a:bodyPr/>
          <a:lstStyle/>
          <a:p>
            <a:pPr marL="0" indent="0" algn="just">
              <a:buNone/>
            </a:pPr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«Мцыри – любимый идеал Лермонтова. В нём лермонтовская гордость, избранность сердца и чуткость к миру, способность слышать и видеть его; лермонтовский страстный поиск пути. В нём – лермонтовская обречённость».</a:t>
            </a:r>
          </a:p>
          <a:p>
            <a:pPr marL="0" indent="0" algn="r">
              <a:buNone/>
            </a:pPr>
            <a:r>
              <a:rPr lang="ru-RU" dirty="0" smtClean="0">
                <a:ln>
                  <a:solidFill>
                    <a:schemeClr val="tx1"/>
                  </a:solidFill>
                </a:ln>
              </a:rPr>
              <a:t>Е.И.Анненкова</a:t>
            </a:r>
            <a:endParaRPr lang="ru-RU" dirty="0">
              <a:ln>
                <a:solidFill>
                  <a:schemeClr val="tx1"/>
                </a:solidFill>
              </a:ln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48554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7700" y="288598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2178" y="471170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4979987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4360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00200"/>
            <a:ext cx="8568952" cy="4495800"/>
          </a:xfrm>
        </p:spPr>
        <p:txBody>
          <a:bodyPr/>
          <a:lstStyle/>
          <a:p>
            <a:pPr algn="just"/>
            <a:r>
              <a:rPr lang="ru-RU" b="1" dirty="0" smtClean="0"/>
              <a:t>О чём ещё заставила задуматься вас поэма Лермонтова «Мцыри»?</a:t>
            </a:r>
          </a:p>
          <a:p>
            <a:pPr algn="just"/>
            <a:r>
              <a:rPr lang="ru-RU" b="1" dirty="0" smtClean="0"/>
              <a:t>Какие вопросы вы задали бы Мцыри, если бы вам представилась такая возможность?</a:t>
            </a:r>
            <a:endParaRPr lang="ru-RU" b="1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08520" y="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287" y="471170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8218" y="268287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74" y="4960345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7109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dirty="0" smtClean="0"/>
              <a:t> 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29200" y="1600200"/>
            <a:ext cx="3657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cs typeface="Times New Roman" pitchFamily="18" charset="0"/>
              </a:rPr>
              <a:t> </a:t>
            </a:r>
          </a:p>
        </p:txBody>
      </p:sp>
      <p:pic>
        <p:nvPicPr>
          <p:cNvPr id="13316" name="Picture 4" descr="ornament_ta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7" name="Picture 5" descr="ornament_tabl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8" name="Picture 6" descr="ornament_table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844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7" descr="ornament_table_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79988"/>
            <a:ext cx="2411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0" name="Rectangle 9"/>
          <p:cNvSpPr>
            <a:spLocks noChangeArrowheads="1"/>
          </p:cNvSpPr>
          <p:nvPr/>
        </p:nvSpPr>
        <p:spPr bwMode="auto">
          <a:xfrm>
            <a:off x="3614738" y="2166938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548681"/>
            <a:ext cx="8424936" cy="547260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i="1" u="sng" dirty="0" smtClean="0"/>
              <a:t>Домашнее задание:</a:t>
            </a:r>
          </a:p>
          <a:p>
            <a:pPr algn="ctr"/>
            <a:endParaRPr lang="ru-RU" sz="3200" b="1" i="1" u="sng" dirty="0" smtClean="0"/>
          </a:p>
          <a:p>
            <a:pPr marL="342900" indent="-342900" algn="just">
              <a:buAutoNum type="arabicPeriod"/>
            </a:pPr>
            <a:r>
              <a:rPr lang="ru-RU" sz="3200" b="1" dirty="0" smtClean="0"/>
              <a:t> </a:t>
            </a:r>
            <a:r>
              <a:rPr lang="ru-RU" sz="3200" b="1" dirty="0" smtClean="0"/>
              <a:t>Подготовиться к сочинению по поэме «Образ Мцыри» или «Картины природы в создании образа героя поэмы «Мцыри».</a:t>
            </a:r>
          </a:p>
          <a:p>
            <a:pPr marL="342900" indent="-342900" algn="just">
              <a:buAutoNum type="arabicPeriod"/>
            </a:pPr>
            <a:r>
              <a:rPr lang="ru-RU" sz="3200" b="1" dirty="0" smtClean="0"/>
              <a:t> Жизнь Лермонтова, как и героя его поэмы, была коротка. Чем, по-вашему, измеряется ценность жизни? – </a:t>
            </a:r>
            <a:r>
              <a:rPr lang="ru-RU" sz="3200" b="1" i="1" dirty="0" smtClean="0"/>
              <a:t>письменно.</a:t>
            </a:r>
            <a:endParaRPr lang="ru-RU" sz="3200" b="1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4" descr="ornament_ta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5" descr="ornament_tabl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ornament_table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844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7" descr="ornament_table_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79988"/>
            <a:ext cx="2411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Rectangle 9">
            <a:hlinkClick r:id="rId6"/>
          </p:cNvPr>
          <p:cNvSpPr>
            <a:spLocks noChangeArrowheads="1"/>
          </p:cNvSpPr>
          <p:nvPr/>
        </p:nvSpPr>
        <p:spPr bwMode="auto">
          <a:xfrm>
            <a:off x="3595688" y="152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4103" name="Picture 8" descr="Картинка 36 из 235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685800"/>
            <a:ext cx="2805113" cy="5473700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4" name="Rectangle 10"/>
          <p:cNvSpPr>
            <a:spLocks noChangeArrowheads="1"/>
          </p:cNvSpPr>
          <p:nvPr/>
        </p:nvSpPr>
        <p:spPr bwMode="auto">
          <a:xfrm>
            <a:off x="457200" y="1143000"/>
            <a:ext cx="51054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 sz="3200"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62037" y="404664"/>
            <a:ext cx="4734099" cy="73833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n>
                  <a:solidFill>
                    <a:schemeClr val="tx1"/>
                  </a:solidFill>
                </a:ln>
              </a:rPr>
              <a:t>Задачи урока</a:t>
            </a:r>
            <a:endParaRPr lang="ru-RU" sz="36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373982"/>
            <a:ext cx="5472608" cy="451643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>
              <a:buFontTx/>
              <a:buChar char="-"/>
            </a:pPr>
            <a:r>
              <a:rPr lang="ru-RU" sz="3200" b="1" dirty="0" smtClean="0"/>
              <a:t>Дать характеристику Мцыри.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Проникнуть в замысел автора.</a:t>
            </a:r>
          </a:p>
          <a:p>
            <a:pPr marL="285750" indent="-285750">
              <a:buFontTx/>
              <a:buChar char="-"/>
            </a:pPr>
            <a:r>
              <a:rPr lang="ru-RU" sz="3200" b="1" dirty="0" smtClean="0"/>
              <a:t>Выявить способы раскрытия образа главного героя поэмы.</a:t>
            </a:r>
            <a:endParaRPr lang="ru-RU" sz="3200" b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24136"/>
          </a:xfrm>
        </p:spPr>
        <p:txBody>
          <a:bodyPr/>
          <a:lstStyle/>
          <a:p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Тезаурус</a:t>
            </a:r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908720"/>
            <a:ext cx="3466728" cy="4827240"/>
          </a:xfrm>
        </p:spPr>
        <p:txBody>
          <a:bodyPr/>
          <a:lstStyle/>
          <a:p>
            <a:r>
              <a:rPr lang="ru-RU" dirty="0" smtClean="0"/>
              <a:t>Образ в литературе</a:t>
            </a:r>
            <a:r>
              <a:rPr lang="ru-RU" dirty="0" smtClean="0"/>
              <a:t> </a:t>
            </a:r>
            <a:r>
              <a:rPr lang="ru-RU" dirty="0" smtClean="0"/>
              <a:t>– </a:t>
            </a:r>
          </a:p>
          <a:p>
            <a:endParaRPr lang="ru-RU" dirty="0"/>
          </a:p>
          <a:p>
            <a:r>
              <a:rPr lang="ru-RU" dirty="0" smtClean="0"/>
              <a:t>Романтизм – </a:t>
            </a:r>
          </a:p>
          <a:p>
            <a:endParaRPr lang="ru-RU" dirty="0"/>
          </a:p>
          <a:p>
            <a:endParaRPr lang="ru-RU" dirty="0" smtClean="0"/>
          </a:p>
          <a:p>
            <a:r>
              <a:rPr lang="ru-RU" dirty="0" smtClean="0"/>
              <a:t>Романтический герой -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347864" y="1479037"/>
            <a:ext cx="5400600" cy="93610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х</a:t>
            </a:r>
            <a:r>
              <a:rPr lang="ru-RU" b="1" dirty="0" smtClean="0"/>
              <a:t>удожественное обобщение, выраженное в частном. Показ общих качеств в индивидуальном.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267744" y="4838873"/>
            <a:ext cx="6480720" cy="10801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о</a:t>
            </a:r>
            <a:r>
              <a:rPr lang="ru-RU" b="1" dirty="0" smtClean="0"/>
              <a:t>браз героя, для которого характерна активная жизненная позиция, стремление вмешаться в жизнь и изменить её (у активных романтиков).</a:t>
            </a:r>
            <a:endParaRPr lang="ru-RU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131840" y="2636912"/>
            <a:ext cx="5832648" cy="158417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/>
              <a:t>х</a:t>
            </a:r>
            <a:r>
              <a:rPr lang="ru-RU" b="1" dirty="0" smtClean="0"/>
              <a:t>удожественный метод, утверждающий безгра-ничные возможности активной личности, способной подняться над действительностью и переделать мир. Герои беспокойны, страстны, неукротимы.</a:t>
            </a:r>
            <a:endParaRPr lang="ru-RU" b="1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2589" y="554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2108" y="268841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70876" y="4703463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21" y="4979987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485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ru-RU" dirty="0" smtClean="0"/>
          </a:p>
        </p:txBody>
      </p:sp>
      <p:pic>
        <p:nvPicPr>
          <p:cNvPr id="5123" name="Picture 4" descr="ornament_ta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5" descr="ornament_tabl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6" descr="ornament_table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844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ornament_table_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79988"/>
            <a:ext cx="2411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7" name="Rectangle 9">
            <a:hlinkClick r:id="rId6"/>
          </p:cNvPr>
          <p:cNvSpPr>
            <a:spLocks noChangeArrowheads="1"/>
          </p:cNvSpPr>
          <p:nvPr/>
        </p:nvSpPr>
        <p:spPr bwMode="auto">
          <a:xfrm>
            <a:off x="3076575" y="15240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5128" name="Picture 8" descr="Картинка 26 из 235">
            <a:hlinkClick r:id="rId6"/>
          </p:cNvPr>
          <p:cNvPicPr>
            <a:picLocks noChangeAspect="1" noChangeArrowheads="1"/>
          </p:cNvPicPr>
          <p:nvPr/>
        </p:nvPicPr>
        <p:blipFill>
          <a:blip r:embed="rId7" r:link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5713"/>
            <a:ext cx="4683760" cy="5966574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79296" y="1268760"/>
            <a:ext cx="3885192" cy="352839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ru-RU" sz="3000" b="1" dirty="0" smtClean="0">
                <a:ln>
                  <a:solidFill>
                    <a:schemeClr val="tx1"/>
                  </a:solidFill>
                </a:ln>
              </a:rPr>
              <a:t>…что за огненная душа, что за могучий дух, что за исполинская натура у этого Мцыри!</a:t>
            </a:r>
          </a:p>
          <a:p>
            <a:pPr algn="r"/>
            <a:r>
              <a:rPr lang="ru-RU" sz="3000" dirty="0" smtClean="0">
                <a:ln>
                  <a:solidFill>
                    <a:schemeClr val="tx1"/>
                  </a:solidFill>
                </a:ln>
              </a:rPr>
              <a:t>В.Г.Белинский</a:t>
            </a:r>
            <a:endParaRPr lang="ru-RU" sz="3000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4" name="5-конечная звезда 3">
            <a:hlinkClick r:id="rId9" action="ppaction://hlinksldjump"/>
          </p:cNvPr>
          <p:cNvSpPr/>
          <p:nvPr/>
        </p:nvSpPr>
        <p:spPr>
          <a:xfrm>
            <a:off x="7648575" y="6093297"/>
            <a:ext cx="811857" cy="64807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ornament_ta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ornament_tabl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 descr="ornament_table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844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ornament_table_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79988"/>
            <a:ext cx="2411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52" name="Rectangle 9"/>
          <p:cNvSpPr>
            <a:spLocks noChangeArrowheads="1"/>
          </p:cNvSpPr>
          <p:nvPr/>
        </p:nvSpPr>
        <p:spPr bwMode="auto">
          <a:xfrm>
            <a:off x="4095750" y="300990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endParaRPr lang="ru-RU"/>
          </a:p>
        </p:txBody>
      </p:sp>
      <p:pic>
        <p:nvPicPr>
          <p:cNvPr id="6153" name="Picture 8" descr="http://miresperanto.narod.ru/tradukoj/mcyri.jpg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7831" y="332656"/>
            <a:ext cx="6639849" cy="5840527"/>
          </a:xfrm>
          <a:prstGeom prst="rect">
            <a:avLst/>
          </a:prstGeom>
          <a:ln>
            <a:noFill/>
          </a:ln>
          <a:effectLst>
            <a:glow rad="101600">
              <a:srgbClr val="FFFF00">
                <a:alpha val="60000"/>
              </a:srgbClr>
            </a:glow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55172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ru-RU" sz="2800" b="1" dirty="0" smtClean="0">
                <a:ln>
                  <a:solidFill>
                    <a:schemeClr val="tx1"/>
                  </a:solidFill>
                </a:ln>
              </a:rPr>
              <a:t>Почему Лермонтов не даёт подробного описания жизни Мцыри в монастыре?</a:t>
            </a:r>
            <a:endParaRPr lang="ru-RU" sz="2800" b="1" dirty="0" smtClean="0">
              <a:ln>
                <a:solidFill>
                  <a:schemeClr val="tx1"/>
                </a:solidFill>
              </a:ln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4" descr="ornament_table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24075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5" descr="ornament_table_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0"/>
            <a:ext cx="2339975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Picture 6" descr="ornament_table_0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2838"/>
            <a:ext cx="2484438" cy="193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7" descr="ornament_table_0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4979988"/>
            <a:ext cx="2411412" cy="1878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199" name="Group 25"/>
          <p:cNvGrpSpPr>
            <a:grpSpLocks/>
          </p:cNvGrpSpPr>
          <p:nvPr/>
        </p:nvGrpSpPr>
        <p:grpSpPr bwMode="auto">
          <a:xfrm>
            <a:off x="215900" y="1181100"/>
            <a:ext cx="8686800" cy="4738688"/>
            <a:chOff x="-3" y="-3"/>
            <a:chExt cx="3158" cy="1619"/>
          </a:xfrm>
        </p:grpSpPr>
        <p:grpSp>
          <p:nvGrpSpPr>
            <p:cNvPr id="8200" name="Group 23"/>
            <p:cNvGrpSpPr>
              <a:grpSpLocks/>
            </p:cNvGrpSpPr>
            <p:nvPr/>
          </p:nvGrpSpPr>
          <p:grpSpPr bwMode="auto">
            <a:xfrm>
              <a:off x="0" y="0"/>
              <a:ext cx="3152" cy="1613"/>
              <a:chOff x="0" y="0"/>
              <a:chExt cx="3152" cy="1613"/>
            </a:xfrm>
          </p:grpSpPr>
          <p:grpSp>
            <p:nvGrpSpPr>
              <p:cNvPr id="8202" name="Group 14"/>
              <p:cNvGrpSpPr>
                <a:grpSpLocks/>
              </p:cNvGrpSpPr>
              <p:nvPr/>
            </p:nvGrpSpPr>
            <p:grpSpPr bwMode="auto">
              <a:xfrm>
                <a:off x="0" y="0"/>
                <a:ext cx="3152" cy="346"/>
                <a:chOff x="0" y="0"/>
                <a:chExt cx="3152" cy="346"/>
              </a:xfrm>
            </p:grpSpPr>
            <p:sp>
              <p:nvSpPr>
                <p:cNvPr id="8215" name="Rectangle 8"/>
                <p:cNvSpPr>
                  <a:spLocks noChangeArrowheads="1"/>
                </p:cNvSpPr>
                <p:nvPr/>
              </p:nvSpPr>
              <p:spPr bwMode="auto">
                <a:xfrm>
                  <a:off x="43" y="0"/>
                  <a:ext cx="3066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3200" b="1" dirty="0">
                      <a:cs typeface="Times New Roman" pitchFamily="18" charset="0"/>
                    </a:rPr>
                    <a:t>В чём смысл жизни</a:t>
                  </a:r>
                </a:p>
                <a:p>
                  <a:pPr algn="ctr" eaLnBrk="0" hangingPunct="0"/>
                  <a:endParaRPr lang="ru-RU" sz="3200" b="1" dirty="0"/>
                </a:p>
              </p:txBody>
            </p:sp>
            <p:sp>
              <p:nvSpPr>
                <p:cNvPr id="8216" name="Rectangle 13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152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03" name="Group 16"/>
              <p:cNvGrpSpPr>
                <a:grpSpLocks/>
              </p:cNvGrpSpPr>
              <p:nvPr/>
            </p:nvGrpSpPr>
            <p:grpSpPr bwMode="auto">
              <a:xfrm>
                <a:off x="0" y="346"/>
                <a:ext cx="1576" cy="346"/>
                <a:chOff x="0" y="346"/>
                <a:chExt cx="1576" cy="346"/>
              </a:xfrm>
            </p:grpSpPr>
            <p:sp>
              <p:nvSpPr>
                <p:cNvPr id="8213" name="Rectangle 9"/>
                <p:cNvSpPr>
                  <a:spLocks noChangeArrowheads="1"/>
                </p:cNvSpPr>
                <p:nvPr/>
              </p:nvSpPr>
              <p:spPr bwMode="auto">
                <a:xfrm>
                  <a:off x="43" y="346"/>
                  <a:ext cx="1490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3200" b="1" i="1" dirty="0">
                      <a:cs typeface="Times New Roman" pitchFamily="18" charset="0"/>
                    </a:rPr>
                    <a:t>у монахов</a:t>
                  </a:r>
                </a:p>
                <a:p>
                  <a:pPr algn="ctr" eaLnBrk="0" hangingPunct="0"/>
                  <a:endParaRPr lang="ru-RU" sz="2400" dirty="0"/>
                </a:p>
              </p:txBody>
            </p:sp>
            <p:sp>
              <p:nvSpPr>
                <p:cNvPr id="8214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346"/>
                  <a:ext cx="1576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04" name="Group 18"/>
              <p:cNvGrpSpPr>
                <a:grpSpLocks/>
              </p:cNvGrpSpPr>
              <p:nvPr/>
            </p:nvGrpSpPr>
            <p:grpSpPr bwMode="auto">
              <a:xfrm>
                <a:off x="1576" y="346"/>
                <a:ext cx="1576" cy="346"/>
                <a:chOff x="1576" y="346"/>
                <a:chExt cx="1576" cy="346"/>
              </a:xfrm>
            </p:grpSpPr>
            <p:sp>
              <p:nvSpPr>
                <p:cNvPr id="8211" name="Rectangle 10"/>
                <p:cNvSpPr>
                  <a:spLocks noChangeArrowheads="1"/>
                </p:cNvSpPr>
                <p:nvPr/>
              </p:nvSpPr>
              <p:spPr bwMode="auto">
                <a:xfrm>
                  <a:off x="1619" y="346"/>
                  <a:ext cx="1490" cy="34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algn="ctr"/>
                  <a:r>
                    <a:rPr lang="ru-RU" sz="3200" b="1" dirty="0">
                      <a:cs typeface="Times New Roman" pitchFamily="18" charset="0"/>
                    </a:rPr>
                    <a:t>у Мцыри</a:t>
                  </a:r>
                </a:p>
                <a:p>
                  <a:pPr algn="ctr" eaLnBrk="0" hangingPunct="0"/>
                  <a:endParaRPr lang="ru-RU" sz="2400" dirty="0"/>
                </a:p>
              </p:txBody>
            </p:sp>
            <p:sp>
              <p:nvSpPr>
                <p:cNvPr id="8212" name="Rectangle 17"/>
                <p:cNvSpPr>
                  <a:spLocks noChangeArrowheads="1"/>
                </p:cNvSpPr>
                <p:nvPr/>
              </p:nvSpPr>
              <p:spPr bwMode="auto">
                <a:xfrm>
                  <a:off x="1576" y="346"/>
                  <a:ext cx="1576" cy="346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05" name="Group 20"/>
              <p:cNvGrpSpPr>
                <a:grpSpLocks/>
              </p:cNvGrpSpPr>
              <p:nvPr/>
            </p:nvGrpSpPr>
            <p:grpSpPr bwMode="auto">
              <a:xfrm>
                <a:off x="0" y="692"/>
                <a:ext cx="1576" cy="921"/>
                <a:chOff x="0" y="692"/>
                <a:chExt cx="1576" cy="921"/>
              </a:xfrm>
            </p:grpSpPr>
            <p:sp>
              <p:nvSpPr>
                <p:cNvPr id="8209" name="Rectangle 11"/>
                <p:cNvSpPr>
                  <a:spLocks noChangeArrowheads="1"/>
                </p:cNvSpPr>
                <p:nvPr/>
              </p:nvSpPr>
              <p:spPr bwMode="auto">
                <a:xfrm>
                  <a:off x="43" y="692"/>
                  <a:ext cx="1490" cy="9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ru-RU" sz="2400" dirty="0"/>
                </a:p>
              </p:txBody>
            </p:sp>
            <p:sp>
              <p:nvSpPr>
                <p:cNvPr id="8210" name="Rectangle 19"/>
                <p:cNvSpPr>
                  <a:spLocks noChangeArrowheads="1"/>
                </p:cNvSpPr>
                <p:nvPr/>
              </p:nvSpPr>
              <p:spPr bwMode="auto">
                <a:xfrm>
                  <a:off x="0" y="692"/>
                  <a:ext cx="1576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grpSp>
            <p:nvGrpSpPr>
              <p:cNvPr id="8206" name="Group 22"/>
              <p:cNvGrpSpPr>
                <a:grpSpLocks/>
              </p:cNvGrpSpPr>
              <p:nvPr/>
            </p:nvGrpSpPr>
            <p:grpSpPr bwMode="auto">
              <a:xfrm>
                <a:off x="1576" y="692"/>
                <a:ext cx="1576" cy="921"/>
                <a:chOff x="1576" y="692"/>
                <a:chExt cx="1576" cy="921"/>
              </a:xfrm>
            </p:grpSpPr>
            <p:sp>
              <p:nvSpPr>
                <p:cNvPr id="8207" name="Rectangle 12"/>
                <p:cNvSpPr>
                  <a:spLocks noChangeArrowheads="1"/>
                </p:cNvSpPr>
                <p:nvPr/>
              </p:nvSpPr>
              <p:spPr bwMode="auto">
                <a:xfrm>
                  <a:off x="1619" y="692"/>
                  <a:ext cx="1490" cy="92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pPr eaLnBrk="0" hangingPunct="0"/>
                  <a:endParaRPr lang="ru-RU" sz="2400" dirty="0"/>
                </a:p>
              </p:txBody>
            </p:sp>
            <p:sp>
              <p:nvSpPr>
                <p:cNvPr id="8208" name="Rectangle 21"/>
                <p:cNvSpPr>
                  <a:spLocks noChangeArrowheads="1"/>
                </p:cNvSpPr>
                <p:nvPr/>
              </p:nvSpPr>
              <p:spPr bwMode="auto">
                <a:xfrm>
                  <a:off x="1576" y="692"/>
                  <a:ext cx="1576" cy="921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8201" name="Rectangle 24"/>
            <p:cNvSpPr>
              <a:spLocks noChangeArrowheads="1"/>
            </p:cNvSpPr>
            <p:nvPr/>
          </p:nvSpPr>
          <p:spPr bwMode="auto">
            <a:xfrm>
              <a:off x="-3" y="-3"/>
              <a:ext cx="3158" cy="161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77072"/>
          </a:xfrm>
        </p:spPr>
        <p:txBody>
          <a:bodyPr/>
          <a:lstStyle/>
          <a:p>
            <a:pPr algn="just"/>
            <a:r>
              <a:rPr lang="ru-RU" b="1" dirty="0" smtClean="0"/>
              <a:t>Какова цель побега Мцыри? Что значит для Мцыри быть свободным?</a:t>
            </a:r>
          </a:p>
          <a:p>
            <a:pPr algn="just"/>
            <a:r>
              <a:rPr lang="ru-RU" b="1" dirty="0" smtClean="0"/>
              <a:t>На какие вопросы Мцыри пытается ответить во время побега?</a:t>
            </a:r>
          </a:p>
          <a:p>
            <a:pPr algn="just"/>
            <a:r>
              <a:rPr lang="ru-RU" b="1" dirty="0" smtClean="0"/>
              <a:t>С какими интонациями в голосе Мцыри описывает увиденную природу?</a:t>
            </a:r>
            <a:endParaRPr lang="ru-RU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-17666" y="0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68287" y="4728482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7700" y="268287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4987641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728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3384376" cy="4495800"/>
          </a:xfrm>
        </p:spPr>
        <p:txBody>
          <a:bodyPr/>
          <a:lstStyle/>
          <a:p>
            <a:pPr algn="just"/>
            <a:r>
              <a:rPr lang="ru-RU" b="1" dirty="0" smtClean="0">
                <a:ln>
                  <a:solidFill>
                    <a:schemeClr val="tx1"/>
                  </a:solidFill>
                </a:ln>
              </a:rPr>
              <a:t>Какое впечатление оставила в душе послушника встреча с грузинкой?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3816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96220" y="4758242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97700" y="329212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13" y="5014936"/>
            <a:ext cx="2414587" cy="1878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0960" y="53816"/>
            <a:ext cx="5317170" cy="695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67310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08720"/>
            <a:ext cx="3898776" cy="4896544"/>
          </a:xfrm>
        </p:spPr>
        <p:txBody>
          <a:bodyPr/>
          <a:lstStyle/>
          <a:p>
            <a:pPr algn="just"/>
            <a:r>
              <a:rPr lang="ru-RU" b="1" dirty="0"/>
              <a:t>Сколько глав в поэме посвящено эпизоду встречи с барсом? Какое место занимает в поэме данный эпизод?</a:t>
            </a:r>
          </a:p>
          <a:p>
            <a:pPr algn="just"/>
            <a:endParaRPr lang="ru-RU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487" y="0"/>
            <a:ext cx="4608513" cy="688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6656387" y="31619"/>
            <a:ext cx="24876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917301" y="4576762"/>
            <a:ext cx="24876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33618" y="277813"/>
            <a:ext cx="24876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45" y="4854575"/>
            <a:ext cx="2487613" cy="1931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88965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рмонтов Мцыри 2 урок">
  <a:themeElements>
    <a:clrScheme name="Вершина горы 5">
      <a:dk1>
        <a:srgbClr val="463416"/>
      </a:dk1>
      <a:lt1>
        <a:srgbClr val="FFFFFF"/>
      </a:lt1>
      <a:dk2>
        <a:srgbClr val="003399"/>
      </a:dk2>
      <a:lt2>
        <a:srgbClr val="E3E3FF"/>
      </a:lt2>
      <a:accent1>
        <a:srgbClr val="3399FF"/>
      </a:accent1>
      <a:accent2>
        <a:srgbClr val="33CCCC"/>
      </a:accent2>
      <a:accent3>
        <a:srgbClr val="AAADCA"/>
      </a:accent3>
      <a:accent4>
        <a:srgbClr val="DADADA"/>
      </a:accent4>
      <a:accent5>
        <a:srgbClr val="ADCAFF"/>
      </a:accent5>
      <a:accent6>
        <a:srgbClr val="2DB9B9"/>
      </a:accent6>
      <a:hlink>
        <a:srgbClr val="00FFCC"/>
      </a:hlink>
      <a:folHlink>
        <a:srgbClr val="808000"/>
      </a:folHlink>
    </a:clrScheme>
    <a:fontScheme name="Вершина горы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Вершина горы 1">
        <a:dk1>
          <a:srgbClr val="4C3A1C"/>
        </a:dk1>
        <a:lt1>
          <a:srgbClr val="FFFFFF"/>
        </a:lt1>
        <a:dk2>
          <a:srgbClr val="993300"/>
        </a:dk2>
        <a:lt2>
          <a:srgbClr val="CCAA00"/>
        </a:lt2>
        <a:accent1>
          <a:srgbClr val="FF3300"/>
        </a:accent1>
        <a:accent2>
          <a:srgbClr val="9E6600"/>
        </a:accent2>
        <a:accent3>
          <a:srgbClr val="CAADAA"/>
        </a:accent3>
        <a:accent4>
          <a:srgbClr val="DADADA"/>
        </a:accent4>
        <a:accent5>
          <a:srgbClr val="FFADAA"/>
        </a:accent5>
        <a:accent6>
          <a:srgbClr val="8F5C00"/>
        </a:accent6>
        <a:hlink>
          <a:srgbClr val="FFCC00"/>
        </a:hlink>
        <a:folHlink>
          <a:srgbClr val="F7DC9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2">
        <a:dk1>
          <a:srgbClr val="3D0058"/>
        </a:dk1>
        <a:lt1>
          <a:srgbClr val="FFFFFF"/>
        </a:lt1>
        <a:dk2>
          <a:srgbClr val="9188B0"/>
        </a:dk2>
        <a:lt2>
          <a:srgbClr val="DDE0DC"/>
        </a:lt2>
        <a:accent1>
          <a:srgbClr val="FFCC00"/>
        </a:accent1>
        <a:accent2>
          <a:srgbClr val="4C3D78"/>
        </a:accent2>
        <a:accent3>
          <a:srgbClr val="C7C3D4"/>
        </a:accent3>
        <a:accent4>
          <a:srgbClr val="DADADA"/>
        </a:accent4>
        <a:accent5>
          <a:srgbClr val="FFE2AA"/>
        </a:accent5>
        <a:accent6>
          <a:srgbClr val="44366C"/>
        </a:accent6>
        <a:hlink>
          <a:srgbClr val="743D78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3">
        <a:dk1>
          <a:srgbClr val="10104C"/>
        </a:dk1>
        <a:lt1>
          <a:srgbClr val="FFFFFF"/>
        </a:lt1>
        <a:dk2>
          <a:srgbClr val="003366"/>
        </a:dk2>
        <a:lt2>
          <a:srgbClr val="C6CCD4"/>
        </a:lt2>
        <a:accent1>
          <a:srgbClr val="33CCFF"/>
        </a:accent1>
        <a:accent2>
          <a:srgbClr val="5B5B8D"/>
        </a:accent2>
        <a:accent3>
          <a:srgbClr val="AAADB8"/>
        </a:accent3>
        <a:accent4>
          <a:srgbClr val="DADADA"/>
        </a:accent4>
        <a:accent5>
          <a:srgbClr val="ADE2FF"/>
        </a:accent5>
        <a:accent6>
          <a:srgbClr val="52527F"/>
        </a:accent6>
        <a:hlink>
          <a:srgbClr val="4529AB"/>
        </a:hlink>
        <a:folHlink>
          <a:srgbClr val="00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4">
        <a:dk1>
          <a:srgbClr val="B0C8CA"/>
        </a:dk1>
        <a:lt1>
          <a:srgbClr val="FFFFFF"/>
        </a:lt1>
        <a:dk2>
          <a:srgbClr val="000099"/>
        </a:dk2>
        <a:lt2>
          <a:srgbClr val="FFFFFF"/>
        </a:lt2>
        <a:accent1>
          <a:srgbClr val="89C4FF"/>
        </a:accent1>
        <a:accent2>
          <a:srgbClr val="00008C"/>
        </a:accent2>
        <a:accent3>
          <a:srgbClr val="AAAACA"/>
        </a:accent3>
        <a:accent4>
          <a:srgbClr val="DADADA"/>
        </a:accent4>
        <a:accent5>
          <a:srgbClr val="C4DEFF"/>
        </a:accent5>
        <a:accent6>
          <a:srgbClr val="00007E"/>
        </a:accent6>
        <a:hlink>
          <a:srgbClr val="6666FF"/>
        </a:hlink>
        <a:folHlink>
          <a:srgbClr val="C0C0C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5">
        <a:dk1>
          <a:srgbClr val="463416"/>
        </a:dk1>
        <a:lt1>
          <a:srgbClr val="FFFFFF"/>
        </a:lt1>
        <a:dk2>
          <a:srgbClr val="003399"/>
        </a:dk2>
        <a:lt2>
          <a:srgbClr val="E3E3FF"/>
        </a:lt2>
        <a:accent1>
          <a:srgbClr val="3399FF"/>
        </a:accent1>
        <a:accent2>
          <a:srgbClr val="33CCCC"/>
        </a:accent2>
        <a:accent3>
          <a:srgbClr val="AAADCA"/>
        </a:accent3>
        <a:accent4>
          <a:srgbClr val="DADADA"/>
        </a:accent4>
        <a:accent5>
          <a:srgbClr val="ADCAFF"/>
        </a:accent5>
        <a:accent6>
          <a:srgbClr val="2DB9B9"/>
        </a:accent6>
        <a:hlink>
          <a:srgbClr val="00FFCC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6">
        <a:dk1>
          <a:srgbClr val="809296"/>
        </a:dk1>
        <a:lt1>
          <a:srgbClr val="FFFFFF"/>
        </a:lt1>
        <a:dk2>
          <a:srgbClr val="6699FF"/>
        </a:dk2>
        <a:lt2>
          <a:srgbClr val="B3EDFF"/>
        </a:lt2>
        <a:accent1>
          <a:srgbClr val="FF9933"/>
        </a:accent1>
        <a:accent2>
          <a:srgbClr val="FFAA99"/>
        </a:accent2>
        <a:accent3>
          <a:srgbClr val="B8CAFF"/>
        </a:accent3>
        <a:accent4>
          <a:srgbClr val="DADADA"/>
        </a:accent4>
        <a:accent5>
          <a:srgbClr val="FFCAAD"/>
        </a:accent5>
        <a:accent6>
          <a:srgbClr val="E79A8A"/>
        </a:accent6>
        <a:hlink>
          <a:srgbClr val="FFCFA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7">
        <a:dk1>
          <a:srgbClr val="006666"/>
        </a:dk1>
        <a:lt1>
          <a:srgbClr val="FFFFFF"/>
        </a:lt1>
        <a:dk2>
          <a:srgbClr val="85D1E3"/>
        </a:dk2>
        <a:lt2>
          <a:srgbClr val="CCFFFF"/>
        </a:lt2>
        <a:accent1>
          <a:srgbClr val="FFCC00"/>
        </a:accent1>
        <a:accent2>
          <a:srgbClr val="00CC99"/>
        </a:accent2>
        <a:accent3>
          <a:srgbClr val="C2E5EF"/>
        </a:accent3>
        <a:accent4>
          <a:srgbClr val="DADADA"/>
        </a:accent4>
        <a:accent5>
          <a:srgbClr val="FFE2AA"/>
        </a:accent5>
        <a:accent6>
          <a:srgbClr val="00B98A"/>
        </a:accent6>
        <a:hlink>
          <a:srgbClr val="0099FF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8">
        <a:dk1>
          <a:srgbClr val="404B3D"/>
        </a:dk1>
        <a:lt1>
          <a:srgbClr val="FFFFFF"/>
        </a:lt1>
        <a:dk2>
          <a:srgbClr val="A7A491"/>
        </a:dk2>
        <a:lt2>
          <a:srgbClr val="CCD0CA"/>
        </a:lt2>
        <a:accent1>
          <a:srgbClr val="33CCCC"/>
        </a:accent1>
        <a:accent2>
          <a:srgbClr val="004E4C"/>
        </a:accent2>
        <a:accent3>
          <a:srgbClr val="D0CFC7"/>
        </a:accent3>
        <a:accent4>
          <a:srgbClr val="DADADA"/>
        </a:accent4>
        <a:accent5>
          <a:srgbClr val="ADE2E2"/>
        </a:accent5>
        <a:accent6>
          <a:srgbClr val="004644"/>
        </a:accent6>
        <a:hlink>
          <a:srgbClr val="477781"/>
        </a:hlink>
        <a:folHlink>
          <a:srgbClr val="85CC7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Вершина горы 9">
        <a:dk1>
          <a:srgbClr val="000000"/>
        </a:dk1>
        <a:lt1>
          <a:srgbClr val="FFFFFF"/>
        </a:lt1>
        <a:dk2>
          <a:srgbClr val="FFFFAF"/>
        </a:dk2>
        <a:lt2>
          <a:srgbClr val="676597"/>
        </a:lt2>
        <a:accent1>
          <a:srgbClr val="66CCFF"/>
        </a:accent1>
        <a:accent2>
          <a:srgbClr val="CCECFF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B9D6E7"/>
        </a:accent6>
        <a:hlink>
          <a:srgbClr val="6600CC"/>
        </a:hlink>
        <a:folHlink>
          <a:srgbClr val="0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Лермонтов Мцыри 2 урок</Template>
  <TotalTime>162</TotalTime>
  <Words>471</Words>
  <Application>Microsoft Office PowerPoint</Application>
  <PresentationFormat>Экран (4:3)</PresentationFormat>
  <Paragraphs>45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Лермонтов Мцыри 2 урок</vt:lpstr>
      <vt:lpstr>Презентация PowerPoint</vt:lpstr>
      <vt:lpstr>Презентация PowerPoint</vt:lpstr>
      <vt:lpstr>Тезаурус</vt:lpstr>
      <vt:lpstr>Презентация PowerPoint</vt:lpstr>
      <vt:lpstr>Почему Лермонтов не даёт подробного описания жизни Мцыри в монастыре?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16</cp:revision>
  <dcterms:created xsi:type="dcterms:W3CDTF">2012-12-12T12:49:55Z</dcterms:created>
  <dcterms:modified xsi:type="dcterms:W3CDTF">2012-12-14T15:03:03Z</dcterms:modified>
</cp:coreProperties>
</file>