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8" r:id="rId8"/>
    <p:sldId id="270" r:id="rId9"/>
    <p:sldId id="269" r:id="rId10"/>
    <p:sldId id="277" r:id="rId11"/>
    <p:sldId id="266" r:id="rId12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9" autoAdjust="0"/>
    <p:restoredTop sz="94660"/>
  </p:normalViewPr>
  <p:slideViewPr>
    <p:cSldViewPr>
      <p:cViewPr>
        <p:scale>
          <a:sx n="70" d="100"/>
          <a:sy n="70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77DF-5AF1-493F-B4E6-2B7F79B3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1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C54E3-E59E-41BE-93FC-8AE698044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9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C8B31-FD07-431E-81E0-E61652117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80A14-B434-4F78-84EF-64BED09C6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AF4B5-1528-4D91-9D5A-74E1256E1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55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753E-9D67-47C9-A575-7B179EC9B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96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1286-0510-4370-A8FA-DC88862A2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1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2775-20C1-4172-9C98-CA71A4970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61D8E-A792-43A4-884A-B18E85AB9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2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C91A-67DC-4977-A4B6-C1322C5ED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3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C7C1C-2E57-4F93-BC05-36CE4BF97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9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D74522A1-D89B-40AB-9355-7B8A70364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rusf.ru/fc/img/big/lermontm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usf.ru/fc/img/big/lermontm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http://tolmasova.ru/images/dip_tolm/10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lmasova.ru/images/dip_tolm/10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3&#1091;&#1088;&#1086;&#1082;%20&#1087;&#1086;%20&#1087;&#1086;&#1101;&#1084;&#1077;%20&#1052;&#1094;&#1099;&#1088;&#1080;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http://www.clubarion.com/images/Konstantinov-3.jp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ubarion.com/images/Konstantinov-3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88880" y="1052736"/>
            <a:ext cx="4487416" cy="3611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5400" dirty="0" smtClean="0">
                <a:latin typeface="Monotype Corsiva" pitchFamily="66" charset="0"/>
              </a:rPr>
              <a:t>Контрольная работа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400" b="1" dirty="0" smtClean="0">
                <a:effectLst/>
                <a:latin typeface="Monotype Corsiva" pitchFamily="66" charset="0"/>
              </a:rPr>
              <a:t>по поэме М.Ю.Лермонтова «Мцыри»</a:t>
            </a:r>
          </a:p>
        </p:txBody>
      </p:sp>
      <p:pic>
        <p:nvPicPr>
          <p:cNvPr id="3076" name="Picture 7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4">
            <a:hlinkClick r:id="rId6"/>
          </p:cNvPr>
          <p:cNvSpPr>
            <a:spLocks noChangeArrowheads="1"/>
          </p:cNvSpPr>
          <p:nvPr/>
        </p:nvSpPr>
        <p:spPr bwMode="auto">
          <a:xfrm>
            <a:off x="3529013" y="2081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081" name="Picture 13" descr="Картинка 188 из 235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14375"/>
            <a:ext cx="4027488" cy="5205413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2"/>
          </a:solidFill>
          <a:ln w="88900" cap="sq">
            <a:solidFill>
              <a:srgbClr val="FFFF00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683568" y="116632"/>
            <a:ext cx="763284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Муниципальное казенное общеобразовательное учреждение «Подъеланская средняя  общеобразовательная школа»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6237312"/>
            <a:ext cx="460851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Учитель - Мойсеева Е.И.</a:t>
            </a: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b="1" dirty="0" smtClean="0"/>
              <a:t>4. Поэма М.Ю.Лермонтова </a:t>
            </a:r>
            <a:r>
              <a:rPr lang="ru-RU" sz="2200" b="1" dirty="0"/>
              <a:t>– романтическая. Её герой не похож на окружающих его людей, он отрицает их жизненные ценности, стремится к иному. Докажите эту мысль строчками из исповеди Мцыри.</a:t>
            </a:r>
          </a:p>
          <a:p>
            <a:pPr marL="0" indent="0" algn="just">
              <a:buNone/>
            </a:pPr>
            <a:r>
              <a:rPr lang="ru-RU" sz="2200" b="1" dirty="0" smtClean="0"/>
              <a:t>5. Пейзаж </a:t>
            </a:r>
            <a:r>
              <a:rPr lang="ru-RU" sz="2200" b="1" dirty="0"/>
              <a:t>в поэме играет существенную роль, тем более, что он дан в восприятии героя, значит, становится средством характеристики Мцыри. Перечитайте описание утра из 11 главы. Что особенного вы отметите? Что можно сказать о человеке, так воспринимающем природу?</a:t>
            </a:r>
          </a:p>
          <a:p>
            <a:pPr marL="0" indent="0" algn="just">
              <a:buNone/>
            </a:pPr>
            <a:r>
              <a:rPr lang="ru-RU" sz="2200" b="1" dirty="0" smtClean="0"/>
              <a:t>6. Каким </a:t>
            </a:r>
            <a:r>
              <a:rPr lang="ru-RU" sz="2200" b="1" dirty="0"/>
              <a:t>художественными средствами пользуется автор, рисуя своего героя? Приведите примеры. </a:t>
            </a:r>
          </a:p>
          <a:p>
            <a:pPr algn="just"/>
            <a:endParaRPr lang="ru-RU" sz="22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656387" y="31619"/>
            <a:ext cx="24876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17301" y="4576762"/>
            <a:ext cx="24876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3618" y="277813"/>
            <a:ext cx="24876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5" y="4854575"/>
            <a:ext cx="24876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89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600200"/>
            <a:ext cx="3657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cs typeface="Times New Roman" pitchFamily="18" charset="0"/>
              </a:rPr>
              <a:t> </a:t>
            </a:r>
          </a:p>
        </p:txBody>
      </p:sp>
      <p:pic>
        <p:nvPicPr>
          <p:cNvPr id="13316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3614738" y="2166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1"/>
            <a:ext cx="8424936" cy="547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u="sng" dirty="0" smtClean="0"/>
              <a:t>Домашнее задание:</a:t>
            </a:r>
          </a:p>
          <a:p>
            <a:pPr algn="ctr"/>
            <a:endParaRPr lang="ru-RU" sz="3200" b="1" i="1" u="sng" dirty="0" smtClean="0"/>
          </a:p>
          <a:p>
            <a:pPr marL="342900" indent="-342900" algn="just">
              <a:buAutoNum type="arabicPeriod"/>
            </a:pPr>
            <a:r>
              <a:rPr lang="ru-RU" sz="3200" b="1" dirty="0" smtClean="0"/>
              <a:t> Подготовиться к сочинению по поэме «Образ Мцыри» или «Картины природы в создании образа героя поэмы «Мцыри».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9">
            <a:hlinkClick r:id="rId6"/>
          </p:cNvPr>
          <p:cNvSpPr>
            <a:spLocks noChangeArrowheads="1"/>
          </p:cNvSpPr>
          <p:nvPr/>
        </p:nvSpPr>
        <p:spPr bwMode="auto">
          <a:xfrm>
            <a:off x="3595688" y="1524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4103" name="Picture 8" descr="Картинка 36 из 235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85800"/>
            <a:ext cx="2805113" cy="5473700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457200" y="1143000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320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2037" y="404664"/>
            <a:ext cx="4734099" cy="73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chemeClr val="tx1"/>
                  </a:solidFill>
                </a:ln>
              </a:rPr>
              <a:t>Задачи урока:</a:t>
            </a:r>
            <a:endParaRPr lang="ru-RU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73982"/>
            <a:ext cx="5976664" cy="4516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2800" b="1" dirty="0"/>
              <a:t>п</a:t>
            </a:r>
            <a:r>
              <a:rPr lang="ru-RU" sz="2800" b="1" dirty="0" smtClean="0"/>
              <a:t>роверить и обобщить знания по поэме Лермонтова;</a:t>
            </a:r>
          </a:p>
          <a:p>
            <a:pPr marL="285750" indent="-285750">
              <a:buFontTx/>
              <a:buChar char="-"/>
            </a:pPr>
            <a:r>
              <a:rPr lang="ru-RU" sz="2800" b="1" dirty="0"/>
              <a:t>з</a:t>
            </a:r>
            <a:r>
              <a:rPr lang="ru-RU" sz="2800" b="1" dirty="0" smtClean="0"/>
              <a:t>акрепить литературоведческие понятия: </a:t>
            </a:r>
            <a:r>
              <a:rPr lang="ru-RU" sz="2800" b="1" i="1" dirty="0" smtClean="0"/>
              <a:t>романтическая поэма, </a:t>
            </a:r>
            <a:r>
              <a:rPr lang="ru-RU" sz="2800" b="1" i="1" dirty="0" smtClean="0">
                <a:hlinkClick r:id="rId9" action="ppaction://hlinkpres?slideindex=3&amp;slidetitle=Тезаурус"/>
              </a:rPr>
              <a:t>романтический герой</a:t>
            </a:r>
            <a:r>
              <a:rPr lang="ru-RU" sz="2800" b="1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sz="2800" b="1" dirty="0"/>
              <a:t>у</a:t>
            </a:r>
            <a:r>
              <a:rPr lang="ru-RU" sz="2800" b="1" dirty="0" smtClean="0"/>
              <a:t>читься дискутировать, аргументированно высказывая своё мнение.</a:t>
            </a:r>
          </a:p>
          <a:p>
            <a:pPr marL="285750" indent="-285750">
              <a:buFontTx/>
              <a:buChar char="-"/>
            </a:pPr>
            <a:endParaRPr lang="ru-RU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24136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</a:rPr>
              <a:t>Дискуссия</a:t>
            </a:r>
            <a:endParaRPr lang="ru-RU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27" y="1052736"/>
            <a:ext cx="8965399" cy="4982351"/>
          </a:xfrm>
        </p:spPr>
        <p:txBody>
          <a:bodyPr/>
          <a:lstStyle/>
          <a:p>
            <a:pPr algn="just"/>
            <a:r>
              <a:rPr lang="ru-RU" sz="2400" b="1" dirty="0" smtClean="0"/>
              <a:t>«Непонятно, почему Мцыри бежал во время грозы без всякой подготовки. Он должен был подготовиться к побегу, запасти хлеба, соли, хорошо одеться. А то он взял и выскочил напропалую».</a:t>
            </a:r>
          </a:p>
          <a:p>
            <a:pPr algn="just"/>
            <a:r>
              <a:rPr lang="ru-RU" sz="2400" b="1" dirty="0" smtClean="0"/>
              <a:t>«Почему Мцыри не пошёл за грузинкой в саклю, к свободным людям, к которым он стремился всю жизнь?»</a:t>
            </a:r>
          </a:p>
          <a:p>
            <a:pPr algn="just"/>
            <a:r>
              <a:rPr lang="ru-RU" sz="2400" b="1" dirty="0" smtClean="0"/>
              <a:t>«Непонятно, почему Мцыри сразился с барсом. Ведь он мог спокойно уйти, пока барс его не почуял. Из-за этого он </a:t>
            </a:r>
            <a:r>
              <a:rPr lang="ru-RU" sz="2400" b="1" dirty="0" smtClean="0"/>
              <a:t>обессилел и </a:t>
            </a:r>
            <a:r>
              <a:rPr lang="ru-RU" sz="2400" b="1" dirty="0" smtClean="0"/>
              <a:t>погиб, а если бы он ушёл, может быть, добрался бы до своей родины».</a:t>
            </a:r>
            <a:endParaRPr lang="ru-RU" sz="24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4828" y="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2108" y="268841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70876" y="4703463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821" y="49799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8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5123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9">
            <a:hlinkClick r:id="rId6"/>
          </p:cNvPr>
          <p:cNvSpPr>
            <a:spLocks noChangeArrowheads="1"/>
          </p:cNvSpPr>
          <p:nvPr/>
        </p:nvSpPr>
        <p:spPr bwMode="auto">
          <a:xfrm>
            <a:off x="3076575" y="1524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128" name="Picture 8" descr="Картинка 26 из 235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5713"/>
            <a:ext cx="4683760" cy="5966574"/>
          </a:xfrm>
          <a:prstGeom prst="rect">
            <a:avLst/>
          </a:prstGeom>
          <a:ln>
            <a:noFill/>
          </a:ln>
          <a:effectLst>
            <a:glow rad="101600">
              <a:srgbClr val="FFFF00">
                <a:alpha val="60000"/>
              </a:srgb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79296" y="1268760"/>
            <a:ext cx="3885192" cy="352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ru-RU" sz="3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20072" y="1052736"/>
            <a:ext cx="3744416" cy="5359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dirty="0" smtClean="0"/>
              <a:t>- Как бы вы ответили на эти недоумённые вопросы?</a:t>
            </a:r>
          </a:p>
          <a:p>
            <a:pPr algn="just"/>
            <a:r>
              <a:rPr lang="ru-RU" sz="3200" b="1" dirty="0" smtClean="0"/>
              <a:t>- Всё ли вам понятно в этой поэме? Нет ли своих вопросов?</a:t>
            </a:r>
            <a:endParaRPr lang="ru-RU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4095750" y="3009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745" y="116632"/>
            <a:ext cx="8229600" cy="70489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>
                  <a:solidFill>
                    <a:schemeClr val="tx1"/>
                  </a:solidFill>
                </a:ln>
              </a:rPr>
              <a:t>I.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</a:rPr>
              <a:t> Тест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909637"/>
            <a:ext cx="8424936" cy="5543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200" b="1" u="sng" dirty="0" smtClean="0"/>
              <a:t>Эпиграф к поэме «Мцыри» взят из:</a:t>
            </a:r>
          </a:p>
          <a:p>
            <a:r>
              <a:rPr lang="ru-RU" sz="2200" b="1" dirty="0" smtClean="0"/>
              <a:t>    а) былин      б) Библии    в) древнерусских летописей   </a:t>
            </a:r>
          </a:p>
          <a:p>
            <a:r>
              <a:rPr lang="ru-RU" sz="2200" b="1" dirty="0" smtClean="0"/>
              <a:t>    г) стихотворения Горация</a:t>
            </a:r>
          </a:p>
          <a:p>
            <a:r>
              <a:rPr lang="ru-RU" sz="2200" b="1" dirty="0" smtClean="0"/>
              <a:t>2. </a:t>
            </a:r>
            <a:r>
              <a:rPr lang="ru-RU" sz="2200" b="1" u="sng" dirty="0" smtClean="0"/>
              <a:t>В чём заключается смысл эпиграфа?</a:t>
            </a:r>
          </a:p>
          <a:p>
            <a:r>
              <a:rPr lang="ru-RU" sz="2200" b="1" dirty="0" smtClean="0"/>
              <a:t>    а) восстание против судьбы</a:t>
            </a:r>
          </a:p>
          <a:p>
            <a:r>
              <a:rPr lang="ru-RU" sz="2200" b="1" dirty="0" smtClean="0"/>
              <a:t>    б) раскаяние, безнадёжное смирение</a:t>
            </a:r>
          </a:p>
          <a:p>
            <a:r>
              <a:rPr lang="ru-RU" sz="2200" b="1" dirty="0" smtClean="0"/>
              <a:t>    в) защита права человека на свободу.</a:t>
            </a:r>
          </a:p>
          <a:p>
            <a:r>
              <a:rPr lang="ru-RU" sz="2200" b="1" dirty="0" smtClean="0"/>
              <a:t>3</a:t>
            </a:r>
            <a:r>
              <a:rPr lang="ru-RU" sz="2200" b="1" u="sng" dirty="0" smtClean="0"/>
              <a:t>. Определите жанр произведения:</a:t>
            </a:r>
          </a:p>
          <a:p>
            <a:r>
              <a:rPr lang="ru-RU" sz="2200" b="1" dirty="0" smtClean="0"/>
              <a:t>    а) баллада     б) элегия    в) поэма-исповедь    г) притча</a:t>
            </a:r>
          </a:p>
          <a:p>
            <a:r>
              <a:rPr lang="ru-RU" sz="2200" b="1" dirty="0" smtClean="0"/>
              <a:t>4. </a:t>
            </a:r>
            <a:r>
              <a:rPr lang="ru-RU" sz="2200" b="1" u="sng" dirty="0" smtClean="0"/>
              <a:t>Какие рифмы использовал Лермонтов в поэме:</a:t>
            </a:r>
          </a:p>
          <a:p>
            <a:r>
              <a:rPr lang="ru-RU" sz="2200" b="1" dirty="0" smtClean="0"/>
              <a:t> а) женские рифмы    б) мужские рифмы    в) и те, и другие</a:t>
            </a:r>
          </a:p>
          <a:p>
            <a:r>
              <a:rPr lang="ru-RU" sz="2200" b="1" dirty="0" smtClean="0"/>
              <a:t>5. </a:t>
            </a:r>
            <a:r>
              <a:rPr lang="ru-RU" sz="2200" b="1" u="sng" dirty="0" smtClean="0"/>
              <a:t>К какому литературному направлению можно отнести это произведение:</a:t>
            </a:r>
          </a:p>
          <a:p>
            <a:r>
              <a:rPr lang="ru-RU" sz="2200" b="1" dirty="0" smtClean="0"/>
              <a:t>      а) сентиментализм   б) реализ   в) романтизм  </a:t>
            </a:r>
          </a:p>
          <a:p>
            <a:r>
              <a:rPr lang="ru-RU" sz="2200" b="1" dirty="0"/>
              <a:t> </a:t>
            </a:r>
            <a:r>
              <a:rPr lang="ru-RU" sz="2200" b="1" dirty="0" smtClean="0"/>
              <a:t>     г) классицизм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" descr="ornament_tabl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ornament_table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ornament_table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2838"/>
            <a:ext cx="2484438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ornament_table_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9988"/>
            <a:ext cx="2411412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280920" cy="561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6. </a:t>
            </a:r>
            <a:r>
              <a:rPr lang="ru-RU" sz="2200" b="1" u="sng" dirty="0" smtClean="0"/>
              <a:t>Что можно назвать символом свободы в поэме?</a:t>
            </a:r>
          </a:p>
          <a:p>
            <a:r>
              <a:rPr lang="ru-RU" sz="2200" b="1" dirty="0" smtClean="0"/>
              <a:t>   а) степь    б) Кавказ   в) барса    г) девушку-грузинку</a:t>
            </a:r>
          </a:p>
          <a:p>
            <a:r>
              <a:rPr lang="ru-RU" sz="2200" b="1" dirty="0" smtClean="0"/>
              <a:t>7. </a:t>
            </a:r>
            <a:r>
              <a:rPr lang="ru-RU" sz="2200" b="1" u="sng" dirty="0" smtClean="0"/>
              <a:t>Выделите черты романтизма в поэме:</a:t>
            </a:r>
          </a:p>
          <a:p>
            <a:r>
              <a:rPr lang="ru-RU" sz="2200" b="1" dirty="0" smtClean="0"/>
              <a:t>    а) бурная, неистовая природа</a:t>
            </a:r>
          </a:p>
          <a:p>
            <a:r>
              <a:rPr lang="ru-RU" sz="2200" b="1" dirty="0" smtClean="0"/>
              <a:t>    б) гибель героя</a:t>
            </a:r>
          </a:p>
          <a:p>
            <a:r>
              <a:rPr lang="ru-RU" sz="2200" b="1" dirty="0" smtClean="0"/>
              <a:t>    в) герой одинок и не понят миром</a:t>
            </a:r>
          </a:p>
          <a:p>
            <a:r>
              <a:rPr lang="ru-RU" sz="2200" b="1" dirty="0" smtClean="0"/>
              <a:t>    г) введение сна в сюжет поэмы</a:t>
            </a:r>
          </a:p>
          <a:p>
            <a:r>
              <a:rPr lang="ru-RU" sz="2200" b="1" dirty="0" smtClean="0"/>
              <a:t>    д) мотив борьбы, мятежа</a:t>
            </a:r>
          </a:p>
          <a:p>
            <a:r>
              <a:rPr lang="ru-RU" sz="2200" b="1" dirty="0" smtClean="0"/>
              <a:t>8. </a:t>
            </a:r>
            <a:r>
              <a:rPr lang="ru-RU" sz="2200" b="1" u="sng" dirty="0" smtClean="0"/>
              <a:t>Какова роль описаний природы в поэме:</a:t>
            </a:r>
          </a:p>
          <a:p>
            <a:r>
              <a:rPr lang="ru-RU" sz="2200" b="1" dirty="0" smtClean="0"/>
              <a:t>    а) природа противоставлена монастырю как свобода неволе</a:t>
            </a:r>
          </a:p>
          <a:p>
            <a:r>
              <a:rPr lang="ru-RU" sz="2200" b="1" dirty="0" smtClean="0"/>
              <a:t>    б) природа противопоставлена герою, вступает с ним в борьбу</a:t>
            </a:r>
          </a:p>
          <a:p>
            <a:r>
              <a:rPr lang="ru-RU" sz="2200" b="1" dirty="0" smtClean="0"/>
              <a:t>    в) природа обманывает героя, вновь направляя его к монастырю</a:t>
            </a:r>
          </a:p>
          <a:p>
            <a:r>
              <a:rPr lang="ru-RU" sz="2200" b="1" dirty="0" smtClean="0"/>
              <a:t>    г) природа многопланова: противостоит герою, свободе, служит развитию сюжета.</a:t>
            </a:r>
            <a:endParaRPr lang="ru-RU" sz="2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b="1" dirty="0" smtClean="0"/>
              <a:t>9. Определите стихотворный размер, использованный Лермонтовым в поэме:</a:t>
            </a:r>
          </a:p>
          <a:p>
            <a:pPr marL="0" indent="0" algn="just">
              <a:buNone/>
            </a:pPr>
            <a:r>
              <a:rPr lang="ru-RU" sz="2200" b="1" dirty="0" smtClean="0"/>
              <a:t>      а) анапест   б) дактиль   в) амфибрахий    г) ямб</a:t>
            </a:r>
          </a:p>
          <a:p>
            <a:pPr marL="0" indent="0" algn="just">
              <a:buNone/>
            </a:pPr>
            <a:endParaRPr lang="ru-RU" sz="2200" b="1" dirty="0" smtClean="0"/>
          </a:p>
          <a:p>
            <a:pPr marL="0" indent="0" algn="just">
              <a:buNone/>
            </a:pPr>
            <a:r>
              <a:rPr lang="ru-RU" sz="2200" b="1" dirty="0" smtClean="0"/>
              <a:t>10. Какой момент в сюжете поэмы является кульминационным?</a:t>
            </a:r>
          </a:p>
          <a:p>
            <a:pPr marL="0" indent="0" algn="just">
              <a:buNone/>
            </a:pPr>
            <a:r>
              <a:rPr lang="ru-RU" sz="2200" b="1" dirty="0" smtClean="0"/>
              <a:t>      а) побег из монастыря   б) встреча с грузинкой    в) бой с барсом      г) гибель Мцыри</a:t>
            </a:r>
          </a:p>
          <a:p>
            <a:pPr marL="0" indent="0" algn="just">
              <a:buNone/>
            </a:pPr>
            <a:endParaRPr lang="ru-RU" sz="2200" b="1" dirty="0" smtClean="0"/>
          </a:p>
          <a:p>
            <a:pPr marL="0" indent="0" algn="just">
              <a:buNone/>
            </a:pPr>
            <a:r>
              <a:rPr lang="ru-RU" sz="2200" b="1" dirty="0" smtClean="0"/>
              <a:t>11. В исповеди Мцыри звучит:</a:t>
            </a:r>
          </a:p>
          <a:p>
            <a:pPr marL="0" indent="0" algn="just">
              <a:buNone/>
            </a:pPr>
            <a:r>
              <a:rPr lang="ru-RU" sz="2200" b="1" dirty="0" smtClean="0"/>
              <a:t>А) гнев, негодование   б) смирение, покаяние    в) грусть, размышление     г) утверждение своей правоты      д) призыв отказаться от бесплодной борьбы</a:t>
            </a:r>
          </a:p>
          <a:p>
            <a:pPr marL="0" indent="0" algn="just">
              <a:buNone/>
            </a:pPr>
            <a:endParaRPr lang="ru-RU" sz="22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7666" y="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68287" y="4728482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700" y="268287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4987641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72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b="1" dirty="0" smtClean="0"/>
              <a:t>12. Почему местом действия поэт выбрал Кавказ?</a:t>
            </a:r>
          </a:p>
          <a:p>
            <a:pPr marL="0" indent="0" algn="just">
              <a:buNone/>
            </a:pPr>
            <a:r>
              <a:rPr lang="ru-RU" sz="2200" b="1" dirty="0" smtClean="0"/>
              <a:t>     а) проявляется любовь автора к Кавказу</a:t>
            </a:r>
          </a:p>
          <a:p>
            <a:pPr marL="0" indent="0" algn="just">
              <a:buNone/>
            </a:pPr>
            <a:r>
              <a:rPr lang="ru-RU" sz="2200" b="1" dirty="0" smtClean="0"/>
              <a:t>     б) природа Кавказа сродни натуре главного героя</a:t>
            </a:r>
          </a:p>
          <a:p>
            <a:pPr marL="0" indent="0" algn="just">
              <a:buNone/>
            </a:pPr>
            <a:r>
              <a:rPr lang="ru-RU" sz="2200" b="1" dirty="0" smtClean="0"/>
              <a:t>     в) связь с историей России</a:t>
            </a:r>
          </a:p>
          <a:p>
            <a:pPr marL="0" indent="0" algn="just">
              <a:buNone/>
            </a:pPr>
            <a:r>
              <a:rPr lang="ru-RU" sz="2200" b="1" dirty="0" smtClean="0"/>
              <a:t>     г) местом действия отвечает романтической направленности поэмы </a:t>
            </a:r>
          </a:p>
          <a:p>
            <a:pPr marL="0" indent="0" algn="just">
              <a:buNone/>
            </a:pPr>
            <a:endParaRPr lang="ru-RU" sz="2200" b="1" dirty="0" smtClean="0"/>
          </a:p>
          <a:p>
            <a:pPr marL="0" indent="0" algn="just">
              <a:buNone/>
            </a:pPr>
            <a:r>
              <a:rPr lang="ru-RU" sz="2200" b="1" dirty="0" smtClean="0"/>
              <a:t>13. В чём заключается основная идея произведения?</a:t>
            </a:r>
          </a:p>
          <a:p>
            <a:pPr marL="0" indent="0" algn="just">
              <a:buNone/>
            </a:pPr>
            <a:r>
              <a:rPr lang="ru-RU" sz="2200" b="1" dirty="0" smtClean="0"/>
              <a:t>     а) отрицание религиозной морали аскетизма и смирения</a:t>
            </a:r>
          </a:p>
          <a:p>
            <a:pPr marL="0" indent="0" algn="just">
              <a:buNone/>
            </a:pPr>
            <a:r>
              <a:rPr lang="ru-RU" sz="2200" b="1" dirty="0" smtClean="0"/>
              <a:t>    б) тоска по воле</a:t>
            </a:r>
          </a:p>
          <a:p>
            <a:pPr marL="0" indent="0" algn="just">
              <a:buNone/>
            </a:pPr>
            <a:r>
              <a:rPr lang="ru-RU" sz="2200" b="1" dirty="0" smtClean="0"/>
              <a:t>    в) утверждение идеи верности идеалам перед лицом смерти</a:t>
            </a:r>
          </a:p>
          <a:p>
            <a:pPr marL="0" indent="0" algn="just">
              <a:buNone/>
            </a:pPr>
            <a:r>
              <a:rPr lang="ru-RU" sz="2200" b="1" dirty="0" smtClean="0"/>
              <a:t>    г) призыв к борьбе с любым проявлением деспотизма.</a:t>
            </a:r>
            <a:endParaRPr lang="ru-RU" sz="2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55658" y="1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9837" y="4733001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700" y="245190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5001288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42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>
                  <a:solidFill>
                    <a:schemeClr val="tx1"/>
                  </a:solidFill>
                </a:ln>
                <a:effectLst/>
              </a:rPr>
              <a:t>Дайте развёрнутый ответ</a:t>
            </a:r>
            <a:br>
              <a:rPr lang="ru-RU" sz="3200" b="1" dirty="0" smtClean="0">
                <a:ln>
                  <a:solidFill>
                    <a:schemeClr val="tx1"/>
                  </a:solidFill>
                </a:ln>
                <a:effectLst/>
              </a:rPr>
            </a:b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/>
              </a:rPr>
              <a:t> на 3 любых вопроса</a:t>
            </a:r>
            <a:endParaRPr lang="ru-RU" sz="3200" b="1" dirty="0">
              <a:ln>
                <a:solidFill>
                  <a:schemeClr val="tx1"/>
                </a:solidFill>
              </a:ln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495800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sz="2200" b="1" dirty="0" smtClean="0"/>
              <a:t>Что называется поэмой?  К какому роду литературы относят поэму? Почему?</a:t>
            </a:r>
          </a:p>
          <a:p>
            <a:pPr marL="457200" indent="-457200" algn="just">
              <a:buAutoNum type="arabicPeriod"/>
            </a:pPr>
            <a:r>
              <a:rPr lang="ru-RU" sz="2200" b="1" dirty="0" smtClean="0"/>
              <a:t>В романтических произведениях (в том числе и в поэме) исключительный герой действует в исключительных обстоятельствах на фоне необычных картин. Перечитайте отрывок из 6 главы поэмы «Мцыри». Докажите, что поэт нарисовал романтический пейзаж. Какие художественные средства использовал Лермонтов?</a:t>
            </a:r>
          </a:p>
          <a:p>
            <a:pPr marL="457200" indent="-457200" algn="just">
              <a:buAutoNum type="arabicPeriod"/>
            </a:pPr>
            <a:r>
              <a:rPr lang="ru-RU" sz="2200" b="1" dirty="0" smtClean="0"/>
              <a:t>Вспомните </a:t>
            </a:r>
            <a:r>
              <a:rPr lang="ru-RU" sz="2200" b="1" dirty="0"/>
              <a:t>сцену боя с барсом. Какие качества героя проявились в этой схватке? Почему юноша победил могучего зверя?</a:t>
            </a:r>
            <a:endParaRPr lang="ru-RU" sz="2200" b="1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7933" y="25904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96220" y="4758242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700" y="329212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5014936"/>
            <a:ext cx="24145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73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рмонтов Мцыри 2 урок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Лермонтов Мцыри 2 урок</Template>
  <TotalTime>437</TotalTime>
  <Words>807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Лермонтов Мцыри 2 урок</vt:lpstr>
      <vt:lpstr>Презентация PowerPoint</vt:lpstr>
      <vt:lpstr>Презентация PowerPoint</vt:lpstr>
      <vt:lpstr>Дискуссия</vt:lpstr>
      <vt:lpstr>Презентация PowerPoint</vt:lpstr>
      <vt:lpstr>I. Тест</vt:lpstr>
      <vt:lpstr>Презентация PowerPoint</vt:lpstr>
      <vt:lpstr>Презентация PowerPoint</vt:lpstr>
      <vt:lpstr>Презентация PowerPoint</vt:lpstr>
      <vt:lpstr>Дайте развёрнутый ответ  на 3 любых вопроса</vt:lpstr>
      <vt:lpstr>Презентация PowerPoint</vt:lpstr>
      <vt:lpstr>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</cp:revision>
  <dcterms:created xsi:type="dcterms:W3CDTF">2012-12-12T12:49:55Z</dcterms:created>
  <dcterms:modified xsi:type="dcterms:W3CDTF">2012-12-23T15:08:37Z</dcterms:modified>
</cp:coreProperties>
</file>