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266" r:id="rId2"/>
    <p:sldId id="267" r:id="rId3"/>
    <p:sldId id="268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9" r:id="rId13"/>
    <p:sldId id="271" r:id="rId14"/>
    <p:sldId id="272" r:id="rId15"/>
    <p:sldId id="274" r:id="rId1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84" autoAdjust="0"/>
  </p:normalViewPr>
  <p:slideViewPr>
    <p:cSldViewPr>
      <p:cViewPr varScale="1">
        <p:scale>
          <a:sx n="98" d="100"/>
          <a:sy n="98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/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fld id="{ACD5C47A-2428-4591-AC6E-38E96F94624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/>
            </a:lvl1pPr>
          </a:lstStyle>
          <a:p>
            <a:endParaRPr lang="ru-RU"/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endParaRPr lang="ru-RU"/>
          </a:p>
        </p:txBody>
      </p:sp>
      <p:sp>
        <p:nvSpPr>
          <p:cNvPr id="1741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/>
            </a:lvl1pPr>
          </a:lstStyle>
          <a:p>
            <a:endParaRPr lang="ru-RU"/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fld id="{06289FBE-DA52-4D7B-9A97-79A38D47EDA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384DD-A00E-498A-ACBD-0D058261816C}" type="slidenum">
              <a:rPr lang="ru-RU"/>
              <a:pPr/>
              <a:t>4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F83695-3072-4C35-A3C5-F60CC4528DBB}" type="slidenum">
              <a:rPr lang="ru-RU"/>
              <a:pPr/>
              <a:t>5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77E4E4-04BC-493E-86DB-0A5237A56C92}" type="slidenum">
              <a:rPr lang="ru-RU"/>
              <a:pPr/>
              <a:t>6</a:t>
            </a:fld>
            <a:endParaRPr lang="ru-RU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0C1A3-6E7F-4722-A164-14BF19B098D2}" type="slidenum">
              <a:rPr lang="ru-RU"/>
              <a:pPr/>
              <a:t>8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98CAA-C9C5-4E32-9C5C-54F9E412EB64}" type="slidenum">
              <a:rPr lang="ru-RU"/>
              <a:pPr/>
              <a:t>9</a:t>
            </a:fld>
            <a:endParaRPr lang="ru-RU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4CB12E-B536-41CE-956B-2C205921C6F5}" type="slidenum">
              <a:rPr lang="ru-RU"/>
              <a:pPr/>
              <a:t>10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6524D5-01D5-446C-87DD-A55873CF2DFE}" type="slidenum">
              <a:rPr lang="ru-RU"/>
              <a:pPr/>
              <a:t>11</a:t>
            </a:fld>
            <a:endParaRPr lang="ru-RU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20483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84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5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486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487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488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489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/>
            <a:fld id="{F10A2DF5-7106-40FD-831A-E32A40C3699A}" type="slidenum">
              <a:rPr lang="ru-RU"/>
              <a:pPr lvl="1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53C5A4D6-44A7-4F71-AE0B-4071FC5157DF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5DF9C99-CB31-42FA-BF83-7B8257DF61DD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2625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215188" y="644207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82625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99313" y="6148388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95A1554F-50B0-4FA7-BFCD-6FB9F9866639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AE85A9B-79CF-42B6-A423-BC7DDE500EB6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0FAC69FA-1180-4278-9BA6-CFA6DD9109E6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7D33E2DF-C052-4C7C-9D0A-B3300E8C1D29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48EC8FB-A467-4C1C-AE53-CA90914A085C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8C3B6E0-5D3C-4253-9675-316A79AB9E42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EE4CBACD-3B49-4B44-91C8-FB5335990777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D161E5E-FFAC-4D94-911A-DC256F74772D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6479039C-1F4F-48E7-8654-6052A599F475}" type="slidenum">
              <a:rPr lang="ru-RU"/>
              <a:pPr lvl="1"/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9460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endParaRPr lang="ru-RU"/>
          </a:p>
        </p:txBody>
      </p:sp>
      <p:sp>
        <p:nvSpPr>
          <p:cNvPr id="19464" name="Rectangle 20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kumimoji="0" sz="1400"/>
            </a:lvl1pPr>
          </a:lstStyle>
          <a:p>
            <a:endParaRPr lang="ru-RU"/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>
                <a:latin typeface="+mj-lt"/>
              </a:defRPr>
            </a:lvl2pPr>
          </a:lstStyle>
          <a:p>
            <a:pPr lvl="1"/>
            <a:fld id="{51182DBA-FE78-46A1-827B-2681DF046DEE}" type="slidenum">
              <a:rPr lang="ru-RU"/>
              <a:pPr lvl="1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556792"/>
            <a:ext cx="8424936" cy="2514600"/>
          </a:xfrm>
        </p:spPr>
        <p:txBody>
          <a:bodyPr/>
          <a:lstStyle/>
          <a:p>
            <a:pPr algn="ctr"/>
            <a:r>
              <a:rPr lang="ru-RU" b="1" spc="300" dirty="0">
                <a:solidFill>
                  <a:srgbClr val="FF0000"/>
                </a:solidFill>
                <a:latin typeface="Mistral" pitchFamily="66" charset="0"/>
              </a:rPr>
              <a:t>ИСПОЛЬЗОВАНИЕ ОБРАЗОВАТЕЛЬНОЙ ТЕХНОЛОГИИ</a:t>
            </a:r>
            <a:br>
              <a:rPr lang="ru-RU" b="1" spc="300" dirty="0">
                <a:solidFill>
                  <a:srgbClr val="FF0000"/>
                </a:solidFill>
                <a:latin typeface="Mistral" pitchFamily="66" charset="0"/>
              </a:rPr>
            </a:br>
            <a:r>
              <a:rPr lang="ru-RU" b="1" spc="300" dirty="0">
                <a:solidFill>
                  <a:srgbClr val="FF0000"/>
                </a:solidFill>
                <a:latin typeface="Mistral" pitchFamily="66" charset="0"/>
              </a:rPr>
              <a:t>«ГРУППОВОГО ОБУЧЕНИЯ НА ПРИНЦИПАХ ДИФФЕРЕНЦИАЦИИ»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353871" cy="1143000"/>
          </a:xfrm>
        </p:spPr>
        <p:txBody>
          <a:bodyPr/>
          <a:lstStyle/>
          <a:p>
            <a:r>
              <a:rPr lang="ru-RU" sz="4000" b="1" dirty="0">
                <a:latin typeface="+mn-lt"/>
              </a:rPr>
              <a:t>КОНТРОЛЬ ЗА ХОДОМ РАБОТЫ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>
                <a:latin typeface="Monotype Corsiva" pitchFamily="66" charset="0"/>
              </a:rPr>
              <a:t>оперативно помогать группам и участникам по мере необходимости;</a:t>
            </a:r>
          </a:p>
          <a:p>
            <a:r>
              <a:rPr lang="ru-RU" b="1" dirty="0">
                <a:latin typeface="Monotype Corsiva" pitchFamily="66" charset="0"/>
              </a:rPr>
              <a:t>вести оперативный </a:t>
            </a:r>
            <a:r>
              <a:rPr lang="ru-RU" b="1" dirty="0" smtClean="0">
                <a:latin typeface="Monotype Corsiva" pitchFamily="66" charset="0"/>
              </a:rPr>
              <a:t>учёт </a:t>
            </a:r>
            <a:r>
              <a:rPr lang="ru-RU" b="1" dirty="0">
                <a:latin typeface="Monotype Corsiva" pitchFamily="66" charset="0"/>
              </a:rPr>
              <a:t>работы членов группы;</a:t>
            </a:r>
          </a:p>
          <a:p>
            <a:r>
              <a:rPr lang="ru-RU" b="1" dirty="0">
                <a:latin typeface="Monotype Corsiva" pitchFamily="66" charset="0"/>
              </a:rPr>
              <a:t>следить за соблюдением дисциплины.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  <p:bldP spid="1126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251520" y="609600"/>
            <a:ext cx="8511481" cy="1143000"/>
          </a:xfrm>
        </p:spPr>
        <p:txBody>
          <a:bodyPr/>
          <a:lstStyle/>
          <a:p>
            <a:pPr algn="ctr"/>
            <a:r>
              <a:rPr lang="ru-RU" sz="4000" b="1" dirty="0">
                <a:latin typeface="+mn-lt"/>
              </a:rPr>
              <a:t>РЕФЛЕКСИЯ ВЫПОЛНЕННОЙ РАБОТЫ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b="1" dirty="0">
                <a:latin typeface="Monotype Corsiva" pitchFamily="66" charset="0"/>
              </a:rPr>
              <a:t>перечислить выполнявшиеся в группе действия;</a:t>
            </a:r>
          </a:p>
          <a:p>
            <a:pPr algn="just"/>
            <a:r>
              <a:rPr lang="ru-RU" b="1" dirty="0">
                <a:latin typeface="Monotype Corsiva" pitchFamily="66" charset="0"/>
              </a:rPr>
              <a:t>решить, что в следующий раз надо сделать так же, а что изменить;</a:t>
            </a:r>
          </a:p>
          <a:p>
            <a:pPr algn="just"/>
            <a:r>
              <a:rPr lang="ru-RU" b="1" dirty="0">
                <a:latin typeface="Monotype Corsiva" pitchFamily="66" charset="0"/>
              </a:rPr>
              <a:t>принять план совершенствования работы группы.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build="p" autoUpdateAnimBg="0"/>
      <p:bldP spid="122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38400"/>
            <a:ext cx="8080375" cy="1143000"/>
          </a:xfrm>
        </p:spPr>
        <p:txBody>
          <a:bodyPr/>
          <a:lstStyle/>
          <a:p>
            <a:pPr algn="ctr"/>
            <a:r>
              <a:rPr lang="ru-RU" b="1" spc="300" dirty="0">
                <a:solidFill>
                  <a:srgbClr val="FF0000"/>
                </a:solidFill>
                <a:latin typeface="Mistral" pitchFamily="66" charset="0"/>
              </a:rPr>
              <a:t>АНАЛИЗ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+mn-lt"/>
              </a:rPr>
              <a:t>УРОВЕНЬ ОБУЧЕННОСТИ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УЧАЩИХСЯ 1 КУРСА ПО МАТЕМАТИКЕ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ЗА </a:t>
            </a:r>
            <a:r>
              <a:rPr lang="ru-RU" sz="2800" b="1" dirty="0" smtClean="0">
                <a:latin typeface="+mn-lt"/>
              </a:rPr>
              <a:t>2009-2010 </a:t>
            </a:r>
            <a:r>
              <a:rPr lang="ru-RU" sz="2800" b="1" dirty="0">
                <a:latin typeface="+mn-lt"/>
              </a:rPr>
              <a:t>УЧЕБНЫЙ ГОД</a:t>
            </a:r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684213" y="1989138"/>
          <a:ext cx="7772400" cy="4114800"/>
        </p:xfrm>
        <a:graphic>
          <a:graphicData uri="http://schemas.openxmlformats.org/presentationml/2006/ole">
            <p:oleObj spid="_x0000_s48131" name="Диаграмма" r:id="rId3" imgW="7772400" imgH="411480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+mn-lt"/>
              </a:rPr>
              <a:t>УРОВЕНЬ ОБУЧЕННОСТИ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УЧАЩИХСЯ 1 КУРСА ПО МАТЕМАТИКЕ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ЗА </a:t>
            </a:r>
            <a:r>
              <a:rPr lang="ru-RU" sz="2800" b="1" dirty="0" smtClean="0">
                <a:latin typeface="+mn-lt"/>
              </a:rPr>
              <a:t>2008-2009 </a:t>
            </a:r>
            <a:r>
              <a:rPr lang="ru-RU" sz="2800" b="1" dirty="0">
                <a:latin typeface="+mn-lt"/>
              </a:rPr>
              <a:t>УЧЕБНЫЙ ГОД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ph idx="1"/>
          </p:nvPr>
        </p:nvGraphicFramePr>
        <p:xfrm>
          <a:off x="684213" y="1989138"/>
          <a:ext cx="7778750" cy="4119562"/>
        </p:xfrm>
        <a:graphic>
          <a:graphicData uri="http://schemas.openxmlformats.org/presentationml/2006/ole">
            <p:oleObj spid="_x0000_s49156" name="Диаграмма" r:id="rId3" imgW="7772400" imgH="4114800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+mn-lt"/>
              </a:rPr>
              <a:t>УРОВЕНЬ ОБУЧЕННОСТИ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УЧАЩИХСЯ 1 КУРСА ПО МАТЕМАТИКЕ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ЗА 2007-2008 УЧЕБНЫЙ ГОД</a:t>
            </a:r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>
            <p:ph idx="1"/>
          </p:nvPr>
        </p:nvGraphicFramePr>
        <p:xfrm>
          <a:off x="684213" y="1989138"/>
          <a:ext cx="7778750" cy="4119562"/>
        </p:xfrm>
        <a:graphic>
          <a:graphicData uri="http://schemas.openxmlformats.org/presentationml/2006/ole">
            <p:oleObj spid="_x0000_s52227" name="Диаграмма" r:id="rId3" imgW="7772400" imgH="4114800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609600"/>
            <a:ext cx="8367464" cy="1143000"/>
          </a:xfrm>
        </p:spPr>
        <p:txBody>
          <a:bodyPr/>
          <a:lstStyle/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>
                <a:latin typeface="+mn-lt"/>
              </a:rPr>
              <a:t>ЦЕЛЬ ОПЫТНО-ЭКСПЕРИМЕНТАЛЬНОЙ РАБОТЫ ПО РЕАЛИЗАЦИИ ТЕХНОЛОГИИ «ГРУППОВОГО ОБУЧЕНИЯ НА ПРИНЦИПАХ ДИФФЕРЕНЦИАЦИИ»: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981200"/>
            <a:ext cx="8496944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dirty="0" smtClean="0">
                <a:latin typeface="Monotype Corsiva" pitchFamily="66" charset="0"/>
              </a:rPr>
              <a:t>Сформировать у обучающихся уровень знаний соответствующих требованиям ФГОС по предмету математика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Monotype Corsiva" pitchFamily="66" charset="0"/>
              </a:rPr>
              <a:t>Сформировать у обучающихся </a:t>
            </a:r>
            <a:r>
              <a:rPr lang="ru-RU" dirty="0" err="1" smtClean="0">
                <a:latin typeface="Monotype Corsiva" pitchFamily="66" charset="0"/>
              </a:rPr>
              <a:t>учебно-интелектуальные</a:t>
            </a:r>
            <a:r>
              <a:rPr lang="ru-RU" dirty="0" smtClean="0">
                <a:latin typeface="Monotype Corsiva" pitchFamily="66" charset="0"/>
              </a:rPr>
              <a:t> умения и навыки, способствующие развитию профессионально-важных качеств личности выпускника колледжа: мобильность, специальной компетенции, организованности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590800"/>
            <a:ext cx="8080375" cy="1143000"/>
          </a:xfrm>
        </p:spPr>
        <p:txBody>
          <a:bodyPr/>
          <a:lstStyle/>
          <a:p>
            <a:r>
              <a:rPr lang="ru-RU" dirty="0">
                <a:latin typeface="Mistral" pitchFamily="66" charset="0"/>
              </a:rPr>
              <a:t>СУЩНОСТЬ ДИФФЕРЕНЦИАЦИИ </a:t>
            </a:r>
            <a:br>
              <a:rPr lang="ru-RU" dirty="0">
                <a:latin typeface="Mistral" pitchFamily="66" charset="0"/>
              </a:rPr>
            </a:br>
            <a:r>
              <a:rPr lang="ru-RU" dirty="0">
                <a:latin typeface="Mistral" pitchFamily="66" charset="0"/>
              </a:rPr>
              <a:t>В ПРОЦЕССЕ ПРОФЕССИОНАЛЬНОЙ ПОДГОТОВКИ </a:t>
            </a:r>
            <a:r>
              <a:rPr lang="ru-RU" dirty="0" smtClean="0">
                <a:latin typeface="Mistral" pitchFamily="66" charset="0"/>
              </a:rPr>
              <a:t>ОБУЧАЮЩИХСЯ</a:t>
            </a:r>
            <a:endParaRPr lang="ru-RU" dirty="0">
              <a:latin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</a:rPr>
              <a:t>БАЗОВЫЙ УРОВЕНЬ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обучающиеся </a:t>
            </a:r>
            <a:r>
              <a:rPr lang="ru-RU" dirty="0">
                <a:latin typeface="Monotype Corsiva" pitchFamily="66" charset="0"/>
              </a:rPr>
              <a:t>усваивают изучаемый материал после длительной тренировки с большим трудом и не всегда в полном объёме;</a:t>
            </a:r>
          </a:p>
          <a:p>
            <a:r>
              <a:rPr lang="ru-RU" dirty="0">
                <a:latin typeface="Monotype Corsiva" pitchFamily="66" charset="0"/>
              </a:rPr>
              <a:t>обобщают материал трудно;</a:t>
            </a:r>
          </a:p>
          <a:p>
            <a:r>
              <a:rPr lang="ru-RU" dirty="0">
                <a:latin typeface="Monotype Corsiva" pitchFamily="66" charset="0"/>
              </a:rPr>
              <a:t>отсутствует согласованность в использовании правил в знакомых ситуациях;</a:t>
            </a:r>
          </a:p>
          <a:p>
            <a:r>
              <a:rPr lang="ru-RU" dirty="0">
                <a:latin typeface="Monotype Corsiva" pitchFamily="66" charset="0"/>
              </a:rPr>
              <a:t>сложно осуществлять переход от одного вида мышления к другому.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  <p:bldP spid="614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</a:rPr>
              <a:t>СРЕДНИЙ УРОВЕНЬ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114800"/>
          </a:xfrm>
        </p:spPr>
        <p:txBody>
          <a:bodyPr/>
          <a:lstStyle/>
          <a:p>
            <a:pPr algn="just"/>
            <a:r>
              <a:rPr lang="ru-RU" dirty="0">
                <a:latin typeface="Monotype Corsiva" pitchFamily="66" charset="0"/>
              </a:rPr>
              <a:t>о</a:t>
            </a:r>
            <a:r>
              <a:rPr lang="ru-RU" dirty="0" smtClean="0">
                <a:latin typeface="Monotype Corsiva" pitchFamily="66" charset="0"/>
              </a:rPr>
              <a:t>бучающиеся овладевают </a:t>
            </a:r>
            <a:r>
              <a:rPr lang="ru-RU" dirty="0">
                <a:latin typeface="Monotype Corsiva" pitchFamily="66" charset="0"/>
              </a:rPr>
              <a:t>основным объёмом знаний, определенных программой;</a:t>
            </a:r>
          </a:p>
          <a:p>
            <a:pPr algn="just"/>
            <a:r>
              <a:rPr lang="ru-RU" dirty="0">
                <a:latin typeface="Monotype Corsiva" pitchFamily="66" charset="0"/>
              </a:rPr>
              <a:t>выделяют главное в изучаемом, только после выполнения ряда упражнений под руководством преподавателя;</a:t>
            </a:r>
          </a:p>
          <a:p>
            <a:pPr algn="just"/>
            <a:r>
              <a:rPr lang="ru-RU" dirty="0">
                <a:latin typeface="Monotype Corsiva" pitchFamily="66" charset="0"/>
              </a:rPr>
              <a:t>умеют анализировать, пытаясь делать несложные выводы;</a:t>
            </a:r>
          </a:p>
          <a:p>
            <a:pPr algn="just"/>
            <a:r>
              <a:rPr lang="ru-RU" dirty="0">
                <a:latin typeface="Monotype Corsiva" pitchFamily="66" charset="0"/>
              </a:rPr>
              <a:t>усвоенные знания, умения и навыки применяют только в знакомых ситуациях.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build="p" autoUpdateAnimBg="0"/>
      <p:bldP spid="718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</a:rPr>
              <a:t>ВЫСОКИЙ УРОВЕНЬ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Monotype Corsiva" pitchFamily="66" charset="0"/>
              </a:rPr>
              <a:t>обучающиеся </a:t>
            </a:r>
            <a:r>
              <a:rPr lang="ru-RU" dirty="0">
                <a:latin typeface="Monotype Corsiva" pitchFamily="66" charset="0"/>
              </a:rPr>
              <a:t>усваивают материал в максимальном объёме;</a:t>
            </a:r>
          </a:p>
          <a:p>
            <a:pPr algn="just"/>
            <a:r>
              <a:rPr lang="ru-RU" dirty="0">
                <a:latin typeface="Monotype Corsiva" pitchFamily="66" charset="0"/>
              </a:rPr>
              <a:t>широко обобщают материал;</a:t>
            </a:r>
          </a:p>
          <a:p>
            <a:pPr algn="just"/>
            <a:r>
              <a:rPr lang="ru-RU" dirty="0">
                <a:latin typeface="Monotype Corsiva" pitchFamily="66" charset="0"/>
              </a:rPr>
              <a:t>умеют находить неоднозначные решения поставленных задач;</a:t>
            </a:r>
          </a:p>
          <a:p>
            <a:pPr algn="just"/>
            <a:r>
              <a:rPr lang="ru-RU" dirty="0">
                <a:latin typeface="Monotype Corsiva" pitchFamily="66" charset="0"/>
              </a:rPr>
              <a:t>легко переключаются с одного вида мышления к другому.</a:t>
            </a:r>
          </a:p>
          <a:p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  <p:bldP spid="819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8080375" cy="1143000"/>
          </a:xfrm>
        </p:spPr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spc="300" dirty="0">
                <a:solidFill>
                  <a:srgbClr val="FF0000"/>
                </a:solidFill>
                <a:latin typeface="Mistral" pitchFamily="66" charset="0"/>
              </a:rPr>
              <a:t>ОРГАНИЗАЦИЯ И РУКОВОДСТВО ГРУППОВЫМ ОБУЧЕНИЕМ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latin typeface="+mn-lt"/>
              </a:rPr>
              <a:t>РЕШИТЬ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981200"/>
            <a:ext cx="8352928" cy="4114800"/>
          </a:xfrm>
        </p:spPr>
        <p:txBody>
          <a:bodyPr/>
          <a:lstStyle/>
          <a:p>
            <a:pPr algn="just"/>
            <a:r>
              <a:rPr lang="ru-RU" b="1" dirty="0">
                <a:latin typeface="Monotype Corsiva" pitchFamily="66" charset="0"/>
              </a:rPr>
              <a:t>как организовать рабочее пространство в учебной комнате;</a:t>
            </a:r>
          </a:p>
          <a:p>
            <a:pPr algn="just"/>
            <a:r>
              <a:rPr lang="ru-RU" b="1" dirty="0">
                <a:latin typeface="Monotype Corsiva" pitchFamily="66" charset="0"/>
              </a:rPr>
              <a:t>какие должны быть группы по количеству;</a:t>
            </a:r>
          </a:p>
          <a:p>
            <a:pPr algn="just"/>
            <a:r>
              <a:rPr lang="ru-RU" b="1" dirty="0">
                <a:latin typeface="Monotype Corsiva" pitchFamily="66" charset="0"/>
              </a:rPr>
              <a:t>кто должен входить в каждую группу;</a:t>
            </a:r>
          </a:p>
          <a:p>
            <a:pPr algn="just"/>
            <a:r>
              <a:rPr lang="ru-RU" b="1" dirty="0">
                <a:latin typeface="Monotype Corsiva" pitchFamily="66" charset="0"/>
              </a:rPr>
              <a:t>как распределить роли участников в группах;</a:t>
            </a:r>
          </a:p>
          <a:p>
            <a:pPr algn="just"/>
            <a:r>
              <a:rPr lang="ru-RU" b="1" dirty="0">
                <a:latin typeface="Monotype Corsiva" pitchFamily="66" charset="0"/>
              </a:rPr>
              <a:t>как обеспечить условие положительной взаимозависимости в группах;</a:t>
            </a:r>
          </a:p>
          <a:p>
            <a:pPr algn="just"/>
            <a:r>
              <a:rPr lang="ru-RU" b="1" dirty="0">
                <a:latin typeface="Monotype Corsiva" pitchFamily="66" charset="0"/>
              </a:rPr>
              <a:t>какие материалы подготовить и когда раздавать.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  <p:bldP spid="922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latin typeface="+mn-lt"/>
              </a:rPr>
              <a:t>ДАТЬ ЗАДАНИЕ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b="1" dirty="0">
                <a:latin typeface="Monotype Corsiva" pitchFamily="66" charset="0"/>
              </a:rPr>
              <a:t>объяснить содержание и цель работы;</a:t>
            </a:r>
          </a:p>
          <a:p>
            <a:pPr algn="just"/>
            <a:r>
              <a:rPr lang="ru-RU" b="1" dirty="0">
                <a:latin typeface="Monotype Corsiva" pitchFamily="66" charset="0"/>
              </a:rPr>
              <a:t>определить способ индивидуальной оценки работы членов группы;</a:t>
            </a:r>
          </a:p>
          <a:p>
            <a:pPr algn="just"/>
            <a:r>
              <a:rPr lang="ru-RU" b="1" dirty="0">
                <a:latin typeface="Monotype Corsiva" pitchFamily="66" charset="0"/>
              </a:rPr>
              <a:t>задать условия для сотрудничества в группах: определить условия успешного выполнения работы, описать ожидаемое поведение участников группы.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  <p:bldP spid="10245" grpId="0" build="p" autoUpdateAnimBg="0"/>
    </p:bldLst>
  </p:timing>
</p:sld>
</file>

<file path=ppt/theme/theme1.xml><?xml version="1.0" encoding="utf-8"?>
<a:theme xmlns:a="http://schemas.openxmlformats.org/drawingml/2006/main" name="Учебный курс">
  <a:themeElements>
    <a:clrScheme name="Учебный курс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Учебный курс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Учебный курс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ый курс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курс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курс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ый курс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Office\Templates\1049\Учебный курс.pot</Template>
  <TotalTime>712</TotalTime>
  <Words>304</Words>
  <Application>Microsoft Office PowerPoint</Application>
  <PresentationFormat>Экран (4:3)</PresentationFormat>
  <Paragraphs>52</Paragraphs>
  <Slides>15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Учебный курс</vt:lpstr>
      <vt:lpstr>Диаграмма</vt:lpstr>
      <vt:lpstr>ИСПОЛЬЗОВАНИЕ ОБРАЗОВАТЕЛЬНОЙ ТЕХНОЛОГИИ «ГРУППОВОГО ОБУЧЕНИЯ НА ПРИНЦИПАХ ДИФФЕРЕНЦИАЦИИ»</vt:lpstr>
      <vt:lpstr> ЦЕЛЬ ОПЫТНО-ЭКСПЕРИМЕНТАЛЬНОЙ РАБОТЫ ПО РЕАЛИЗАЦИИ ТЕХНОЛОГИИ «ГРУППОВОГО ОБУЧЕНИЯ НА ПРИНЦИПАХ ДИФФЕРЕНЦИАЦИИ»: </vt:lpstr>
      <vt:lpstr>СУЩНОСТЬ ДИФФЕРЕНЦИАЦИИ  В ПРОЦЕССЕ ПРОФЕССИОНАЛЬНОЙ ПОДГОТОВКИ ОБУЧАЮЩИХСЯ</vt:lpstr>
      <vt:lpstr>БАЗОВЫЙ УРОВЕНЬ</vt:lpstr>
      <vt:lpstr>СРЕДНИЙ УРОВЕНЬ</vt:lpstr>
      <vt:lpstr>ВЫСОКИЙ УРОВЕНЬ</vt:lpstr>
      <vt:lpstr>    ОРГАНИЗАЦИЯ И РУКОВОДСТВО ГРУППОВЫМ ОБУЧЕНИЕМ</vt:lpstr>
      <vt:lpstr>РЕШИТЬ</vt:lpstr>
      <vt:lpstr>ДАТЬ ЗАДАНИЕ</vt:lpstr>
      <vt:lpstr>КОНТРОЛЬ ЗА ХОДОМ РАБОТЫ</vt:lpstr>
      <vt:lpstr>РЕФЛЕКСИЯ ВЫПОЛНЕННОЙ РАБОТЫ</vt:lpstr>
      <vt:lpstr>АНАЛИЗ РАБОТЫ</vt:lpstr>
      <vt:lpstr>УРОВЕНЬ ОБУЧЕННОСТИ  УЧАЩИХСЯ 1 КУРСА ПО МАТЕМАТИКЕ  ЗА 2009-2010 УЧЕБНЫЙ ГОД</vt:lpstr>
      <vt:lpstr>УРОВЕНЬ ОБУЧЕННОСТИ  УЧАЩИХСЯ 1 КУРСА ПО МАТЕМАТИКЕ  ЗА 2008-2009 УЧЕБНЫЙ ГОД</vt:lpstr>
      <vt:lpstr>УРОВЕНЬ ОБУЧЕННОСТИ  УЧАЩИХСЯ 1 КУРСА ПО МАТЕМАТИКЕ  ЗА 2007-2008 УЧЕБНЫЙ ГОД</vt:lpstr>
    </vt:vector>
  </TitlesOfParts>
  <Company>PU12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ОБРАЗОВАТЕЛЬНОЙ ТЕХНОЛОГИИ  «ГРУППОВОГО ОБУЧЕНИЯ НА ПРИНЦИПАХ ДИФФЕРЕНЦИАЦИИ».</dc:title>
  <dc:creator>Рупия</dc:creator>
  <cp:lastModifiedBy>Азамат</cp:lastModifiedBy>
  <cp:revision>27</cp:revision>
  <cp:lastPrinted>1601-01-01T00:00:00Z</cp:lastPrinted>
  <dcterms:created xsi:type="dcterms:W3CDTF">2007-01-23T03:31:35Z</dcterms:created>
  <dcterms:modified xsi:type="dcterms:W3CDTF">2013-03-04T17:10:12Z</dcterms:modified>
</cp:coreProperties>
</file>