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6" r:id="rId1"/>
  </p:sldMasterIdLst>
  <p:notesMasterIdLst>
    <p:notesMasterId r:id="rId16"/>
  </p:notesMasterIdLst>
  <p:sldIdLst>
    <p:sldId id="258" r:id="rId2"/>
    <p:sldId id="259" r:id="rId3"/>
    <p:sldId id="262" r:id="rId4"/>
    <p:sldId id="263" r:id="rId5"/>
    <p:sldId id="275" r:id="rId6"/>
    <p:sldId id="264" r:id="rId7"/>
    <p:sldId id="266" r:id="rId8"/>
    <p:sldId id="265" r:id="rId9"/>
    <p:sldId id="273" r:id="rId10"/>
    <p:sldId id="27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6" autoAdjust="0"/>
  </p:normalViewPr>
  <p:slideViewPr>
    <p:cSldViewPr snapToGrid="0" snapToObjects="1">
      <p:cViewPr varScale="1">
        <p:scale>
          <a:sx n="87" d="100"/>
          <a:sy n="87" d="100"/>
        </p:scale>
        <p:origin x="-5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82385-7192-F04A-BE05-A448CB0244A0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C2D6B-CDFA-DE4A-882E-261FBA186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B60604-9B94-D741-9F1F-1EFE1C721FF4}" type="datetimeFigureOut">
              <a:rPr lang="en-US" smtClean="0"/>
              <a:t>22.09.13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174206D-3E6C-2A4A-A270-C1868AFDF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10.jpeg"/><Relationship Id="rId5" Type="http://schemas.microsoft.com/office/2007/relationships/hdphoto" Target="../media/hdphoto6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7.jpeg"/><Relationship Id="rId5" Type="http://schemas.microsoft.com/office/2007/relationships/hdphoto" Target="../media/hdphoto3.wdp"/><Relationship Id="rId6" Type="http://schemas.openxmlformats.org/officeDocument/2006/relationships/image" Target="../media/image8.jpeg"/><Relationship Id="rId7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3010493"/>
          </a:xfrm>
        </p:spPr>
        <p:txBody>
          <a:bodyPr/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Сотрудничество 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учителя-дефектолога и воспитателей в группе №6 (компенсирующего вида)</a:t>
            </a:r>
            <a:endParaRPr lang="en-US" sz="4400" dirty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404" r="-27404"/>
          <a:stretch>
            <a:fillRect/>
          </a:stretch>
        </p:blipFill>
        <p:spPr>
          <a:xfrm>
            <a:off x="1928352" y="3590699"/>
            <a:ext cx="5189309" cy="2535464"/>
          </a:xfrm>
        </p:spPr>
      </p:pic>
      <p:sp>
        <p:nvSpPr>
          <p:cNvPr id="5" name="TextBox 4"/>
          <p:cNvSpPr txBox="1"/>
          <p:nvPr/>
        </p:nvSpPr>
        <p:spPr>
          <a:xfrm>
            <a:off x="6333436" y="5785264"/>
            <a:ext cx="2810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Verdana"/>
                <a:cs typeface="Verdana"/>
              </a:rPr>
              <a:t>20.02.2013г.</a:t>
            </a:r>
          </a:p>
          <a:p>
            <a:pPr algn="r"/>
            <a:r>
              <a:rPr lang="ru-RU" dirty="0" smtClean="0">
                <a:latin typeface="Verdana"/>
                <a:cs typeface="Verdana"/>
              </a:rPr>
              <a:t>Учитель-дефектолог</a:t>
            </a:r>
          </a:p>
          <a:p>
            <a:pPr algn="r"/>
            <a:r>
              <a:rPr lang="ru-RU" dirty="0" smtClean="0">
                <a:latin typeface="Verdana"/>
                <a:cs typeface="Verdana"/>
              </a:rPr>
              <a:t> Юдина Ю.В.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4620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82238"/>
            <a:ext cx="8147051" cy="878075"/>
          </a:xfrm>
        </p:spPr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5. Папка сотрудничества</a:t>
            </a:r>
            <a:endParaRPr lang="en-US" sz="4400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48472"/>
            <a:ext cx="8147051" cy="5174370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Verdana"/>
                <a:cs typeface="Verdana"/>
              </a:rPr>
              <a:t>Тема (на неделю)</a:t>
            </a:r>
          </a:p>
          <a:p>
            <a:r>
              <a:rPr lang="ru-RU" sz="3000" dirty="0">
                <a:latin typeface="Verdana"/>
                <a:cs typeface="Verdana"/>
              </a:rPr>
              <a:t>Задачи</a:t>
            </a:r>
          </a:p>
          <a:p>
            <a:r>
              <a:rPr lang="ru-RU" sz="3000" dirty="0">
                <a:latin typeface="Verdana"/>
                <a:cs typeface="Verdana"/>
              </a:rPr>
              <a:t>Словарь</a:t>
            </a:r>
          </a:p>
          <a:p>
            <a:r>
              <a:rPr lang="ru-RU" sz="3000" dirty="0">
                <a:latin typeface="Verdana"/>
                <a:cs typeface="Verdana"/>
              </a:rPr>
              <a:t>Пальчиковая гимнастика</a:t>
            </a:r>
          </a:p>
          <a:p>
            <a:r>
              <a:rPr lang="ru-RU" sz="3000" dirty="0" err="1">
                <a:latin typeface="Verdana"/>
                <a:cs typeface="Verdana"/>
              </a:rPr>
              <a:t>Физминутка</a:t>
            </a:r>
            <a:endParaRPr lang="ru-RU" sz="3000" dirty="0">
              <a:latin typeface="Verdana"/>
              <a:cs typeface="Verdana"/>
            </a:endParaRPr>
          </a:p>
          <a:p>
            <a:r>
              <a:rPr lang="ru-RU" sz="3000" dirty="0">
                <a:latin typeface="Verdana"/>
                <a:cs typeface="Verdana"/>
              </a:rPr>
              <a:t>Познавательное развитие</a:t>
            </a:r>
          </a:p>
          <a:p>
            <a:r>
              <a:rPr lang="ru-RU" sz="3000" dirty="0">
                <a:latin typeface="Verdana"/>
                <a:cs typeface="Verdana"/>
              </a:rPr>
              <a:t>Игра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2038339"/>
          </a:xfrm>
        </p:spPr>
        <p:txBody>
          <a:bodyPr/>
          <a:lstStyle/>
          <a:p>
            <a:r>
              <a:rPr lang="ru-RU" sz="4400" dirty="0">
                <a:latin typeface="Verdana"/>
                <a:cs typeface="Verdana"/>
              </a:rPr>
              <a:t>6</a:t>
            </a:r>
            <a:r>
              <a:rPr lang="ru-RU" sz="4400" dirty="0" smtClean="0">
                <a:latin typeface="Verdana"/>
                <a:cs typeface="Verdana"/>
              </a:rPr>
              <a:t>. Совместная подготовка и участие в праздниках, досугах</a:t>
            </a:r>
            <a:endParaRPr lang="en-US" sz="4400" dirty="0">
              <a:latin typeface="Verdana"/>
              <a:cs typeface="Verdan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474" y="2351985"/>
            <a:ext cx="3609075" cy="344958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1766" y="2351984"/>
            <a:ext cx="3564915" cy="344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4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313598"/>
            <a:ext cx="8147051" cy="956475"/>
          </a:xfrm>
        </p:spPr>
        <p:txBody>
          <a:bodyPr/>
          <a:lstStyle/>
          <a:p>
            <a:r>
              <a:rPr lang="ru-RU" sz="4400" dirty="0">
                <a:latin typeface="Verdana"/>
                <a:cs typeface="Verdana"/>
              </a:rPr>
              <a:t>7</a:t>
            </a:r>
            <a:r>
              <a:rPr lang="ru-RU" sz="4400" dirty="0" smtClean="0">
                <a:latin typeface="Verdana"/>
                <a:cs typeface="Verdana"/>
              </a:rPr>
              <a:t>. Работа с родителями</a:t>
            </a:r>
            <a:endParaRPr lang="en-US" sz="4400" dirty="0">
              <a:latin typeface="Verdana"/>
              <a:cs typeface="Verdan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3787"/>
              </p:ext>
            </p:extLst>
          </p:nvPr>
        </p:nvGraphicFramePr>
        <p:xfrm>
          <a:off x="188129" y="1536631"/>
          <a:ext cx="8810852" cy="498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426"/>
                <a:gridCol w="4405426"/>
              </a:tblGrid>
              <a:tr h="997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Воспитатель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Учитель-дефектолог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96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Ознакомление с продуктами детской деятельности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Досуги для родителей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Выступления на родительских собраниях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Анкетирование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Выпуск буклетов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Информирование посредством интернета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Задания на выходные дни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9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50879"/>
            <a:ext cx="8147051" cy="580156"/>
          </a:xfrm>
        </p:spPr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Список литературы:</a:t>
            </a:r>
            <a:endParaRPr lang="en-US" sz="4400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6473"/>
            <a:ext cx="9143999" cy="575452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1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. Катаева А.А.,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Стребелева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Е.А. Дошкольная олигофренопедагогика: Учеб. для студ.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высш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. учеб, заведений - М.: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Гуманит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. изд. центр ВЛАДОС, 2001.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2.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Екжанова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Е.А.,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Стребелева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Е.А. Коррекционно-развивающее обучение и воспитание. Программа дошкольных образовательных учреждений компенсирующего вида для детей с нарушением интеллекта. – М.: Просвещение, 2010.</a:t>
            </a:r>
          </a:p>
          <a:p>
            <a:pPr marL="0" indent="0">
              <a:buNone/>
            </a:pP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3.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Екжанова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Е.А.,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Стребелева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Е.А. Коррекционно-развивающее обучение и воспитание дошкольников с нарушением интеллекта: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метод.рекоменд</a:t>
            </a:r>
            <a:r>
              <a:rPr lang="ru-RU" sz="4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.</a:t>
            </a:r>
            <a:r>
              <a:rPr lang="ru-RU" sz="4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</a:t>
            </a:r>
            <a:r>
              <a:rPr lang="ru-RU" sz="4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/ 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Под ред.: Бондарчук О.А. – М.: Просвещение, 2009.</a:t>
            </a:r>
            <a:endParaRPr lang="ru-RU" sz="4400" b="1" dirty="0">
              <a:solidFill>
                <a:schemeClr val="tx1">
                  <a:lumMod val="90000"/>
                  <a:lumOff val="10000"/>
                </a:schemeClr>
              </a:solidFill>
              <a:latin typeface="Verdana"/>
              <a:cs typeface="Verdana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4. 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Е.А.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Екжанова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, Е.А.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Стребелева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 Организация коррекционно-воспитательного процесса в условиях специализированного дошкольного учреждения для детей с нарушением интеллекта ( в соответствии с новой программой коррекционно-развивающего обучения)//Журнал «Дефектология», 2000. №3. – Режим доступа: 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http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://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defektologlub.ru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/</a:t>
            </a:r>
            <a:r>
              <a:rPr lang="ru-RU" sz="4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index.php</a:t>
            </a:r>
            <a:r>
              <a:rPr lang="ru-RU" sz="4400" dirty="0">
                <a:solidFill>
                  <a:schemeClr val="tx1">
                    <a:lumMod val="90000"/>
                    <a:lumOff val="10000"/>
                  </a:schemeClr>
                </a:solidFill>
                <a:latin typeface="Verdana"/>
                <a:cs typeface="Verdana"/>
              </a:rPr>
              <a:t>/df-2000/df-2000-3/9-200036677.html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1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95361"/>
            <a:ext cx="8147051" cy="2116415"/>
          </a:xfrm>
        </p:spPr>
        <p:txBody>
          <a:bodyPr/>
          <a:lstStyle/>
          <a:p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</a:b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/>
            </a:r>
            <a:b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/>
            </a:r>
            <a:b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>Спасибо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>за внимание!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  <a:t/>
            </a:r>
            <a:b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  <a:cs typeface="Verdana"/>
              </a:rPr>
            </a:b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reflection blurRad="12700" stA="28000" endPos="45000" dist="1000" dir="5400000" sy="-100000" algn="bl" rotWithShape="0"/>
              </a:effectLst>
              <a:latin typeface="Verdana"/>
              <a:cs typeface="Verdan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7839" y="1800115"/>
            <a:ext cx="4529936" cy="4460038"/>
          </a:xfrm>
        </p:spPr>
      </p:pic>
    </p:spTree>
    <p:extLst>
      <p:ext uri="{BB962C8B-B14F-4D97-AF65-F5344CB8AC3E}">
        <p14:creationId xmlns:p14="http://schemas.microsoft.com/office/powerpoint/2010/main" val="188212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39037"/>
            <a:ext cx="8147051" cy="1107375"/>
          </a:xfrm>
        </p:spPr>
        <p:txBody>
          <a:bodyPr/>
          <a:lstStyle/>
          <a:p>
            <a:r>
              <a:rPr lang="ru-RU" sz="4800" dirty="0" smtClean="0">
                <a:latin typeface="Verdana"/>
                <a:cs typeface="Verdana"/>
              </a:rPr>
              <a:t>Наша группа</a:t>
            </a:r>
            <a:endParaRPr lang="en-US" sz="4800" dirty="0">
              <a:latin typeface="Verdana"/>
              <a:cs typeface="Verdan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7197" y="2160691"/>
            <a:ext cx="5744982" cy="3711448"/>
          </a:xfrm>
        </p:spPr>
      </p:pic>
    </p:spTree>
    <p:extLst>
      <p:ext uri="{BB962C8B-B14F-4D97-AF65-F5344CB8AC3E}">
        <p14:creationId xmlns:p14="http://schemas.microsoft.com/office/powerpoint/2010/main" val="400439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88160"/>
            <a:ext cx="8147051" cy="2210866"/>
          </a:xfrm>
        </p:spPr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Задачи специализированной группы </a:t>
            </a:r>
            <a:endParaRPr lang="en-US" sz="4400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540145"/>
            <a:ext cx="8147051" cy="4108135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7500" dirty="0">
                <a:latin typeface="Verdana"/>
                <a:cs typeface="Verdana"/>
              </a:rPr>
              <a:t>С</a:t>
            </a:r>
            <a:r>
              <a:rPr lang="ru-RU" sz="7500" dirty="0" smtClean="0">
                <a:latin typeface="Verdana"/>
                <a:cs typeface="Verdana"/>
              </a:rPr>
              <a:t>оздание </a:t>
            </a:r>
            <a:r>
              <a:rPr lang="ru-RU" sz="7500" dirty="0">
                <a:latin typeface="Verdana"/>
                <a:cs typeface="Verdana"/>
              </a:rPr>
              <a:t>условий для интеграции </a:t>
            </a:r>
            <a:r>
              <a:rPr lang="ru-RU" sz="7500" dirty="0" smtClean="0">
                <a:latin typeface="Verdana"/>
                <a:cs typeface="Verdana"/>
              </a:rPr>
              <a:t>ребенка с индивидуальными образовательными потребностями  </a:t>
            </a:r>
            <a:r>
              <a:rPr lang="ru-RU" sz="7500" dirty="0">
                <a:latin typeface="Verdana"/>
                <a:cs typeface="Verdana"/>
              </a:rPr>
              <a:t>в </a:t>
            </a:r>
            <a:r>
              <a:rPr lang="ru-RU" sz="7500" dirty="0" smtClean="0">
                <a:latin typeface="Verdana"/>
                <a:cs typeface="Verdana"/>
              </a:rPr>
              <a:t>общество</a:t>
            </a:r>
            <a:r>
              <a:rPr lang="ru-RU" sz="7500" dirty="0">
                <a:latin typeface="Verdana"/>
                <a:cs typeface="Verdana"/>
              </a:rPr>
              <a:t>;</a:t>
            </a:r>
            <a:endParaRPr lang="ru-RU" sz="7500" dirty="0" smtClean="0">
              <a:latin typeface="Verdana"/>
              <a:cs typeface="Verdana"/>
            </a:endParaRPr>
          </a:p>
          <a:p>
            <a:pPr marL="0" indent="0" algn="ctr">
              <a:buNone/>
            </a:pPr>
            <a:r>
              <a:rPr lang="ru-RU" sz="7500" dirty="0" smtClean="0">
                <a:latin typeface="Verdana"/>
                <a:cs typeface="Verdana"/>
              </a:rPr>
              <a:t> </a:t>
            </a:r>
            <a:r>
              <a:rPr lang="ru-RU" sz="7500" dirty="0">
                <a:latin typeface="Verdana"/>
                <a:cs typeface="Verdana"/>
              </a:rPr>
              <a:t>Ф</a:t>
            </a:r>
            <a:r>
              <a:rPr lang="ru-RU" sz="7500" dirty="0" smtClean="0">
                <a:latin typeface="Verdana"/>
                <a:cs typeface="Verdana"/>
              </a:rPr>
              <a:t>ормирование </a:t>
            </a:r>
            <a:r>
              <a:rPr lang="ru-RU" sz="7500" dirty="0">
                <a:latin typeface="Verdana"/>
                <a:cs typeface="Verdana"/>
              </a:rPr>
              <a:t>у </a:t>
            </a:r>
            <a:r>
              <a:rPr lang="ru-RU" sz="7500" dirty="0" smtClean="0">
                <a:latin typeface="Verdana"/>
                <a:cs typeface="Verdana"/>
              </a:rPr>
              <a:t>ребенка </a:t>
            </a:r>
            <a:r>
              <a:rPr lang="ru-RU" sz="7500" dirty="0">
                <a:latin typeface="Verdana"/>
                <a:cs typeface="Verdana"/>
              </a:rPr>
              <a:t>адекватных способов вхождения в </a:t>
            </a:r>
            <a:r>
              <a:rPr lang="ru-RU" sz="7500" dirty="0" smtClean="0">
                <a:latin typeface="Verdana"/>
                <a:cs typeface="Verdana"/>
              </a:rPr>
              <a:t>социум;</a:t>
            </a:r>
          </a:p>
          <a:p>
            <a:pPr marL="0" indent="0" algn="ctr">
              <a:buNone/>
            </a:pPr>
            <a:r>
              <a:rPr lang="ru-RU" sz="7500" dirty="0" smtClean="0">
                <a:latin typeface="Verdana"/>
                <a:cs typeface="Verdana"/>
              </a:rPr>
              <a:t> Обеспечение </a:t>
            </a:r>
            <a:r>
              <a:rPr lang="ru-RU" sz="7500" dirty="0">
                <a:latin typeface="Verdana"/>
                <a:cs typeface="Verdana"/>
              </a:rPr>
              <a:t>ребенка и его семьи психолого-педагогической поддержкой.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8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329278"/>
            <a:ext cx="8147051" cy="1426872"/>
          </a:xfrm>
        </p:spPr>
        <p:txBody>
          <a:bodyPr/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Цель коррекционного воспитания</a:t>
            </a:r>
            <a:endParaRPr lang="en-US" sz="4400" dirty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007029"/>
            <a:ext cx="8147051" cy="45001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ru-RU" sz="3200" dirty="0" smtClean="0">
                <a:latin typeface="Verdana"/>
                <a:cs typeface="Verdana"/>
              </a:rPr>
              <a:t>Создание </a:t>
            </a:r>
            <a:r>
              <a:rPr lang="ru-RU" sz="3200" dirty="0">
                <a:latin typeface="Verdana"/>
                <a:cs typeface="Verdana"/>
              </a:rPr>
              <a:t>условий для развития эмоционального, социального и интеллектуального потенциала ребенка, формирование его позитивных личностных качеств</a:t>
            </a:r>
            <a:r>
              <a:rPr lang="ru-RU" sz="3200" dirty="0" smtClean="0">
                <a:latin typeface="Verdana"/>
                <a:cs typeface="Verdana"/>
              </a:rPr>
              <a:t>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200" dirty="0" smtClean="0">
                <a:latin typeface="Verdana"/>
                <a:cs typeface="Verdana"/>
              </a:rPr>
              <a:t>Блоки задач: диагностические, воспитательные, </a:t>
            </a:r>
            <a:r>
              <a:rPr lang="ru-RU" sz="3200" dirty="0">
                <a:latin typeface="Verdana"/>
                <a:cs typeface="Verdana"/>
              </a:rPr>
              <a:t>коррекционно-</a:t>
            </a:r>
            <a:r>
              <a:rPr lang="ru-RU" sz="3200" dirty="0" smtClean="0">
                <a:latin typeface="Verdana"/>
                <a:cs typeface="Verdana"/>
              </a:rPr>
              <a:t>развивающие </a:t>
            </a:r>
            <a:r>
              <a:rPr lang="ru-RU" sz="3200" dirty="0">
                <a:latin typeface="Verdana"/>
                <a:cs typeface="Verdana"/>
              </a:rPr>
              <a:t>и </a:t>
            </a:r>
            <a:r>
              <a:rPr lang="ru-RU" sz="3200" dirty="0" smtClean="0">
                <a:latin typeface="Verdana"/>
                <a:cs typeface="Verdana"/>
              </a:rPr>
              <a:t>образовательные </a:t>
            </a:r>
            <a:endParaRPr lang="en-US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6792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Сфера ответственности</a:t>
            </a:r>
            <a:endParaRPr lang="en-US" sz="4400" dirty="0">
              <a:latin typeface="Verdana"/>
              <a:cs typeface="Verdan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603396"/>
              </p:ext>
            </p:extLst>
          </p:nvPr>
        </p:nvGraphicFramePr>
        <p:xfrm>
          <a:off x="498475" y="1762125"/>
          <a:ext cx="814705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525"/>
                <a:gridCol w="4073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/>
                          <a:cs typeface="Verdana"/>
                        </a:rPr>
                        <a:t>Воспитатель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Verdana"/>
                          <a:cs typeface="Verdana"/>
                        </a:rPr>
                        <a:t>Учитель-дефектолог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Охрана </a:t>
                      </a:r>
                      <a:r>
                        <a:rPr lang="ru-RU" sz="1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жизни и здоровья детей является центральной задачей деятельности воспитателя.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Воспитатель </a:t>
                      </a:r>
                      <a:r>
                        <a:rPr lang="ru-RU" sz="1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контролирует все режимные моменты в группе: утреннюю гимнастику, завтрак, свободную деятельность детей, прогулки, экскурсии, наблюдения, обед, дневной сон, закаливание и гигиенические процедуры, ужин, укладывание детей спать</a:t>
                      </a:r>
                      <a:r>
                        <a:rPr lang="ru-RU" sz="1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Планирует</a:t>
                      </a:r>
                      <a:r>
                        <a:rPr lang="ru-RU" sz="1800" baseline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и п</a:t>
                      </a:r>
                      <a:r>
                        <a:rPr lang="ru-RU" sz="180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роводит</a:t>
                      </a:r>
                      <a:r>
                        <a:rPr lang="ru-RU" sz="1800" baseline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ru-RU" sz="180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занятия </a:t>
                      </a:r>
                      <a:endParaRPr lang="ru-RU" sz="1800" dirty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Осуществляет психолого-педагогическое обследование ребенка, выявление его индивидуальных особенностей развития и потенциальных возможностей в целях разработки индивидуализированных программ коррекционного обучения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Планирование </a:t>
                      </a:r>
                      <a:r>
                        <a:rPr lang="ru-RU" sz="1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и проведение подгрупповых, групповых и индивидуальных занятий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05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50879"/>
            <a:ext cx="8147051" cy="1295533"/>
          </a:xfrm>
        </p:spPr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1. Совместное изучение детей </a:t>
            </a:r>
            <a:endParaRPr lang="en-US" sz="4400" dirty="0">
              <a:latin typeface="Verdana"/>
              <a:cs typeface="Verdan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297734"/>
              </p:ext>
            </p:extLst>
          </p:nvPr>
        </p:nvGraphicFramePr>
        <p:xfrm>
          <a:off x="130250" y="1603049"/>
          <a:ext cx="896279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207"/>
                <a:gridCol w="464059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Воспитатель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Учитель-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дефектолог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 Изучени</a:t>
                      </a:r>
                      <a:r>
                        <a:rPr lang="ru-RU" sz="280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е детей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на занятиях и в повседневной 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жизни: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р</a:t>
                      </a:r>
                      <a:r>
                        <a:rPr lang="ru-RU" sz="2800" dirty="0" err="1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ежимные</a:t>
                      </a:r>
                      <a:r>
                        <a:rPr lang="ru-RU" sz="280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моменты,</a:t>
                      </a:r>
                      <a:endParaRPr lang="ru-RU" sz="2800" baseline="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прогулка, свободная деятельность</a:t>
                      </a:r>
                      <a:r>
                        <a:rPr lang="ru-RU" sz="280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(</a:t>
                      </a: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 течение года)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 Индивидуальное обследование</a:t>
                      </a:r>
                      <a:r>
                        <a:rPr lang="ru-RU" sz="280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(</a:t>
                      </a: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сентябрь, январь, май)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 Наблюдение </a:t>
                      </a: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на занятиях </a:t>
                      </a: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(</a:t>
                      </a:r>
                      <a:r>
                        <a:rPr lang="ru-RU" sz="280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в течение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 Спланированное наблюдение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  <a:ea typeface="ＭＳ 明朝"/>
                          <a:cs typeface="Verdana"/>
                        </a:rPr>
                        <a:t>Обсуждение результатов диагностики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2. Индивидуальный образовательный маршрут</a:t>
            </a:r>
            <a:endParaRPr lang="en-US" sz="4400" dirty="0">
              <a:latin typeface="Verdana"/>
              <a:cs typeface="Verdana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60519"/>
              </p:ext>
            </p:extLst>
          </p:nvPr>
        </p:nvGraphicFramePr>
        <p:xfrm>
          <a:off x="498475" y="1762125"/>
          <a:ext cx="814705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effectLst/>
                          <a:latin typeface="Verdana"/>
                          <a:ea typeface="Calibri"/>
                          <a:cs typeface="Verdana"/>
                        </a:rPr>
                        <a:t>Образовательная область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effectLst/>
                          <a:latin typeface="Verdana"/>
                          <a:ea typeface="Calibri"/>
                          <a:cs typeface="Verdana"/>
                        </a:rPr>
                        <a:t>Требование общеобразовательной программы для текущего периода обучения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effectLst/>
                          <a:latin typeface="Verdana"/>
                          <a:ea typeface="Calibri"/>
                          <a:cs typeface="Verdana"/>
                        </a:rPr>
                        <a:t>Конкретная задача для ребенка на период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effectLst/>
                          <a:latin typeface="Verdana"/>
                          <a:ea typeface="Calibri"/>
                          <a:cs typeface="Verdana"/>
                        </a:rPr>
                        <a:t>Форма организации учебной деятельности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>
                          <a:effectLst/>
                          <a:latin typeface="Verdana"/>
                          <a:ea typeface="Calibri"/>
                          <a:cs typeface="Verdana"/>
                        </a:rPr>
                        <a:t>Критерий достижения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8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301383"/>
          </a:xfrm>
        </p:spPr>
        <p:txBody>
          <a:bodyPr/>
          <a:lstStyle/>
          <a:p>
            <a:r>
              <a:rPr lang="ru-RU" sz="4400" dirty="0" smtClean="0">
                <a:latin typeface="Verdana"/>
                <a:cs typeface="Verdana"/>
              </a:rPr>
              <a:t>3. Перспективный план работы на год</a:t>
            </a:r>
            <a:endParaRPr lang="en-US" sz="4400" dirty="0">
              <a:latin typeface="Verdana"/>
              <a:cs typeface="Verdan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783181"/>
              </p:ext>
            </p:extLst>
          </p:nvPr>
        </p:nvGraphicFramePr>
        <p:xfrm>
          <a:off x="109744" y="1505272"/>
          <a:ext cx="8936271" cy="514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07"/>
                <a:gridCol w="454653"/>
                <a:gridCol w="2053774"/>
                <a:gridCol w="956338"/>
                <a:gridCol w="1442346"/>
                <a:gridCol w="3543153"/>
              </a:tblGrid>
              <a:tr h="2649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Месяц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Н</a:t>
                      </a:r>
                      <a:r>
                        <a:rPr lang="en-US" sz="2800" b="0" dirty="0" err="1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еделя</a:t>
                      </a:r>
                      <a:endParaRPr lang="ru-RU" sz="2800" b="0" dirty="0" smtClean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Тема</a:t>
                      </a:r>
                      <a:r>
                        <a:rPr lang="en-US" sz="2800" b="0" dirty="0" err="1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т</a:t>
                      </a:r>
                      <a:r>
                        <a:rPr lang="ru-RU" sz="2800" b="0" dirty="0" err="1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ическая</a:t>
                      </a: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неделя</a:t>
                      </a:r>
                      <a:endParaRPr lang="ru-RU" sz="2800" b="0" dirty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Тема проекта</a:t>
                      </a:r>
                    </a:p>
                  </a:txBody>
                  <a:tcPr marL="68580" marR="68580" marT="0" marB="0"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Verdana"/>
                          <a:ea typeface="ＭＳ 明朝"/>
                          <a:cs typeface="Verdana"/>
                        </a:rPr>
                        <a:t>Темы досугов</a:t>
                      </a:r>
                    </a:p>
                  </a:txBody>
                  <a:tcPr marL="68580" marR="68580" marT="0" marB="0"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Ознакомление с окружающим и развитие</a:t>
                      </a:r>
                      <a:r>
                        <a:rPr lang="ru-RU" sz="2800" b="0" baseline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 </a:t>
                      </a:r>
                      <a:r>
                        <a:rPr lang="ru-RU" sz="2800" b="0" dirty="0" smtClean="0">
                          <a:effectLst/>
                          <a:latin typeface="Verdana"/>
                          <a:ea typeface="ＭＳ 明朝"/>
                          <a:cs typeface="Verdana"/>
                        </a:rPr>
                        <a:t>речи Словарь</a:t>
                      </a:r>
                      <a:endParaRPr lang="ru-RU" sz="2800" b="0" dirty="0">
                        <a:effectLst/>
                        <a:latin typeface="Verdana"/>
                        <a:ea typeface="ＭＳ 明朝"/>
                        <a:cs typeface="Verdana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Март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Verdana"/>
                          <a:cs typeface="Verdana"/>
                        </a:rPr>
                        <a:t>1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Солнышко</a:t>
                      </a:r>
                      <a:r>
                        <a:rPr lang="ru-RU" sz="2800" baseline="0" dirty="0" smtClean="0">
                          <a:latin typeface="Verdana"/>
                          <a:cs typeface="Verdana"/>
                        </a:rPr>
                        <a:t> в ладошках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  <a:p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 vert="vert"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Масленица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Весна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Verdana"/>
                          <a:cs typeface="Verdana"/>
                        </a:rPr>
                        <a:t>2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Части</a:t>
                      </a:r>
                      <a:r>
                        <a:rPr lang="ru-RU" sz="2800" baseline="0" dirty="0" smtClean="0">
                          <a:latin typeface="Verdana"/>
                          <a:cs typeface="Verdana"/>
                        </a:rPr>
                        <a:t> дерева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0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Verdana"/>
                          <a:cs typeface="Verdana"/>
                        </a:rPr>
                        <a:t>3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В </a:t>
                      </a:r>
                      <a:r>
                        <a:rPr lang="ru-RU" sz="2800" dirty="0" err="1" smtClean="0">
                          <a:latin typeface="Verdana"/>
                          <a:cs typeface="Verdana"/>
                        </a:rPr>
                        <a:t>стра</a:t>
                      </a:r>
                      <a:r>
                        <a:rPr lang="ru-RU" sz="2800" dirty="0" smtClean="0">
                          <a:latin typeface="Verdana"/>
                          <a:cs typeface="Verdana"/>
                        </a:rPr>
                        <a:t> не книг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Деревья и кустарники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800" dirty="0" smtClean="0">
                          <a:latin typeface="Verdana"/>
                          <a:cs typeface="Verdana"/>
                        </a:rPr>
                        <a:t>4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Verdana"/>
                          <a:cs typeface="Verdana"/>
                        </a:rPr>
                        <a:t>Книжкина</a:t>
                      </a:r>
                      <a:r>
                        <a:rPr lang="ru-RU" sz="2800" baseline="0" dirty="0" smtClean="0">
                          <a:latin typeface="Verdana"/>
                          <a:cs typeface="Verdana"/>
                        </a:rPr>
                        <a:t> неделя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Verdana"/>
                        <a:cs typeface="Verdan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Verdana"/>
                          <a:cs typeface="Verdana"/>
                        </a:rPr>
                        <a:t>Весна</a:t>
                      </a:r>
                      <a:endParaRPr lang="en-US" sz="2800" dirty="0">
                        <a:latin typeface="Verdana"/>
                        <a:cs typeface="Verdana"/>
                      </a:endParaRPr>
                    </a:p>
                  </a:txBody>
                  <a:tcPr>
                    <a:lnL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2C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23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97917"/>
            <a:ext cx="8147051" cy="1646391"/>
          </a:xfrm>
        </p:spPr>
        <p:txBody>
          <a:bodyPr/>
          <a:lstStyle/>
          <a:p>
            <a:r>
              <a:rPr lang="ru-RU" sz="4800" dirty="0">
                <a:latin typeface="Verdana"/>
                <a:cs typeface="Verdana"/>
              </a:rPr>
              <a:t>4</a:t>
            </a:r>
            <a:r>
              <a:rPr lang="ru-RU" sz="4800" dirty="0" smtClean="0">
                <a:latin typeface="Verdana"/>
                <a:cs typeface="Verdana"/>
              </a:rPr>
              <a:t>. Коррекционно-воспитательная работа</a:t>
            </a:r>
            <a:endParaRPr lang="en-US" sz="4800" dirty="0">
              <a:latin typeface="Verdana"/>
              <a:cs typeface="Verdan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888" y="2588986"/>
            <a:ext cx="2762480" cy="30676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1468" y="2588987"/>
            <a:ext cx="2696559" cy="30676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-679"/>
          <a:stretch/>
        </p:blipFill>
        <p:spPr>
          <a:xfrm>
            <a:off x="5874352" y="2588987"/>
            <a:ext cx="3044081" cy="306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5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292</TotalTime>
  <Words>549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Saddle</vt:lpstr>
      <vt:lpstr>Сотрудничество  учителя-дефектолога и воспитателей в группе №6 (компенсирующего вида)</vt:lpstr>
      <vt:lpstr>Наша группа</vt:lpstr>
      <vt:lpstr>Задачи специализированной группы </vt:lpstr>
      <vt:lpstr>Цель коррекционного воспитания</vt:lpstr>
      <vt:lpstr>Сфера ответственности</vt:lpstr>
      <vt:lpstr>1. Совместное изучение детей </vt:lpstr>
      <vt:lpstr>2. Индивидуальный образовательный маршрут</vt:lpstr>
      <vt:lpstr>3. Перспективный план работы на год</vt:lpstr>
      <vt:lpstr>4. Коррекционно-воспитательная работа</vt:lpstr>
      <vt:lpstr>5. Папка сотрудничества</vt:lpstr>
      <vt:lpstr>6. Совместная подготовка и участие в праздниках, досугах</vt:lpstr>
      <vt:lpstr>7. Работа с родителями</vt:lpstr>
      <vt:lpstr>Список литературы:</vt:lpstr>
      <vt:lpstr>   Спасибо за внимание! </vt:lpstr>
    </vt:vector>
  </TitlesOfParts>
  <Company>4yudina@gmail.com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 Yudina</dc:creator>
  <cp:lastModifiedBy>Yulia Yudina</cp:lastModifiedBy>
  <cp:revision>11</cp:revision>
  <dcterms:created xsi:type="dcterms:W3CDTF">2013-02-15T17:11:47Z</dcterms:created>
  <dcterms:modified xsi:type="dcterms:W3CDTF">2013-09-22T12:13:26Z</dcterms:modified>
</cp:coreProperties>
</file>