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93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94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94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94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4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94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4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94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94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94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4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94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94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ru-RU"/>
            </a:p>
          </p:txBody>
        </p:sp>
      </p:grpSp>
      <p:sp>
        <p:nvSpPr>
          <p:cNvPr id="594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4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45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5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5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8C2EF8-00C2-4971-8DEA-5C2408196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6A3FE-15EB-4D70-A48B-EC04B017C1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57766-AECA-412F-9D14-877D515D90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118A25B5-9471-49FB-A006-4903F246DA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3D53C-EAE8-49DC-881F-26EF9802E5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E6D5B-3EDE-40EA-8468-D25ED7982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99E6-A64D-41C2-8A79-D7E4F49613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64169-97FF-44AC-9599-6C209CFED0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7E4CD-AC77-4E4A-8F5E-ACECC98C0B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777EE-2CB2-4C69-B0D3-D7FD9389E9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031EE-2615-4BE4-8FB4-FC26B39D9E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842B-9283-4D75-83C5-9B824B81D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grpSp>
          <p:nvGrpSpPr>
            <p:cNvPr id="5837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837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83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83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83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83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83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838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8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8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8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839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839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39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0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1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1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1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41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84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ru-RU"/>
            </a:p>
          </p:txBody>
        </p:sp>
        <p:sp>
          <p:nvSpPr>
            <p:cNvPr id="584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ru-RU"/>
            </a:p>
          </p:txBody>
        </p:sp>
      </p:grpSp>
      <p:sp>
        <p:nvSpPr>
          <p:cNvPr id="584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4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4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/>
          </a:p>
        </p:txBody>
      </p:sp>
      <p:sp>
        <p:nvSpPr>
          <p:cNvPr id="584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584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7C721C4-C9DE-4405-8D3E-2FED90D7871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6965950" cy="20574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Активизация познавательных интересов на уроках русского языка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Стрелкова Л.А. учитель русского языка и литературы ОУ Королевской МСОШ Тюменцевского района Алтайского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Занимательные упражнения по орфографии: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2590800" cy="4497388"/>
          </a:xfrm>
        </p:spPr>
        <p:txBody>
          <a:bodyPr/>
          <a:lstStyle/>
          <a:p>
            <a:r>
              <a:rPr lang="ru-RU" sz="2400"/>
              <a:t>Упражнение </a:t>
            </a:r>
          </a:p>
          <a:p>
            <a:pPr>
              <a:buFontTx/>
              <a:buNone/>
            </a:pPr>
            <a:r>
              <a:rPr lang="ru-RU" sz="2400"/>
              <a:t>для проверки наблюдатель-</a:t>
            </a:r>
          </a:p>
          <a:p>
            <a:pPr>
              <a:buFontTx/>
              <a:buNone/>
            </a:pPr>
            <a:r>
              <a:rPr lang="ru-RU" sz="2400"/>
              <a:t>ности и умения сосредото-</a:t>
            </a:r>
          </a:p>
          <a:p>
            <a:pPr>
              <a:buFontTx/>
              <a:buNone/>
            </a:pPr>
            <a:r>
              <a:rPr lang="ru-RU" sz="2400"/>
              <a:t>читься</a:t>
            </a:r>
          </a:p>
          <a:p>
            <a:pPr>
              <a:buFontTx/>
              <a:buNone/>
            </a:pPr>
            <a:endParaRPr lang="ru-RU" sz="2400"/>
          </a:p>
        </p:txBody>
      </p:sp>
      <p:graphicFrame>
        <p:nvGraphicFramePr>
          <p:cNvPr id="67652" name="Group 68"/>
          <p:cNvGraphicFramePr>
            <a:graphicFrameLocks noGrp="1"/>
          </p:cNvGraphicFramePr>
          <p:nvPr>
            <p:ph sz="half" idx="2"/>
          </p:nvPr>
        </p:nvGraphicFramePr>
        <p:xfrm>
          <a:off x="2438400" y="1676400"/>
          <a:ext cx="5181600" cy="4419600"/>
        </p:xfrm>
        <a:graphic>
          <a:graphicData uri="http://schemas.openxmlformats.org/drawingml/2006/table">
            <a:tbl>
              <a:tblPr/>
              <a:tblGrid>
                <a:gridCol w="876300"/>
                <a:gridCol w="1116013"/>
                <a:gridCol w="1036637"/>
                <a:gridCol w="1009650"/>
                <a:gridCol w="114300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В_негрет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Ш_рох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Б_гряный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Карн_вал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П_лисадник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Пр_кат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Б_рюзовый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Комп_нент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Б_чевка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Ш_пот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П_скарь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В_тчина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Л_нолеум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Ж_кет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Ц_пленок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Ц_корий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Экск_ватор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Аб_жур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К_чан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П_рила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ж_нглер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М_льберт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Прич_да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Реп_тиция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К_рниз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467600" cy="1677988"/>
          </a:xfrm>
        </p:spPr>
        <p:txBody>
          <a:bodyPr/>
          <a:lstStyle/>
          <a:p>
            <a:r>
              <a:rPr lang="ru-RU" sz="3200"/>
              <a:t>«Какография – занятие весьма полезное, если употребляется вовремя и с умением.»</a:t>
            </a:r>
            <a:br>
              <a:rPr lang="ru-RU" sz="3200"/>
            </a:br>
            <a:r>
              <a:rPr lang="ru-RU" sz="3200"/>
              <a:t>                           К.Д.Ушинский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0613"/>
            <a:ext cx="7386638" cy="4497387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Какографические упражнения:</a:t>
            </a:r>
          </a:p>
          <a:p>
            <a:pPr>
              <a:buFontTx/>
              <a:buChar char="•"/>
            </a:pPr>
            <a:r>
              <a:rPr lang="ru-RU"/>
              <a:t>Являются средством формирования у учащихся сознательных действий самоконтроля и оценки</a:t>
            </a:r>
          </a:p>
          <a:p>
            <a:pPr>
              <a:buFontTx/>
              <a:buChar char="•"/>
            </a:pPr>
            <a:r>
              <a:rPr lang="ru-RU"/>
              <a:t>Усиливают мотивационный компонент учебной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7013"/>
            <a:ext cx="7467600" cy="1296987"/>
          </a:xfrm>
        </p:spPr>
        <p:txBody>
          <a:bodyPr/>
          <a:lstStyle/>
          <a:p>
            <a:r>
              <a:rPr lang="ru-RU" sz="3200"/>
              <a:t>Психолого – педагогические условия для применения какографии: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4215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Предлагать какографические упражнения в системе</a:t>
            </a:r>
          </a:p>
          <a:p>
            <a:pPr>
              <a:lnSpc>
                <a:spcPct val="90000"/>
              </a:lnSpc>
            </a:pPr>
            <a:r>
              <a:rPr lang="ru-RU" sz="2800"/>
              <a:t>Начинать работу с коллективного исправления ошибок</a:t>
            </a:r>
          </a:p>
          <a:p>
            <a:pPr>
              <a:lnSpc>
                <a:spcPct val="90000"/>
              </a:lnSpc>
            </a:pPr>
            <a:r>
              <a:rPr lang="ru-RU" sz="2800"/>
              <a:t>Не давать упражнения на неизученные правила</a:t>
            </a:r>
          </a:p>
          <a:p>
            <a:pPr>
              <a:lnSpc>
                <a:spcPct val="90000"/>
              </a:lnSpc>
            </a:pPr>
            <a:r>
              <a:rPr lang="ru-RU" sz="2800"/>
              <a:t>Поэтапная работа по корректировке (слова, предложения, текст)</a:t>
            </a:r>
          </a:p>
          <a:p>
            <a:pPr>
              <a:lnSpc>
                <a:spcPct val="90000"/>
              </a:lnSpc>
            </a:pPr>
            <a:r>
              <a:rPr lang="ru-RU" sz="2800"/>
              <a:t>Исправленное записывать в тетрадь правильно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7386638" cy="4725988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Задание: Проверьте работу Сидорова</a:t>
            </a:r>
          </a:p>
          <a:p>
            <a:pPr>
              <a:buFontTx/>
              <a:buNone/>
            </a:pPr>
            <a:r>
              <a:rPr lang="ru-RU" sz="2000" i="1"/>
              <a:t>Комната, трещали, празник, речьной, скворцы, яблоко, трова, капуситный, морковь, воздушный.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bg1"/>
                </a:solidFill>
              </a:rPr>
              <a:t>Задание: Расставьте , где необходимо, недостающие знаки препинания</a:t>
            </a:r>
          </a:p>
          <a:p>
            <a:pPr>
              <a:buFontTx/>
              <a:buNone/>
            </a:pPr>
            <a:r>
              <a:rPr lang="ru-RU" sz="2400" i="1"/>
              <a:t>Очень, очень странный вид</a:t>
            </a:r>
          </a:p>
          <a:p>
            <a:pPr>
              <a:buFontTx/>
              <a:buNone/>
            </a:pPr>
            <a:r>
              <a:rPr lang="ru-RU" sz="2400" i="1"/>
              <a:t>Речка за окном горит</a:t>
            </a:r>
          </a:p>
          <a:p>
            <a:pPr>
              <a:buFontTx/>
              <a:buNone/>
            </a:pPr>
            <a:r>
              <a:rPr lang="ru-RU" sz="2400" i="1"/>
              <a:t>Чей-то дом хвостом виляет</a:t>
            </a:r>
          </a:p>
          <a:p>
            <a:pPr>
              <a:buFontTx/>
              <a:buNone/>
            </a:pPr>
            <a:r>
              <a:rPr lang="ru-RU" sz="2400" i="1"/>
              <a:t>Песик из ружья стреляет</a:t>
            </a:r>
          </a:p>
          <a:p>
            <a:pPr>
              <a:buFontTx/>
              <a:buNone/>
            </a:pPr>
            <a:r>
              <a:rPr lang="ru-RU" sz="2400" i="1"/>
              <a:t>Мальчик чуть не слопал мышку</a:t>
            </a:r>
          </a:p>
          <a:p>
            <a:pPr>
              <a:buFontTx/>
              <a:buNone/>
            </a:pPr>
            <a:r>
              <a:rPr lang="ru-RU" sz="2400" i="1"/>
              <a:t>Кот в очках читает книжку</a:t>
            </a:r>
          </a:p>
          <a:p>
            <a:pPr>
              <a:buFontTx/>
              <a:buNone/>
            </a:pPr>
            <a:r>
              <a:rPr lang="ru-RU" sz="2400" i="1"/>
              <a:t>Старый дед влетел в окно</a:t>
            </a:r>
          </a:p>
          <a:p>
            <a:pPr>
              <a:buFontTx/>
              <a:buNone/>
            </a:pPr>
            <a:r>
              <a:rPr lang="ru-RU" sz="2400" i="1"/>
              <a:t>Воробей схватил зерно</a:t>
            </a:r>
          </a:p>
          <a:p>
            <a:pPr>
              <a:buFontTx/>
              <a:buNone/>
            </a:pPr>
            <a:r>
              <a:rPr lang="ru-RU" sz="2400" i="1"/>
              <a:t>Да как крикнет улетая</a:t>
            </a:r>
          </a:p>
          <a:p>
            <a:pPr>
              <a:buFontTx/>
              <a:buNone/>
            </a:pPr>
            <a:r>
              <a:rPr lang="ru-RU" sz="2400" i="1"/>
              <a:t>«Вот что значит запятая!»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600200"/>
            <a:ext cx="7386638" cy="4495800"/>
          </a:xfrm>
        </p:spPr>
        <p:txBody>
          <a:bodyPr/>
          <a:lstStyle/>
          <a:p>
            <a:endParaRPr lang="ru-RU"/>
          </a:p>
          <a:p>
            <a:r>
              <a:rPr lang="ru-RU"/>
              <a:t>Зрительные диктанты</a:t>
            </a:r>
          </a:p>
          <a:p>
            <a:endParaRPr lang="ru-RU"/>
          </a:p>
          <a:p>
            <a:r>
              <a:rPr lang="ru-RU"/>
              <a:t>Упражнения для развития внимания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Карточки для индивидуальной работы</a:t>
            </a:r>
          </a:p>
          <a:p>
            <a:endParaRPr lang="ru-RU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Диктант как средство развития орфографического действия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7650163" cy="4495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                   Диктанты:</a:t>
            </a:r>
          </a:p>
          <a:p>
            <a:pPr>
              <a:buFontTx/>
              <a:buNone/>
            </a:pPr>
            <a:r>
              <a:rPr lang="ru-RU" sz="2800" u="sng"/>
              <a:t>Обучающие </a:t>
            </a:r>
            <a:r>
              <a:rPr lang="ru-RU" sz="2800"/>
              <a:t>                    </a:t>
            </a:r>
            <a:r>
              <a:rPr lang="ru-RU" sz="2800" u="sng"/>
              <a:t>Контрольные</a:t>
            </a:r>
          </a:p>
          <a:p>
            <a:pPr>
              <a:buFontTx/>
              <a:buNone/>
            </a:pPr>
            <a:r>
              <a:rPr lang="ru-RU" sz="2800" i="1"/>
              <a:t>предупредительные        текущий</a:t>
            </a:r>
          </a:p>
          <a:p>
            <a:pPr>
              <a:buFontTx/>
              <a:buNone/>
            </a:pPr>
            <a:r>
              <a:rPr lang="ru-RU" sz="2800" i="1"/>
              <a:t>объяснительные              итоговый </a:t>
            </a:r>
          </a:p>
          <a:p>
            <a:pPr>
              <a:buFontTx/>
              <a:buNone/>
            </a:pPr>
            <a:r>
              <a:rPr lang="ru-RU" sz="2800" i="1"/>
              <a:t> комментированные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По характеру операций с диктуемым материалом различаю:</a:t>
            </a:r>
            <a:r>
              <a:rPr lang="ru-RU"/>
              <a:t> </a:t>
            </a:r>
            <a:r>
              <a:rPr lang="ru-RU" sz="2800" i="1"/>
              <a:t>выборочные, свободные и творческие.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7013"/>
            <a:ext cx="7467600" cy="1296987"/>
          </a:xfrm>
        </p:spPr>
        <p:txBody>
          <a:bodyPr/>
          <a:lstStyle/>
          <a:p>
            <a:r>
              <a:rPr lang="ru-RU"/>
              <a:t>Развитие творческих способностей учащихся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/>
              <a:t>               Сочинения: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* на тему…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*по картине…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*рассуждения…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*описания…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*рассказы…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      Творческие задания на   восстановление текста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Дидактические игры: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Составь слова</a:t>
            </a:r>
          </a:p>
          <a:p>
            <a:r>
              <a:rPr lang="ru-RU"/>
              <a:t>Шагословы</a:t>
            </a:r>
          </a:p>
          <a:p>
            <a:r>
              <a:rPr lang="ru-RU"/>
              <a:t>Анаграммы</a:t>
            </a:r>
          </a:p>
          <a:p>
            <a:r>
              <a:rPr lang="ru-RU"/>
              <a:t>Филворды</a:t>
            </a:r>
          </a:p>
          <a:p>
            <a:r>
              <a:rPr lang="ru-RU"/>
              <a:t>Мешки со словами</a:t>
            </a:r>
          </a:p>
          <a:p>
            <a:r>
              <a:rPr lang="ru-RU"/>
              <a:t>Шифровальщики</a:t>
            </a:r>
          </a:p>
          <a:p>
            <a:r>
              <a:rPr lang="ru-RU"/>
              <a:t>Клички</a:t>
            </a:r>
          </a:p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Интегрированные уроки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способствуют личностно значимому и осмысленному восприятию знаний</a:t>
            </a:r>
          </a:p>
          <a:p>
            <a:r>
              <a:rPr lang="ru-RU"/>
              <a:t> усиливают мотивацию</a:t>
            </a:r>
          </a:p>
          <a:p>
            <a:r>
              <a:rPr lang="ru-RU"/>
              <a:t> позволяют более эффективно использовать рабочее время за счет исключения дублирования и повторов.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Необходимые условия для проведения интегрированного урока: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познакомиться с психологическими и дидактическими основами интеграционных процессов в содержании образования</a:t>
            </a:r>
          </a:p>
          <a:p>
            <a:pPr>
              <a:lnSpc>
                <a:spcPct val="90000"/>
              </a:lnSpc>
            </a:pPr>
            <a:r>
              <a:rPr lang="ru-RU" sz="2800"/>
              <a:t>выделить по каждому предмету сходные темы, используя программу</a:t>
            </a:r>
          </a:p>
          <a:p>
            <a:pPr>
              <a:lnSpc>
                <a:spcPct val="90000"/>
              </a:lnSpc>
            </a:pPr>
            <a:r>
              <a:rPr lang="ru-RU" sz="2800"/>
              <a:t>определить связи между сходными элементами знаний</a:t>
            </a:r>
          </a:p>
          <a:p>
            <a:pPr>
              <a:lnSpc>
                <a:spcPct val="90000"/>
              </a:lnSpc>
            </a:pPr>
            <a:r>
              <a:rPr lang="ru-RU" sz="2800"/>
              <a:t>получить консультацию учителя – предметника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00"/>
                </a:solidFill>
              </a:rPr>
              <a:t>Актуальность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Актуальность своей работы вижу в применении разнообразных приемов и методов для активизации познавательного интереса, направленного на формирование у учащихся лингвистических и языковых компетенций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Занимательный материал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7363" y="1676400"/>
            <a:ext cx="5481637" cy="4497388"/>
          </a:xfrm>
        </p:spPr>
        <p:txBody>
          <a:bodyPr/>
          <a:lstStyle/>
          <a:p>
            <a:r>
              <a:rPr lang="ru-RU"/>
              <a:t>Ребусы</a:t>
            </a:r>
          </a:p>
          <a:p>
            <a:r>
              <a:rPr lang="ru-RU"/>
              <a:t>Кроссворды</a:t>
            </a:r>
          </a:p>
          <a:p>
            <a:r>
              <a:rPr lang="ru-RU"/>
              <a:t>Шарады</a:t>
            </a:r>
          </a:p>
          <a:p>
            <a:r>
              <a:rPr lang="ru-RU"/>
              <a:t>Анаграммы</a:t>
            </a:r>
          </a:p>
          <a:p>
            <a:r>
              <a:rPr lang="ru-RU"/>
              <a:t>Пословицы</a:t>
            </a:r>
          </a:p>
          <a:p>
            <a:r>
              <a:rPr lang="ru-RU"/>
              <a:t>Загадки</a:t>
            </a:r>
          </a:p>
          <a:p>
            <a:endParaRPr 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26088" y="1598613"/>
            <a:ext cx="3617912" cy="4497387"/>
          </a:xfrm>
        </p:spPr>
        <p:txBody>
          <a:bodyPr/>
          <a:lstStyle/>
          <a:p>
            <a:endParaRPr lang="ru-RU" sz="2800"/>
          </a:p>
          <a:p>
            <a:endParaRPr lang="ru-RU" sz="2800"/>
          </a:p>
        </p:txBody>
      </p:sp>
      <p:graphicFrame>
        <p:nvGraphicFramePr>
          <p:cNvPr id="7987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3922713"/>
          <a:ext cx="3611563" cy="2166937"/>
        </p:xfrm>
        <a:graphic>
          <a:graphicData uri="http://schemas.openxmlformats.org/presentationml/2006/ole">
            <p:oleObj spid="_x0000_s79878" name="Диаграмма" r:id="rId3" imgW="3619398" imgH="2171802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  <p:bldP spid="7987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Разнообразные</a:t>
            </a:r>
            <a:r>
              <a:rPr lang="ru-RU"/>
              <a:t> </a:t>
            </a:r>
            <a:r>
              <a:rPr lang="ru-RU" b="1"/>
              <a:t>формы проведения уроков</a:t>
            </a:r>
            <a:r>
              <a:rPr lang="ru-RU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урок – театрализованное представление</a:t>
            </a:r>
          </a:p>
          <a:p>
            <a:r>
              <a:rPr lang="ru-RU" sz="2800"/>
              <a:t>урок –игра «Лексика»</a:t>
            </a:r>
          </a:p>
          <a:p>
            <a:r>
              <a:rPr lang="ru-RU" sz="2800"/>
              <a:t>урок- КВН </a:t>
            </a:r>
          </a:p>
          <a:p>
            <a:r>
              <a:rPr lang="ru-RU" sz="2800"/>
              <a:t>урок – соревнование</a:t>
            </a:r>
          </a:p>
          <a:p>
            <a:r>
              <a:rPr lang="ru-RU" sz="2800"/>
              <a:t>урок – викторина</a:t>
            </a:r>
          </a:p>
          <a:p>
            <a:r>
              <a:rPr lang="ru-RU" sz="2800"/>
              <a:t>Урок-игра «Поле чудес»</a:t>
            </a:r>
          </a:p>
          <a:p>
            <a:r>
              <a:rPr lang="ru-RU" sz="2800"/>
              <a:t>Урок-диалог</a:t>
            </a:r>
          </a:p>
          <a:p>
            <a:r>
              <a:rPr lang="ru-RU" sz="2800"/>
              <a:t>урок-путешествие в стану Лингвинию.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4500" b="1">
                <a:solidFill>
                  <a:srgbClr val="996600"/>
                </a:solidFill>
                <a:latin typeface="Times New Roman" pitchFamily="18" charset="0"/>
              </a:rPr>
              <a:t>Цель</a:t>
            </a:r>
            <a:r>
              <a:rPr lang="ru-RU" sz="4800" b="1">
                <a:latin typeface="Times New Roman" pitchFamily="18" charset="0"/>
              </a:rPr>
              <a:t>: выявить наиболее эффективные приемы, способствующие повышению познавательной активности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386638" cy="4497388"/>
          </a:xfrm>
        </p:spPr>
        <p:txBody>
          <a:bodyPr/>
          <a:lstStyle/>
          <a:p>
            <a:r>
              <a:rPr lang="ru-RU"/>
              <a:t>Формирование навыка грамотного письма</a:t>
            </a:r>
          </a:p>
          <a:p>
            <a:r>
              <a:rPr lang="ru-RU"/>
              <a:t>Развитие культуроведческой компетенции</a:t>
            </a:r>
          </a:p>
          <a:p>
            <a:r>
              <a:rPr lang="ru-RU"/>
              <a:t>Воспитание сознательного отношения к русскому языку как духовной ценности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 i="1"/>
              <a:t>« Интерес к учению появляется   только тогда,                                                             когда есть вдохновение, рождающееся  от успеха».</a:t>
            </a: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                                                                                В.А.Сухомлинский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Познавательный интерес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345363" cy="4495800"/>
          </a:xfrm>
        </p:spPr>
        <p:txBody>
          <a:bodyPr/>
          <a:lstStyle/>
          <a:p>
            <a:r>
              <a:rPr lang="ru-RU" sz="3600"/>
              <a:t>Активизирует  все психические процессы человека</a:t>
            </a:r>
          </a:p>
          <a:p>
            <a:r>
              <a:rPr lang="ru-RU" sz="3600"/>
              <a:t>Побуждает личность к постоянному поиску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7013"/>
            <a:ext cx="7391400" cy="1830387"/>
          </a:xfrm>
        </p:spPr>
        <p:txBody>
          <a:bodyPr/>
          <a:lstStyle/>
          <a:p>
            <a:r>
              <a:rPr lang="ru-RU" sz="3200"/>
              <a:t>Выступает в учебном процессе в различных модификациях:</a:t>
            </a:r>
            <a:br>
              <a:rPr lang="ru-RU" sz="3200"/>
            </a:br>
            <a:endParaRPr lang="ru-RU" sz="32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r>
              <a:rPr lang="ru-RU"/>
              <a:t>как средство обучения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как мотив учебной деятельности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 как устойчивое качество личности </a:t>
            </a:r>
          </a:p>
          <a:p>
            <a:pPr>
              <a:buFontTx/>
              <a:buNone/>
            </a:pPr>
            <a:r>
              <a:rPr lang="ru-RU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Работая с материалом учебника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Соизмеряю объем отдельных упражнений с объемом всей письменной работы</a:t>
            </a:r>
          </a:p>
          <a:p>
            <a:r>
              <a:rPr lang="ru-RU"/>
              <a:t>Применяю творческий подход к тексту</a:t>
            </a:r>
          </a:p>
          <a:p>
            <a:r>
              <a:rPr lang="ru-RU"/>
              <a:t>Использую дополнительные задания к упражнениям учебника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Занимательные упражнения по орфографии: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Проверьте свою грамотность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2400" b="1" i="1">
                <a:solidFill>
                  <a:schemeClr val="bg1"/>
                </a:solidFill>
              </a:rPr>
              <a:t>Задание: </a:t>
            </a:r>
            <a:r>
              <a:rPr lang="ru-RU" sz="2400" b="1">
                <a:solidFill>
                  <a:schemeClr val="bg1"/>
                </a:solidFill>
              </a:rPr>
              <a:t>Вставьте, где это необходимо, пропущенные буквы. Выпишите их подряд:</a:t>
            </a:r>
          </a:p>
          <a:p>
            <a:pPr>
              <a:buFontTx/>
              <a:buNone/>
            </a:pPr>
            <a:endParaRPr lang="ru-RU" sz="2400" b="1">
              <a:solidFill>
                <a:schemeClr val="bg2"/>
              </a:solidFill>
            </a:endParaRPr>
          </a:p>
          <a:p>
            <a:pPr>
              <a:buFontTx/>
              <a:buNone/>
            </a:pPr>
            <a:r>
              <a:rPr lang="ru-RU" sz="2400" i="1">
                <a:solidFill>
                  <a:schemeClr val="bg2"/>
                </a:solidFill>
              </a:rPr>
              <a:t>Ап_етит, ап_ел_яция, бан_щик, з_ря, уча_ствовать, без_аварийный, перекрёс_ный, обез_яна, изм_рять.</a:t>
            </a:r>
          </a:p>
          <a:p>
            <a:pPr>
              <a:buFontTx/>
              <a:buNone/>
            </a:pPr>
            <a:r>
              <a:rPr lang="ru-RU" sz="2400" b="1" i="1">
                <a:solidFill>
                  <a:schemeClr val="bg1"/>
                </a:solidFill>
              </a:rPr>
              <a:t>Какое слово получилось?</a:t>
            </a:r>
          </a:p>
          <a:p>
            <a:pPr>
              <a:buFontTx/>
              <a:buNone/>
            </a:pPr>
            <a:r>
              <a:rPr lang="ru-RU" sz="2400" i="1">
                <a:solidFill>
                  <a:schemeClr val="bg2"/>
                </a:solidFill>
              </a:rPr>
              <a:t>                                                (платье)</a:t>
            </a:r>
          </a:p>
          <a:p>
            <a:pPr>
              <a:buFontTx/>
              <a:buNone/>
            </a:pPr>
            <a:endParaRPr lang="ru-RU" sz="2400" i="1">
              <a:solidFill>
                <a:schemeClr val="bg2"/>
              </a:solidFill>
            </a:endParaRPr>
          </a:p>
          <a:p>
            <a:pPr>
              <a:buFontTx/>
              <a:buNone/>
            </a:pPr>
            <a:endParaRPr lang="ru-RU" sz="1800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614</Words>
  <Application>Microsoft Office PowerPoint</Application>
  <PresentationFormat>Экран (4:3)</PresentationFormat>
  <Paragraphs>171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Кимоно</vt:lpstr>
      <vt:lpstr>Диаграмма Microsoft Graph</vt:lpstr>
      <vt:lpstr>Активизация познавательных интересов на уроках русского языка</vt:lpstr>
      <vt:lpstr>Актуальность</vt:lpstr>
      <vt:lpstr>Слайд 3</vt:lpstr>
      <vt:lpstr>Задачи</vt:lpstr>
      <vt:lpstr>Слайд 5</vt:lpstr>
      <vt:lpstr>Познавательный интерес</vt:lpstr>
      <vt:lpstr>Выступает в учебном процессе в различных модификациях: </vt:lpstr>
      <vt:lpstr>Работая с материалом учебника</vt:lpstr>
      <vt:lpstr>Занимательные упражнения по орфографии:</vt:lpstr>
      <vt:lpstr>Занимательные упражнения по орфографии:</vt:lpstr>
      <vt:lpstr>«Какография – занятие весьма полезное, если употребляется вовремя и с умением.»                            К.Д.Ушинский</vt:lpstr>
      <vt:lpstr>Психолого – педагогические условия для применения какографии:</vt:lpstr>
      <vt:lpstr>Слайд 13</vt:lpstr>
      <vt:lpstr>Самостоятельная работа</vt:lpstr>
      <vt:lpstr>Диктант как средство развития орфографического действия</vt:lpstr>
      <vt:lpstr>Развитие творческих способностей учащихся</vt:lpstr>
      <vt:lpstr>Дидактические игры:</vt:lpstr>
      <vt:lpstr>Интегрированные уроки</vt:lpstr>
      <vt:lpstr>Необходимые условия для проведения интегрированного урока:</vt:lpstr>
      <vt:lpstr>Занимательный материал</vt:lpstr>
      <vt:lpstr>Разнообразные формы проведения уроков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Люба</dc:creator>
  <cp:lastModifiedBy>Люба</cp:lastModifiedBy>
  <cp:revision>6</cp:revision>
  <cp:lastPrinted>1601-01-01T00:00:00Z</cp:lastPrinted>
  <dcterms:created xsi:type="dcterms:W3CDTF">1601-01-01T00:00:00Z</dcterms:created>
  <dcterms:modified xsi:type="dcterms:W3CDTF">2011-10-10T13:36:22Z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