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5" r:id="rId4"/>
    <p:sldId id="276" r:id="rId5"/>
    <p:sldId id="274" r:id="rId6"/>
    <p:sldId id="281" r:id="rId7"/>
    <p:sldId id="256" r:id="rId8"/>
    <p:sldId id="282" r:id="rId9"/>
    <p:sldId id="283" r:id="rId10"/>
    <p:sldId id="279" r:id="rId11"/>
    <p:sldId id="257" r:id="rId12"/>
    <p:sldId id="261" r:id="rId13"/>
    <p:sldId id="262" r:id="rId14"/>
    <p:sldId id="266" r:id="rId15"/>
    <p:sldId id="260" r:id="rId16"/>
    <p:sldId id="263" r:id="rId17"/>
    <p:sldId id="264" r:id="rId18"/>
    <p:sldId id="265" r:id="rId19"/>
    <p:sldId id="267" r:id="rId20"/>
    <p:sldId id="268" r:id="rId21"/>
    <p:sldId id="277" r:id="rId22"/>
    <p:sldId id="259" r:id="rId23"/>
    <p:sldId id="270" r:id="rId24"/>
    <p:sldId id="284" r:id="rId25"/>
    <p:sldId id="278" r:id="rId26"/>
    <p:sldId id="286" r:id="rId27"/>
    <p:sldId id="288" r:id="rId28"/>
    <p:sldId id="289" r:id="rId29"/>
    <p:sldId id="290" r:id="rId30"/>
    <p:sldId id="291" r:id="rId31"/>
    <p:sldId id="293" r:id="rId32"/>
    <p:sldId id="292" r:id="rId33"/>
    <p:sldId id="294" r:id="rId34"/>
    <p:sldId id="295" r:id="rId35"/>
    <p:sldId id="296" r:id="rId36"/>
    <p:sldId id="297" r:id="rId37"/>
    <p:sldId id="298" r:id="rId38"/>
    <p:sldId id="299" r:id="rId39"/>
    <p:sldId id="300" r:id="rId40"/>
    <p:sldId id="301" r:id="rId41"/>
    <p:sldId id="28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24.04.2013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24.04.2013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sz="2400" smtClean="0"/>
              <a:t>  </a:t>
            </a:r>
            <a:r>
              <a:rPr lang="ru-RU" sz="2400" b="1" smtClean="0"/>
              <a:t>Федеральный компонент государственного стандарта начального  и среднего общего образования</a:t>
            </a:r>
            <a:r>
              <a:rPr lang="ru-RU" sz="4000" smtClean="0"/>
              <a:t> </a:t>
            </a:r>
          </a:p>
        </p:txBody>
      </p:sp>
      <p:sp>
        <p:nvSpPr>
          <p:cNvPr id="6147" name="Rectangle 3"/>
          <p:cNvSpPr>
            <a:spLocks noGrp="1" noChangeArrowheads="1"/>
          </p:cNvSpPr>
          <p:nvPr>
            <p:ph type="body" idx="1"/>
          </p:nvPr>
        </p:nvSpPr>
        <p:spPr>
          <a:xfrm>
            <a:off x="827584" y="1844824"/>
            <a:ext cx="7408333" cy="4680520"/>
          </a:xfrm>
        </p:spPr>
        <p:txBody>
          <a:bodyPr>
            <a:normAutofit/>
          </a:bodyPr>
          <a:lstStyle/>
          <a:p>
            <a:pPr>
              <a:lnSpc>
                <a:spcPct val="90000"/>
              </a:lnSpc>
            </a:pPr>
            <a:r>
              <a:rPr lang="ru-RU" sz="2400" dirty="0" smtClean="0"/>
              <a:t> развитие личности школьника, его творческих способностей, интереса к учению, формирование желания и умения учиться;</a:t>
            </a:r>
          </a:p>
          <a:p>
            <a:pPr>
              <a:lnSpc>
                <a:spcPct val="90000"/>
              </a:lnSpc>
            </a:pPr>
            <a:r>
              <a:rPr lang="ru-RU" sz="2400" dirty="0" smtClean="0"/>
              <a:t>воспитание нравственных и эстетических чувств, эмоционально-ценностного позитивного отношения к себе и окружающему миру;</a:t>
            </a:r>
          </a:p>
          <a:p>
            <a:pPr>
              <a:lnSpc>
                <a:spcPct val="90000"/>
              </a:lnSpc>
            </a:pPr>
            <a:r>
              <a:rPr lang="ru-RU" sz="2400" dirty="0" smtClean="0"/>
              <a:t>освоение системы знаний, умений и навыков, опыта осуществления разнообразных видов деятельности;</a:t>
            </a:r>
          </a:p>
          <a:p>
            <a:pPr>
              <a:lnSpc>
                <a:spcPct val="90000"/>
              </a:lnSpc>
            </a:pPr>
            <a:r>
              <a:rPr lang="ru-RU" sz="2400" dirty="0" smtClean="0"/>
              <a:t>охрану и укрепление физического и психического здоровья детей;</a:t>
            </a:r>
          </a:p>
          <a:p>
            <a:pPr>
              <a:lnSpc>
                <a:spcPct val="90000"/>
              </a:lnSpc>
            </a:pPr>
            <a:r>
              <a:rPr lang="ru-RU" sz="2400" dirty="0" smtClean="0"/>
              <a:t>сохранение и поддержку индивидуальности ребенка.</a:t>
            </a:r>
          </a:p>
        </p:txBody>
      </p:sp>
    </p:spTree>
    <p:extLst>
      <p:ext uri="{BB962C8B-B14F-4D97-AF65-F5344CB8AC3E}">
        <p14:creationId xmlns:p14="http://schemas.microsoft.com/office/powerpoint/2010/main" val="405937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S-xK6EO9K0NAeXlS5gvbN-wMkgY1WcT_ohBmBG9taJp636WgCEbcVe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814" y="2625100"/>
            <a:ext cx="5886371" cy="39242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97331" y="548680"/>
            <a:ext cx="6949338"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Лексика и грамматика</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5669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pic>
        <p:nvPicPr>
          <p:cNvPr id="2050" name="Picture 2" descr="http://im5-tub-ru.yandex.net/i?id=36630505-5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5" y="1323564"/>
            <a:ext cx="4610952" cy="34735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4797152"/>
            <a:ext cx="4977645"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snowboard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surf de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neige</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61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3631685" y="5661248"/>
            <a:ext cx="18806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ski</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http://im6-tub-ru.yandex.net/i?id=296603677-3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328592" cy="397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2806941" y="5661248"/>
            <a:ext cx="353013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ski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alpin</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descr="http://im2-tub-ru.yandex.net/i?id=21644951-2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328592" cy="426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2785302" y="5661248"/>
            <a:ext cx="357341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biathlon</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194" name="Picture 2" descr="http://im0-tub-ru.yandex.net/i?id=292730907-6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138" y="1412776"/>
            <a:ext cx="4859126" cy="414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1178288" y="5661248"/>
            <a:ext cx="67874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patinage</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artistique</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http://im7-tub-ru.yandex.net/i?id=26593976-4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400600" cy="40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1540574" y="5661248"/>
            <a:ext cx="60628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hockey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glace</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http://im6-tub-ru.yandex.net/i?id=289130804-38-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4784"/>
            <a:ext cx="5556370" cy="414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2563291" y="5661248"/>
            <a:ext cx="40174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bobsleigh</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170" name="Picture 2" descr="http://im0-tub-ru.yandex.net/i?id=214732681-1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184576" cy="390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3399260" y="5661248"/>
            <a:ext cx="23455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luge</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descr="http://im6-tub-ru.yandex.net/i?id=391263836-5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58326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En hiver on </a:t>
            </a:r>
            <a:r>
              <a:rPr lang="en-US" dirty="0" err="1" smtClean="0"/>
              <a:t>pratique</a:t>
            </a:r>
            <a:r>
              <a:rPr lang="en-US" dirty="0" smtClean="0"/>
              <a:t>…</a:t>
            </a:r>
            <a:endParaRPr lang="ru-RU" dirty="0"/>
          </a:p>
        </p:txBody>
      </p:sp>
      <p:sp>
        <p:nvSpPr>
          <p:cNvPr id="4" name="Прямоугольник 3"/>
          <p:cNvSpPr/>
          <p:nvPr/>
        </p:nvSpPr>
        <p:spPr>
          <a:xfrm>
            <a:off x="3002518" y="5661248"/>
            <a:ext cx="31390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curling</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2" name="Picture 2" descr="http://im3-tub-ru.yandex.net/i?id=159823016-0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328592" cy="397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ижний колонтитул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mtClean="0"/>
              <a:t> </a:t>
            </a:r>
          </a:p>
        </p:txBody>
      </p:sp>
      <p:sp>
        <p:nvSpPr>
          <p:cNvPr id="7171" name="Rectangle 2"/>
          <p:cNvSpPr>
            <a:spLocks noGrp="1" noChangeArrowheads="1"/>
          </p:cNvSpPr>
          <p:nvPr>
            <p:ph type="title"/>
          </p:nvPr>
        </p:nvSpPr>
        <p:spPr>
          <a:xfrm>
            <a:off x="457200" y="620713"/>
            <a:ext cx="8075613" cy="1944687"/>
          </a:xfrm>
        </p:spPr>
        <p:txBody>
          <a:bodyPr/>
          <a:lstStyle/>
          <a:p>
            <a:pPr eaLnBrk="1" hangingPunct="1"/>
            <a:r>
              <a:rPr lang="ru-RU" sz="4000" b="1" dirty="0" smtClean="0">
                <a:solidFill>
                  <a:srgbClr val="0033CC"/>
                </a:solidFill>
                <a:latin typeface="Arial Rounded MT Bold" pitchFamily="34" charset="0"/>
              </a:rPr>
              <a:t>Для  каждой ступени обучения выделяются три группы </a:t>
            </a:r>
            <a:r>
              <a:rPr lang="ru-RU" sz="4000" b="1" u="sng" dirty="0" smtClean="0">
                <a:solidFill>
                  <a:srgbClr val="0033CC"/>
                </a:solidFill>
                <a:latin typeface="Arial Rounded MT Bold" pitchFamily="34" charset="0"/>
              </a:rPr>
              <a:t>планируемых результатов</a:t>
            </a:r>
          </a:p>
        </p:txBody>
      </p:sp>
      <p:sp>
        <p:nvSpPr>
          <p:cNvPr id="7172" name="Rectangle 5"/>
          <p:cNvSpPr>
            <a:spLocks noChangeArrowheads="1"/>
          </p:cNvSpPr>
          <p:nvPr/>
        </p:nvSpPr>
        <p:spPr bwMode="auto">
          <a:xfrm>
            <a:off x="6732588" y="1700213"/>
            <a:ext cx="16525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ru-RU" sz="2800"/>
          </a:p>
        </p:txBody>
      </p:sp>
      <p:sp>
        <p:nvSpPr>
          <p:cNvPr id="12294" name="AutoShape 6"/>
          <p:cNvSpPr>
            <a:spLocks noChangeArrowheads="1"/>
          </p:cNvSpPr>
          <p:nvPr/>
        </p:nvSpPr>
        <p:spPr bwMode="gray">
          <a:xfrm>
            <a:off x="900113" y="2924175"/>
            <a:ext cx="3240087" cy="936625"/>
          </a:xfrm>
          <a:prstGeom prst="roundRect">
            <a:avLst>
              <a:gd name="adj" fmla="val 16667"/>
            </a:avLst>
          </a:prstGeom>
          <a:solidFill>
            <a:srgbClr val="99CCFF"/>
          </a:soli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lgn="ctr" eaLnBrk="1" hangingPunct="1">
              <a:defRPr/>
            </a:pPr>
            <a:r>
              <a:rPr lang="ru-RU" sz="2800" b="1">
                <a:solidFill>
                  <a:schemeClr val="tx2"/>
                </a:solidFill>
                <a:effectLst>
                  <a:outerShdw blurRad="38100" dist="38100" dir="2700000" algn="tl">
                    <a:srgbClr val="FFFFFF"/>
                  </a:outerShdw>
                </a:effectLst>
              </a:rPr>
              <a:t>личностные</a:t>
            </a:r>
          </a:p>
        </p:txBody>
      </p:sp>
      <p:sp>
        <p:nvSpPr>
          <p:cNvPr id="12295" name="AutoShape 7"/>
          <p:cNvSpPr>
            <a:spLocks noChangeArrowheads="1"/>
          </p:cNvSpPr>
          <p:nvPr/>
        </p:nvSpPr>
        <p:spPr bwMode="gray">
          <a:xfrm>
            <a:off x="2894013" y="4062413"/>
            <a:ext cx="4405312" cy="660400"/>
          </a:xfrm>
          <a:prstGeom prst="roundRect">
            <a:avLst>
              <a:gd name="adj" fmla="val 16667"/>
            </a:avLst>
          </a:prstGeom>
          <a:solidFill>
            <a:srgbClr val="99CCFF"/>
          </a:solidFill>
          <a:ln w="28575" algn="ctr">
            <a:solidFill>
              <a:schemeClr val="bg1"/>
            </a:solidFill>
            <a:round/>
            <a:headEnd/>
            <a:tailEnd/>
          </a:ln>
          <a:effectLst>
            <a:outerShdw dist="107763" dir="2700000" algn="ctr" rotWithShape="0">
              <a:schemeClr val="bg2">
                <a:alpha val="50000"/>
              </a:schemeClr>
            </a:outerShdw>
          </a:effectLst>
        </p:spPr>
        <p:txBody>
          <a:bodyPr anchor="ctr">
            <a:spAutoFit/>
          </a:bodyPr>
          <a:lstStyle/>
          <a:p>
            <a:pPr algn="ctr" eaLnBrk="1" hangingPunct="1">
              <a:defRPr/>
            </a:pPr>
            <a:r>
              <a:rPr lang="ru-RU" sz="3200" b="1" dirty="0" err="1">
                <a:solidFill>
                  <a:schemeClr val="tx2"/>
                </a:solidFill>
                <a:effectLst>
                  <a:outerShdw blurRad="38100" dist="38100" dir="2700000" algn="tl">
                    <a:srgbClr val="FFFFFF"/>
                  </a:outerShdw>
                </a:effectLst>
              </a:rPr>
              <a:t>метапредметные</a:t>
            </a:r>
            <a:endParaRPr lang="ru-RU" sz="3200" b="1" dirty="0">
              <a:solidFill>
                <a:schemeClr val="tx2"/>
              </a:solidFill>
              <a:effectLst>
                <a:outerShdw blurRad="38100" dist="38100" dir="2700000" algn="tl">
                  <a:srgbClr val="FFFFFF"/>
                </a:outerShdw>
              </a:effectLst>
            </a:endParaRPr>
          </a:p>
        </p:txBody>
      </p:sp>
      <p:sp>
        <p:nvSpPr>
          <p:cNvPr id="12296" name="AutoShape 8"/>
          <p:cNvSpPr>
            <a:spLocks noChangeArrowheads="1"/>
          </p:cNvSpPr>
          <p:nvPr/>
        </p:nvSpPr>
        <p:spPr bwMode="gray">
          <a:xfrm>
            <a:off x="4932363" y="5229225"/>
            <a:ext cx="3455987" cy="936625"/>
          </a:xfrm>
          <a:prstGeom prst="roundRect">
            <a:avLst>
              <a:gd name="adj" fmla="val 16667"/>
            </a:avLst>
          </a:prstGeom>
          <a:solidFill>
            <a:srgbClr val="99CCFF"/>
          </a:soli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lgn="ctr" eaLnBrk="1" hangingPunct="1">
              <a:defRPr/>
            </a:pPr>
            <a:r>
              <a:rPr lang="ru-RU" sz="3200" b="1">
                <a:solidFill>
                  <a:schemeClr val="tx2"/>
                </a:solidFill>
                <a:effectLst>
                  <a:outerShdw blurRad="38100" dist="38100" dir="2700000" algn="tl">
                    <a:srgbClr val="FFFFFF"/>
                  </a:outerShdw>
                </a:effectLst>
              </a:rPr>
              <a:t>предметные</a:t>
            </a:r>
          </a:p>
        </p:txBody>
      </p:sp>
      <p:sp>
        <p:nvSpPr>
          <p:cNvPr id="7176" name="Rectangle 9"/>
          <p:cNvSpPr>
            <a:spLocks noGrp="1" noChangeArrowheads="1"/>
          </p:cNvSpPr>
          <p:nvPr>
            <p:ph type="body" sz="half" idx="4294967295"/>
          </p:nvPr>
        </p:nvSpPr>
        <p:spPr>
          <a:xfrm>
            <a:off x="-323850" y="2492375"/>
            <a:ext cx="3095625" cy="3816350"/>
          </a:xfrm>
          <a:prstGeom prst="rect">
            <a:avLst/>
          </a:prstGeom>
          <a:noFill/>
        </p:spPr>
        <p:txBody>
          <a:bodyPr/>
          <a:lstStyle/>
          <a:p>
            <a:pPr eaLnBrk="1" hangingPunct="1">
              <a:buFontTx/>
              <a:buNone/>
            </a:pPr>
            <a:r>
              <a:rPr lang="ru-RU" sz="2000" b="1" smtClean="0">
                <a:solidFill>
                  <a:schemeClr val="accent2"/>
                </a:solidFill>
                <a:latin typeface="Arial Rounded MT Bold" pitchFamily="34" charset="0"/>
              </a:rPr>
              <a:t>     </a:t>
            </a:r>
          </a:p>
          <a:p>
            <a:pPr eaLnBrk="1" hangingPunct="1">
              <a:buFontTx/>
              <a:buNone/>
            </a:pPr>
            <a:endParaRPr lang="ru-RU" sz="2000" b="1" smtClean="0">
              <a:solidFill>
                <a:schemeClr val="accent2"/>
              </a:solidFill>
              <a:latin typeface="Arial Rounded MT Bold" pitchFamily="34" charset="0"/>
            </a:endParaRPr>
          </a:p>
        </p:txBody>
      </p:sp>
      <p:sp>
        <p:nvSpPr>
          <p:cNvPr id="12299" name="Rectangle 11"/>
          <p:cNvSpPr>
            <a:spLocks noChangeArrowheads="1"/>
          </p:cNvSpPr>
          <p:nvPr/>
        </p:nvSpPr>
        <p:spPr bwMode="auto">
          <a:xfrm>
            <a:off x="2627313" y="2708275"/>
            <a:ext cx="31686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ru-RU" sz="2400" b="1">
              <a:latin typeface="Arial Rounded MT Bold" pitchFamily="34" charset="0"/>
            </a:endParaRPr>
          </a:p>
          <a:p>
            <a:pPr marL="342900" indent="-342900" eaLnBrk="1" hangingPunct="1">
              <a:spcBef>
                <a:spcPct val="20000"/>
              </a:spcBef>
            </a:pPr>
            <a:endParaRPr lang="ru-RU" sz="2000" b="1">
              <a:solidFill>
                <a:srgbClr val="660033"/>
              </a:solidFill>
              <a:latin typeface="Arial Rounded MT Bold" pitchFamily="34" charset="0"/>
            </a:endParaRPr>
          </a:p>
          <a:p>
            <a:pPr marL="342900" indent="-342900" eaLnBrk="1" hangingPunct="1">
              <a:spcBef>
                <a:spcPct val="20000"/>
              </a:spcBef>
            </a:pPr>
            <a:endParaRPr lang="ru-RU" sz="2000" b="1">
              <a:latin typeface="Arial Rounded MT Bold" pitchFamily="34" charset="0"/>
            </a:endParaRPr>
          </a:p>
        </p:txBody>
      </p:sp>
      <p:sp>
        <p:nvSpPr>
          <p:cNvPr id="12300" name="Rectangle 12"/>
          <p:cNvSpPr>
            <a:spLocks noChangeArrowheads="1"/>
          </p:cNvSpPr>
          <p:nvPr/>
        </p:nvSpPr>
        <p:spPr bwMode="auto">
          <a:xfrm>
            <a:off x="5795963" y="2133600"/>
            <a:ext cx="3671887"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ru-RU" sz="2000" b="1">
              <a:solidFill>
                <a:schemeClr val="accent2"/>
              </a:solidFill>
            </a:endParaRPr>
          </a:p>
          <a:p>
            <a:pPr marL="342900" indent="-342900" eaLnBrk="1" hangingPunct="1">
              <a:spcBef>
                <a:spcPct val="20000"/>
              </a:spcBef>
              <a:buFontTx/>
              <a:buChar char="•"/>
            </a:pPr>
            <a:endParaRPr lang="ru-RU" sz="2000" b="1">
              <a:solidFill>
                <a:schemeClr val="accent2"/>
              </a:solidFill>
            </a:endParaRPr>
          </a:p>
        </p:txBody>
      </p:sp>
      <p:sp>
        <p:nvSpPr>
          <p:cNvPr id="12301" name="Rectangle 13"/>
          <p:cNvSpPr>
            <a:spLocks noChangeArrowheads="1"/>
          </p:cNvSpPr>
          <p:nvPr/>
        </p:nvSpPr>
        <p:spPr bwMode="auto">
          <a:xfrm>
            <a:off x="0" y="2636838"/>
            <a:ext cx="31321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ru-RU" sz="2000" b="1">
              <a:solidFill>
                <a:srgbClr val="0033CC"/>
              </a:solidFill>
              <a:latin typeface="Arial Rounded MT Bold" pitchFamily="34" charset="0"/>
            </a:endParaRPr>
          </a:p>
        </p:txBody>
      </p:sp>
    </p:spTree>
    <p:extLst>
      <p:ext uri="{BB962C8B-B14F-4D97-AF65-F5344CB8AC3E}">
        <p14:creationId xmlns:p14="http://schemas.microsoft.com/office/powerpoint/2010/main" val="1844486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3000"/>
                                  </p:stCondLst>
                                  <p:childTnLst>
                                    <p:set>
                                      <p:cBhvr>
                                        <p:cTn id="8" dur="1" fill="hold">
                                          <p:stCondLst>
                                            <p:cond delay="0"/>
                                          </p:stCondLst>
                                        </p:cTn>
                                        <p:tgtEl>
                                          <p:spTgt spid="12295"/>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2301"/>
                                        </p:tgtEl>
                                        <p:attrNameLst>
                                          <p:attrName>style.visibility</p:attrName>
                                        </p:attrNameLst>
                                      </p:cBhvr>
                                      <p:to>
                                        <p:strVal val="visible"/>
                                      </p:to>
                                    </p:set>
                                    <p:anim calcmode="lin" valueType="num">
                                      <p:cBhvr>
                                        <p:cTn id="15" dur="2000" fill="hold"/>
                                        <p:tgtEl>
                                          <p:spTgt spid="12301"/>
                                        </p:tgtEl>
                                        <p:attrNameLst>
                                          <p:attrName>ppt_w</p:attrName>
                                        </p:attrNameLst>
                                      </p:cBhvr>
                                      <p:tavLst>
                                        <p:tav tm="0">
                                          <p:val>
                                            <p:fltVal val="0"/>
                                          </p:val>
                                        </p:tav>
                                        <p:tav tm="100000">
                                          <p:val>
                                            <p:strVal val="#ppt_w"/>
                                          </p:val>
                                        </p:tav>
                                      </p:tavLst>
                                    </p:anim>
                                    <p:anim calcmode="lin" valueType="num">
                                      <p:cBhvr>
                                        <p:cTn id="16" dur="2000" fill="hold"/>
                                        <p:tgtEl>
                                          <p:spTgt spid="12301"/>
                                        </p:tgtEl>
                                        <p:attrNameLst>
                                          <p:attrName>ppt_h</p:attrName>
                                        </p:attrNameLst>
                                      </p:cBhvr>
                                      <p:tavLst>
                                        <p:tav tm="0">
                                          <p:val>
                                            <p:fltVal val="0"/>
                                          </p:val>
                                        </p:tav>
                                        <p:tav tm="100000">
                                          <p:val>
                                            <p:strVal val="#ppt_h"/>
                                          </p:val>
                                        </p:tav>
                                      </p:tavLst>
                                    </p:anim>
                                    <p:animEffect transition="in" filter="fade">
                                      <p:cBhvr>
                                        <p:cTn id="17" dur="2000"/>
                                        <p:tgtEl>
                                          <p:spTgt spid="12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2299"/>
                                        </p:tgtEl>
                                        <p:attrNameLst>
                                          <p:attrName>style.visibility</p:attrName>
                                        </p:attrNameLst>
                                      </p:cBhvr>
                                      <p:to>
                                        <p:strVal val="visible"/>
                                      </p:to>
                                    </p:set>
                                    <p:anim calcmode="lin" valueType="num">
                                      <p:cBhvr>
                                        <p:cTn id="22" dur="2000" fill="hold"/>
                                        <p:tgtEl>
                                          <p:spTgt spid="12299"/>
                                        </p:tgtEl>
                                        <p:attrNameLst>
                                          <p:attrName>ppt_w</p:attrName>
                                        </p:attrNameLst>
                                      </p:cBhvr>
                                      <p:tavLst>
                                        <p:tav tm="0">
                                          <p:val>
                                            <p:fltVal val="0"/>
                                          </p:val>
                                        </p:tav>
                                        <p:tav tm="100000">
                                          <p:val>
                                            <p:strVal val="#ppt_w"/>
                                          </p:val>
                                        </p:tav>
                                      </p:tavLst>
                                    </p:anim>
                                    <p:anim calcmode="lin" valueType="num">
                                      <p:cBhvr>
                                        <p:cTn id="23" dur="2000" fill="hold"/>
                                        <p:tgtEl>
                                          <p:spTgt spid="12299"/>
                                        </p:tgtEl>
                                        <p:attrNameLst>
                                          <p:attrName>ppt_h</p:attrName>
                                        </p:attrNameLst>
                                      </p:cBhvr>
                                      <p:tavLst>
                                        <p:tav tm="0">
                                          <p:val>
                                            <p:fltVal val="0"/>
                                          </p:val>
                                        </p:tav>
                                        <p:tav tm="100000">
                                          <p:val>
                                            <p:strVal val="#ppt_h"/>
                                          </p:val>
                                        </p:tav>
                                      </p:tavLst>
                                    </p:anim>
                                    <p:animEffect transition="in" filter="fade">
                                      <p:cBhvr>
                                        <p:cTn id="24" dur="2000"/>
                                        <p:tgtEl>
                                          <p:spTgt spid="122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nodePh="1">
                                  <p:stCondLst>
                                    <p:cond delay="0"/>
                                  </p:stCondLst>
                                  <p:endCondLst>
                                    <p:cond evt="begin" delay="0">
                                      <p:tn val="27"/>
                                    </p:cond>
                                  </p:endCondLst>
                                  <p:childTnLst>
                                    <p:set>
                                      <p:cBhvr>
                                        <p:cTn id="28" dur="1" fill="hold">
                                          <p:stCondLst>
                                            <p:cond delay="0"/>
                                          </p:stCondLst>
                                        </p:cTn>
                                        <p:tgtEl>
                                          <p:spTgt spid="12300"/>
                                        </p:tgtEl>
                                        <p:attrNameLst>
                                          <p:attrName>style.visibility</p:attrName>
                                        </p:attrNameLst>
                                      </p:cBhvr>
                                      <p:to>
                                        <p:strVal val="visible"/>
                                      </p:to>
                                    </p:set>
                                    <p:anim calcmode="lin" valueType="num">
                                      <p:cBhvr>
                                        <p:cTn id="29" dur="2000" fill="hold"/>
                                        <p:tgtEl>
                                          <p:spTgt spid="12300"/>
                                        </p:tgtEl>
                                        <p:attrNameLst>
                                          <p:attrName>ppt_w</p:attrName>
                                        </p:attrNameLst>
                                      </p:cBhvr>
                                      <p:tavLst>
                                        <p:tav tm="0">
                                          <p:val>
                                            <p:fltVal val="0"/>
                                          </p:val>
                                        </p:tav>
                                        <p:tav tm="100000">
                                          <p:val>
                                            <p:strVal val="#ppt_w"/>
                                          </p:val>
                                        </p:tav>
                                      </p:tavLst>
                                    </p:anim>
                                    <p:anim calcmode="lin" valueType="num">
                                      <p:cBhvr>
                                        <p:cTn id="30" dur="2000" fill="hold"/>
                                        <p:tgtEl>
                                          <p:spTgt spid="12300"/>
                                        </p:tgtEl>
                                        <p:attrNameLst>
                                          <p:attrName>ppt_h</p:attrName>
                                        </p:attrNameLst>
                                      </p:cBhvr>
                                      <p:tavLst>
                                        <p:tav tm="0">
                                          <p:val>
                                            <p:fltVal val="0"/>
                                          </p:val>
                                        </p:tav>
                                        <p:tav tm="100000">
                                          <p:val>
                                            <p:strVal val="#ppt_h"/>
                                          </p:val>
                                        </p:tav>
                                      </p:tavLst>
                                    </p:anim>
                                    <p:animEffect transition="in" filter="fade">
                                      <p:cBhvr>
                                        <p:cTn id="31" dur="2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9" grpId="0"/>
      <p:bldP spid="12300" grpId="0"/>
      <p:bldP spid="123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00520"/>
            <a:ext cx="8229600" cy="1252728"/>
          </a:xfrm>
        </p:spPr>
        <p:txBody>
          <a:bodyPr/>
          <a:lstStyle/>
          <a:p>
            <a:r>
              <a:rPr lang="en-US" dirty="0" err="1" smtClean="0"/>
              <a:t>Trouvez</a:t>
            </a:r>
            <a:r>
              <a:rPr lang="en-US" dirty="0" smtClean="0"/>
              <a:t> </a:t>
            </a:r>
            <a:r>
              <a:rPr lang="en-US" dirty="0" err="1" smtClean="0"/>
              <a:t>une</a:t>
            </a:r>
            <a:r>
              <a:rPr lang="en-US" dirty="0" smtClean="0"/>
              <a:t> bonne </a:t>
            </a:r>
            <a:r>
              <a:rPr lang="en-US" dirty="0" err="1" smtClean="0"/>
              <a:t>réponse</a:t>
            </a:r>
            <a:r>
              <a:rPr lang="en-US" dirty="0"/>
              <a:t>:</a:t>
            </a:r>
            <a:endParaRPr lang="ru-RU" dirty="0"/>
          </a:p>
        </p:txBody>
      </p:sp>
      <p:sp>
        <p:nvSpPr>
          <p:cNvPr id="4" name="Прямоугольник 3"/>
          <p:cNvSpPr/>
          <p:nvPr/>
        </p:nvSpPr>
        <p:spPr>
          <a:xfrm>
            <a:off x="203897" y="4653136"/>
            <a:ext cx="29434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 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patinage</a:t>
            </a:r>
            <a:endPar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7003054" y="1728750"/>
            <a:ext cx="2840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290955" y="1282124"/>
            <a:ext cx="306045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Le bobsleigh</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270483" y="3887843"/>
            <a:ext cx="259558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Le hockey</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288855" y="1936507"/>
            <a:ext cx="255871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Le curling</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Прямоугольник 11"/>
          <p:cNvSpPr/>
          <p:nvPr/>
        </p:nvSpPr>
        <p:spPr>
          <a:xfrm>
            <a:off x="270483" y="2574016"/>
            <a:ext cx="279595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Le ski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alpin</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288855" y="3240112"/>
            <a:ext cx="2858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Le biathlon</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288855" y="5375360"/>
            <a:ext cx="192713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7.La luge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266" name="Picture 2" descr="http://im8-tub-ru.yandex.net/i?id=256019584-3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691" y="1322880"/>
            <a:ext cx="1164465" cy="104801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1363688"/>
            <a:ext cx="486445" cy="48320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1972217"/>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2649909"/>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123" y="5451255"/>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4729029"/>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4017769"/>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3318663"/>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im5-tub-ru.yandex.net/i?id=188789283-17-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952" y="2681708"/>
            <a:ext cx="1322125" cy="92548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im8-tub-ru.yandex.net/i?id=364815882-10-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054" y="3686301"/>
            <a:ext cx="1157478" cy="115747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im5-tub-ru.yandex.net/i?id=7092184-37-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9542" y="1620915"/>
            <a:ext cx="1109145" cy="1109145"/>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im3-tub-ru.yandex.net/i?id=55239220-15-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793" y="4976301"/>
            <a:ext cx="142875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http://im4-tub-ru.yandex.net/i?id=270313932-70-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142" y="3365343"/>
            <a:ext cx="1119097" cy="984806"/>
          </a:xfrm>
          <a:prstGeom prst="rect">
            <a:avLst/>
          </a:prstGeom>
          <a:noFill/>
          <a:extLst>
            <a:ext uri="{909E8E84-426E-40DD-AFC4-6F175D3DCCD1}">
              <a14:hiddenFill xmlns:a14="http://schemas.microsoft.com/office/drawing/2010/main">
                <a:solidFill>
                  <a:srgbClr val="FFFFFF"/>
                </a:solidFill>
              </a14:hiddenFill>
            </a:ext>
          </a:extLst>
        </p:spPr>
      </p:pic>
      <p:sp>
        <p:nvSpPr>
          <p:cNvPr id="38" name="Прямоугольник 37"/>
          <p:cNvSpPr/>
          <p:nvPr/>
        </p:nvSpPr>
        <p:spPr>
          <a:xfrm>
            <a:off x="145882" y="6114080"/>
            <a:ext cx="3350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8.Le snowboard</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9" name="Picture 6" descr="http://im8-tub-ru.yandex.net/i?id=142026324-5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562" y="6189973"/>
            <a:ext cx="497862" cy="494543"/>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http://im3-tub-ru.yandex.net/i?id=146034353-52-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5640" y="4493339"/>
            <a:ext cx="14287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http://im8-tub-ru.yandex.net/i?id=378862024-31-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8246" y="5628144"/>
            <a:ext cx="1037394" cy="82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41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772816"/>
            <a:ext cx="9036496" cy="4752528"/>
          </a:xfrm>
        </p:spPr>
        <p:txBody>
          <a:bodyPr>
            <a:normAutofit/>
          </a:bodyPr>
          <a:lstStyle/>
          <a:p>
            <a:pPr marL="0" indent="0">
              <a:buNone/>
            </a:pPr>
            <a:r>
              <a:rPr lang="en-US" sz="2800" b="1" dirty="0" smtClean="0"/>
              <a:t>Les mots-</a:t>
            </a:r>
            <a:r>
              <a:rPr lang="en-US" sz="2800" b="1" dirty="0" err="1" smtClean="0"/>
              <a:t>clés</a:t>
            </a:r>
            <a:r>
              <a:rPr lang="en-US" sz="2800" b="1" dirty="0" smtClean="0"/>
              <a:t>: </a:t>
            </a:r>
          </a:p>
          <a:p>
            <a:pPr marL="0" indent="0">
              <a:buNone/>
            </a:pPr>
            <a:r>
              <a:rPr lang="en-US" sz="2800" i="1" dirty="0" err="1" smtClean="0"/>
              <a:t>patineurs</a:t>
            </a:r>
            <a:r>
              <a:rPr lang="en-US" sz="2800" i="1" dirty="0" smtClean="0"/>
              <a:t>, </a:t>
            </a:r>
            <a:r>
              <a:rPr lang="en-US" sz="2800" i="1" dirty="0" err="1" smtClean="0"/>
              <a:t>biathloniennes</a:t>
            </a:r>
            <a:r>
              <a:rPr lang="en-US" sz="2800" i="1" dirty="0" smtClean="0"/>
              <a:t>, </a:t>
            </a:r>
            <a:r>
              <a:rPr lang="en-US" sz="2800" i="1" dirty="0" err="1" smtClean="0"/>
              <a:t>skieur</a:t>
            </a:r>
            <a:r>
              <a:rPr lang="en-US" sz="2800" i="1" dirty="0" smtClean="0"/>
              <a:t>, </a:t>
            </a:r>
            <a:r>
              <a:rPr lang="en-US" sz="2800" i="1" dirty="0" err="1" smtClean="0"/>
              <a:t>hockeyeurs</a:t>
            </a:r>
            <a:r>
              <a:rPr lang="en-US" sz="2800" i="1" dirty="0" smtClean="0"/>
              <a:t>, </a:t>
            </a:r>
            <a:r>
              <a:rPr lang="en-US" sz="2800" i="1" dirty="0" err="1" smtClean="0"/>
              <a:t>bobeuse</a:t>
            </a:r>
            <a:endParaRPr lang="en-US" sz="2800" i="1" dirty="0"/>
          </a:p>
          <a:p>
            <a:r>
              <a:rPr lang="en-US" sz="2800" dirty="0" smtClean="0"/>
              <a:t>Le </a:t>
            </a:r>
            <a:r>
              <a:rPr lang="en-US" sz="2800" dirty="0" err="1" smtClean="0"/>
              <a:t>sportif</a:t>
            </a:r>
            <a:r>
              <a:rPr lang="en-US" sz="2800" dirty="0" smtClean="0"/>
              <a:t> qui fait du ski </a:t>
            </a:r>
            <a:r>
              <a:rPr lang="en-US" sz="2800" dirty="0" err="1" smtClean="0"/>
              <a:t>est</a:t>
            </a:r>
            <a:r>
              <a:rPr lang="en-US" sz="2800" dirty="0" smtClean="0"/>
              <a:t> un ____________________</a:t>
            </a:r>
          </a:p>
          <a:p>
            <a:r>
              <a:rPr lang="en-US" sz="2800" dirty="0" smtClean="0"/>
              <a:t>A la </a:t>
            </a:r>
            <a:r>
              <a:rPr lang="en-US" sz="2800" dirty="0" err="1" smtClean="0"/>
              <a:t>patinoire</a:t>
            </a:r>
            <a:r>
              <a:rPr lang="en-US" sz="2800" dirty="0" smtClean="0"/>
              <a:t> </a:t>
            </a:r>
            <a:r>
              <a:rPr lang="en-US" sz="2800" dirty="0" err="1" smtClean="0"/>
              <a:t>ce</a:t>
            </a:r>
            <a:r>
              <a:rPr lang="en-US" sz="2800" dirty="0" smtClean="0"/>
              <a:t> </a:t>
            </a:r>
            <a:r>
              <a:rPr lang="en-US" sz="2800" dirty="0" err="1" smtClean="0"/>
              <a:t>sont</a:t>
            </a:r>
            <a:r>
              <a:rPr lang="en-US" sz="2800" dirty="0" smtClean="0"/>
              <a:t> les _______________ qui </a:t>
            </a:r>
            <a:r>
              <a:rPr lang="en-US" sz="2800" dirty="0" err="1" smtClean="0"/>
              <a:t>s’entraînent</a:t>
            </a:r>
            <a:r>
              <a:rPr lang="en-US" sz="2800" dirty="0" smtClean="0"/>
              <a:t>.</a:t>
            </a:r>
          </a:p>
          <a:p>
            <a:r>
              <a:rPr lang="en-US" sz="2800" dirty="0" err="1" smtClean="0"/>
              <a:t>Quand</a:t>
            </a:r>
            <a:r>
              <a:rPr lang="en-US" sz="2800" dirty="0" smtClean="0"/>
              <a:t> on </a:t>
            </a:r>
            <a:r>
              <a:rPr lang="en-US" sz="2800" dirty="0" err="1" smtClean="0"/>
              <a:t>joue</a:t>
            </a:r>
            <a:r>
              <a:rPr lang="en-US" sz="2800" dirty="0" smtClean="0"/>
              <a:t> au hockey, on </a:t>
            </a:r>
            <a:r>
              <a:rPr lang="en-US" sz="2800" dirty="0" err="1" smtClean="0"/>
              <a:t>peut</a:t>
            </a:r>
            <a:r>
              <a:rPr lang="en-US" sz="2800" dirty="0" smtClean="0"/>
              <a:t> </a:t>
            </a:r>
            <a:r>
              <a:rPr lang="en-US" sz="2800" dirty="0" err="1" smtClean="0"/>
              <a:t>voir</a:t>
            </a:r>
            <a:r>
              <a:rPr lang="en-US" sz="2800" dirty="0" smtClean="0"/>
              <a:t> les __________________ </a:t>
            </a:r>
            <a:r>
              <a:rPr lang="en-US" sz="2800" dirty="0" err="1" smtClean="0"/>
              <a:t>sur</a:t>
            </a:r>
            <a:r>
              <a:rPr lang="en-US" sz="2800" dirty="0" smtClean="0"/>
              <a:t> la glace.</a:t>
            </a:r>
          </a:p>
          <a:p>
            <a:r>
              <a:rPr lang="en-US" sz="2800" dirty="0" smtClean="0"/>
              <a:t>La ____________________ </a:t>
            </a:r>
            <a:r>
              <a:rPr lang="en-US" sz="2800" dirty="0" err="1" smtClean="0"/>
              <a:t>pratique</a:t>
            </a:r>
            <a:r>
              <a:rPr lang="en-US" sz="2800" dirty="0" smtClean="0"/>
              <a:t> le bobsleigh.</a:t>
            </a:r>
          </a:p>
          <a:p>
            <a:r>
              <a:rPr lang="en-US" sz="2800" dirty="0" smtClean="0"/>
              <a:t>Les ________________________ font du ski et </a:t>
            </a:r>
            <a:r>
              <a:rPr lang="en-US" sz="2800" dirty="0" err="1" smtClean="0"/>
              <a:t>tirent</a:t>
            </a:r>
            <a:r>
              <a:rPr lang="en-US" sz="2800" dirty="0" smtClean="0"/>
              <a:t>.</a:t>
            </a:r>
            <a:endParaRPr lang="ru-RU" sz="2800" dirty="0"/>
          </a:p>
        </p:txBody>
      </p:sp>
      <p:sp>
        <p:nvSpPr>
          <p:cNvPr id="3" name="Заголовок 2"/>
          <p:cNvSpPr>
            <a:spLocks noGrp="1"/>
          </p:cNvSpPr>
          <p:nvPr>
            <p:ph type="title"/>
          </p:nvPr>
        </p:nvSpPr>
        <p:spPr/>
        <p:txBody>
          <a:bodyPr/>
          <a:lstStyle/>
          <a:p>
            <a:r>
              <a:rPr lang="en-US" dirty="0" err="1" smtClean="0"/>
              <a:t>Finissez</a:t>
            </a:r>
            <a:r>
              <a:rPr lang="en-US" dirty="0" smtClean="0"/>
              <a:t> les phrases</a:t>
            </a:r>
            <a:endParaRPr lang="ru-RU" dirty="0"/>
          </a:p>
        </p:txBody>
      </p:sp>
    </p:spTree>
    <p:extLst>
      <p:ext uri="{BB962C8B-B14F-4D97-AF65-F5344CB8AC3E}">
        <p14:creationId xmlns:p14="http://schemas.microsoft.com/office/powerpoint/2010/main" val="353872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00520"/>
            <a:ext cx="8229600" cy="1252728"/>
          </a:xfrm>
        </p:spPr>
        <p:txBody>
          <a:bodyPr/>
          <a:lstStyle/>
          <a:p>
            <a:r>
              <a:rPr lang="en-US" dirty="0" smtClean="0"/>
              <a:t>Les </a:t>
            </a:r>
            <a:r>
              <a:rPr lang="en-US" dirty="0" err="1" smtClean="0"/>
              <a:t>sportifs</a:t>
            </a:r>
            <a:r>
              <a:rPr lang="en-US" dirty="0" smtClean="0"/>
              <a:t> qui </a:t>
            </a:r>
            <a:r>
              <a:rPr lang="en-US" dirty="0" err="1" smtClean="0"/>
              <a:t>pratiquent</a:t>
            </a:r>
            <a:r>
              <a:rPr lang="en-US" dirty="0" smtClean="0"/>
              <a:t>…</a:t>
            </a:r>
            <a:endParaRPr lang="ru-RU" dirty="0"/>
          </a:p>
        </p:txBody>
      </p:sp>
      <p:sp>
        <p:nvSpPr>
          <p:cNvPr id="4" name="Прямоугольник 3"/>
          <p:cNvSpPr/>
          <p:nvPr/>
        </p:nvSpPr>
        <p:spPr>
          <a:xfrm>
            <a:off x="609832" y="1653248"/>
            <a:ext cx="248337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patinage</a:t>
            </a:r>
            <a:endPar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5859311" y="1728750"/>
            <a:ext cx="25715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patineur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660568" y="2340866"/>
            <a:ext cx="269016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bobsleigh</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Стрелка вправо 7"/>
          <p:cNvSpPr/>
          <p:nvPr/>
        </p:nvSpPr>
        <p:spPr>
          <a:xfrm>
            <a:off x="4165104" y="1874805"/>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882926" y="2379822"/>
            <a:ext cx="227658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609832" y="3628142"/>
            <a:ext cx="216116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hockey</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649908" y="4299699"/>
            <a:ext cx="212109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curling</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Прямоугольник 11"/>
          <p:cNvSpPr/>
          <p:nvPr/>
        </p:nvSpPr>
        <p:spPr>
          <a:xfrm>
            <a:off x="631117" y="2952420"/>
            <a:ext cx="12907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ski</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654717" y="5483857"/>
            <a:ext cx="23936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biathlon</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706233" y="4884308"/>
            <a:ext cx="159530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luge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Прямоугольник 14"/>
          <p:cNvSpPr/>
          <p:nvPr/>
        </p:nvSpPr>
        <p:spPr>
          <a:xfrm>
            <a:off x="5920395" y="2949935"/>
            <a:ext cx="19976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skieur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Прямоугольник 15"/>
          <p:cNvSpPr/>
          <p:nvPr/>
        </p:nvSpPr>
        <p:spPr>
          <a:xfrm>
            <a:off x="5920395" y="4193971"/>
            <a:ext cx="307808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curlingueur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Прямоугольник 16"/>
          <p:cNvSpPr/>
          <p:nvPr/>
        </p:nvSpPr>
        <p:spPr>
          <a:xfrm>
            <a:off x="5920395" y="3628143"/>
            <a:ext cx="286809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hockeyeur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Прямоугольник 17"/>
          <p:cNvSpPr/>
          <p:nvPr/>
        </p:nvSpPr>
        <p:spPr>
          <a:xfrm>
            <a:off x="5920395" y="4823629"/>
            <a:ext cx="207620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lugeur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Прямоугольник 18"/>
          <p:cNvSpPr/>
          <p:nvPr/>
        </p:nvSpPr>
        <p:spPr>
          <a:xfrm>
            <a:off x="5961549" y="5489118"/>
            <a:ext cx="304121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biathlonien</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Стрелка вправо 19"/>
          <p:cNvSpPr/>
          <p:nvPr/>
        </p:nvSpPr>
        <p:spPr>
          <a:xfrm>
            <a:off x="4165104" y="5812283"/>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4165104" y="5105426"/>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4117714" y="2524192"/>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4129011" y="3228580"/>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4156720" y="3789724"/>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a:off x="4165104" y="4461282"/>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176503" y="6130188"/>
            <a:ext cx="33217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surf de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neige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Стрелка вправо 26"/>
          <p:cNvSpPr/>
          <p:nvPr/>
        </p:nvSpPr>
        <p:spPr>
          <a:xfrm>
            <a:off x="4156720" y="6318115"/>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996573" y="6135449"/>
            <a:ext cx="224131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surfeur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795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ppt_x"/>
                                          </p:val>
                                        </p:tav>
                                        <p:tav tm="100000">
                                          <p:val>
                                            <p:strVal val="#ppt_x"/>
                                          </p:val>
                                        </p:tav>
                                      </p:tavLst>
                                    </p:anim>
                                    <p:anim calcmode="lin" valueType="num">
                                      <p:cBhvr additive="base">
                                        <p:cTn id="9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500" fill="hold"/>
                                        <p:tgtEl>
                                          <p:spTgt spid="28"/>
                                        </p:tgtEl>
                                        <p:attrNameLst>
                                          <p:attrName>ppt_x</p:attrName>
                                        </p:attrNameLst>
                                      </p:cBhvr>
                                      <p:tavLst>
                                        <p:tav tm="0">
                                          <p:val>
                                            <p:strVal val="#ppt_x"/>
                                          </p:val>
                                        </p:tav>
                                        <p:tav tm="100000">
                                          <p:val>
                                            <p:strVal val="#ppt_x"/>
                                          </p:val>
                                        </p:tav>
                                      </p:tavLst>
                                    </p:anim>
                                    <p:anim calcmode="lin" valueType="num">
                                      <p:cBhvr additive="base">
                                        <p:cTn id="9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7"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34453" y="0"/>
            <a:ext cx="6619488" cy="1252728"/>
          </a:xfrm>
        </p:spPr>
        <p:txBody>
          <a:bodyPr>
            <a:normAutofit/>
          </a:bodyPr>
          <a:lstStyle/>
          <a:p>
            <a:r>
              <a:rPr lang="en-US" dirty="0" smtClean="0"/>
              <a:t>Les </a:t>
            </a:r>
            <a:r>
              <a:rPr lang="en-US" dirty="0" err="1" smtClean="0"/>
              <a:t>sportifs</a:t>
            </a:r>
            <a:r>
              <a:rPr lang="en-US" dirty="0" smtClean="0"/>
              <a:t> et les </a:t>
            </a:r>
            <a:r>
              <a:rPr lang="en-US" dirty="0" err="1" smtClean="0"/>
              <a:t>sportives</a:t>
            </a:r>
            <a:endParaRPr lang="ru-RU" dirty="0"/>
          </a:p>
        </p:txBody>
      </p:sp>
      <p:sp>
        <p:nvSpPr>
          <p:cNvPr id="4" name="Прямоугольник 3"/>
          <p:cNvSpPr/>
          <p:nvPr/>
        </p:nvSpPr>
        <p:spPr>
          <a:xfrm>
            <a:off x="636281" y="1653248"/>
            <a:ext cx="243047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patineur</a:t>
            </a:r>
            <a:endPar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5812023" y="1728750"/>
            <a:ext cx="266611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la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patineuse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678768" y="2275220"/>
            <a:ext cx="218200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Стрелка вправо 7"/>
          <p:cNvSpPr/>
          <p:nvPr/>
        </p:nvSpPr>
        <p:spPr>
          <a:xfrm>
            <a:off x="4165104" y="1874805"/>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862087" y="2379822"/>
            <a:ext cx="23182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621245" y="3653368"/>
            <a:ext cx="282641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hockeyeur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636281" y="4271600"/>
            <a:ext cx="303640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curlingueur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Прямоугольник 11"/>
          <p:cNvSpPr/>
          <p:nvPr/>
        </p:nvSpPr>
        <p:spPr>
          <a:xfrm>
            <a:off x="649908" y="2994583"/>
            <a:ext cx="195598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skieur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654717" y="4884308"/>
            <a:ext cx="203453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lugeur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Прямоугольник 14"/>
          <p:cNvSpPr/>
          <p:nvPr/>
        </p:nvSpPr>
        <p:spPr>
          <a:xfrm>
            <a:off x="5873109" y="2949935"/>
            <a:ext cx="20922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skieuse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Прямоугольник 15"/>
          <p:cNvSpPr/>
          <p:nvPr/>
        </p:nvSpPr>
        <p:spPr>
          <a:xfrm>
            <a:off x="5873107" y="4193971"/>
            <a:ext cx="317266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curlingueuse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Прямоугольник 16"/>
          <p:cNvSpPr/>
          <p:nvPr/>
        </p:nvSpPr>
        <p:spPr>
          <a:xfrm>
            <a:off x="5950239" y="3606625"/>
            <a:ext cx="29626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hockeyeuse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Прямоугольник 17"/>
          <p:cNvSpPr/>
          <p:nvPr/>
        </p:nvSpPr>
        <p:spPr>
          <a:xfrm>
            <a:off x="5935824" y="4823629"/>
            <a:ext cx="217078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lugeuse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Стрелка вправо 20"/>
          <p:cNvSpPr/>
          <p:nvPr/>
        </p:nvSpPr>
        <p:spPr>
          <a:xfrm>
            <a:off x="4165104" y="5105426"/>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4117714" y="2524192"/>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4129011" y="3228580"/>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4156720" y="3789724"/>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a:off x="4165104" y="4461282"/>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621245" y="5530639"/>
            <a:ext cx="21996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surfeur</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Стрелка вправо 26"/>
          <p:cNvSpPr/>
          <p:nvPr/>
        </p:nvSpPr>
        <p:spPr>
          <a:xfrm>
            <a:off x="4156720" y="5808054"/>
            <a:ext cx="144016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863142" y="5530639"/>
            <a:ext cx="2335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surfeuse</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9" name="Picture 4" descr="http://im5-tub-ru.yandex.net/i?id=370793463-05-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67" y="285096"/>
            <a:ext cx="1643988"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72955" y="981943"/>
            <a:ext cx="3958135"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-EUR             -EUSE</a:t>
            </a:r>
            <a:endParaRPr lang="ru-RU"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Стрелка вправо с вырезом 4"/>
          <p:cNvSpPr/>
          <p:nvPr/>
        </p:nvSpPr>
        <p:spPr>
          <a:xfrm>
            <a:off x="4545230" y="1143642"/>
            <a:ext cx="949781" cy="384488"/>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36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5" grpId="0"/>
      <p:bldP spid="16" grpId="0"/>
      <p:bldP spid="17" grpId="0"/>
      <p:bldP spid="18" grpId="0"/>
      <p:bldP spid="21" grpId="0" animBg="1"/>
      <p:bldP spid="22" grpId="0" animBg="1"/>
      <p:bldP spid="23" grpId="0" animBg="1"/>
      <p:bldP spid="24" grpId="0" animBg="1"/>
      <p:bldP spid="25" grpId="0" animBg="1"/>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58281" y="548680"/>
            <a:ext cx="4227439"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Аудирование</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descr="http://t2.gstatic.com/images?q=tbn:ANd9GcRQm3D7_9PHuXiil2WdOKgJ-yQYzf0LTV2EvdV3BqpbPzGhDsmvG_YNWMp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1005"/>
            <a:ext cx="6480720" cy="400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err="1" smtClean="0"/>
              <a:t>Choisissez</a:t>
            </a:r>
            <a:r>
              <a:rPr lang="en-US" dirty="0" smtClean="0"/>
              <a:t> </a:t>
            </a:r>
            <a:r>
              <a:rPr lang="en-US" dirty="0" err="1" smtClean="0"/>
              <a:t>une</a:t>
            </a:r>
            <a:r>
              <a:rPr lang="en-US" dirty="0" smtClean="0"/>
              <a:t> bonne </a:t>
            </a:r>
            <a:r>
              <a:rPr lang="en-US" dirty="0" err="1" smtClean="0"/>
              <a:t>réponse</a:t>
            </a:r>
            <a:endParaRPr lang="ru-RU" dirty="0"/>
          </a:p>
        </p:txBody>
      </p:sp>
      <p:sp>
        <p:nvSpPr>
          <p:cNvPr id="6" name="Прямоугольник 5"/>
          <p:cNvSpPr/>
          <p:nvPr/>
        </p:nvSpPr>
        <p:spPr>
          <a:xfrm>
            <a:off x="330752" y="1208598"/>
            <a:ext cx="405110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et son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ami</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330573" y="2377336"/>
            <a:ext cx="458490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Celui</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qui a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gagné</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c’est</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330752" y="3407281"/>
            <a:ext cx="242566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 a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cassé</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Прямоугольник 8"/>
          <p:cNvSpPr/>
          <p:nvPr/>
        </p:nvSpPr>
        <p:spPr>
          <a:xfrm>
            <a:off x="179512" y="4585483"/>
            <a:ext cx="409759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Celui</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qui a fait,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c’est</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142269" y="5589240"/>
            <a:ext cx="4511171"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 lieu de la luge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cassée</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algn="ctr"/>
            <a:r>
              <a:rPr lang="ru-RU"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utilise</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la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veste</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6248401" y="1777171"/>
            <a:ext cx="141256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-font du ski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Прямоугольник 11"/>
          <p:cNvSpPr/>
          <p:nvPr/>
        </p:nvSpPr>
        <p:spPr>
          <a:xfrm>
            <a:off x="6248401" y="1368667"/>
            <a:ext cx="182774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-font de la luge</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42253" y="2551799"/>
            <a:ext cx="236314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père</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6231777" y="2151689"/>
            <a:ext cx="188705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-font des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patins</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Прямоугольник 14"/>
          <p:cNvSpPr/>
          <p:nvPr/>
        </p:nvSpPr>
        <p:spPr>
          <a:xfrm>
            <a:off x="4941724" y="3343299"/>
            <a:ext cx="213712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l’ami</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Прямоугольник 15"/>
          <p:cNvSpPr/>
          <p:nvPr/>
        </p:nvSpPr>
        <p:spPr>
          <a:xfrm>
            <a:off x="4988649" y="2945495"/>
            <a:ext cx="121860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Прямоугольник 16"/>
          <p:cNvSpPr/>
          <p:nvPr/>
        </p:nvSpPr>
        <p:spPr>
          <a:xfrm>
            <a:off x="7377901" y="3999157"/>
            <a:ext cx="97334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luge</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Прямоугольник 17"/>
          <p:cNvSpPr/>
          <p:nvPr/>
        </p:nvSpPr>
        <p:spPr>
          <a:xfrm>
            <a:off x="7377901" y="3698902"/>
            <a:ext cx="117532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jambe</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Прямоугольник 18"/>
          <p:cNvSpPr/>
          <p:nvPr/>
        </p:nvSpPr>
        <p:spPr>
          <a:xfrm>
            <a:off x="6662731" y="6457890"/>
            <a:ext cx="246574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l’ami</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Прямоугольник 19"/>
          <p:cNvSpPr/>
          <p:nvPr/>
        </p:nvSpPr>
        <p:spPr>
          <a:xfrm>
            <a:off x="6658151" y="5727739"/>
            <a:ext cx="241284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père</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Прямоугольник 20"/>
          <p:cNvSpPr/>
          <p:nvPr/>
        </p:nvSpPr>
        <p:spPr>
          <a:xfrm>
            <a:off x="6698342" y="6127849"/>
            <a:ext cx="154721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7402380" y="4293585"/>
            <a:ext cx="101983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-les skis</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Прямоугольник 22"/>
          <p:cNvSpPr/>
          <p:nvPr/>
        </p:nvSpPr>
        <p:spPr>
          <a:xfrm>
            <a:off x="4988649" y="4661627"/>
            <a:ext cx="236314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père</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Прямоугольник 23"/>
          <p:cNvSpPr/>
          <p:nvPr/>
        </p:nvSpPr>
        <p:spPr>
          <a:xfrm>
            <a:off x="5081554" y="5389185"/>
            <a:ext cx="250100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voisin</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Прямоугольник 24"/>
          <p:cNvSpPr/>
          <p:nvPr/>
        </p:nvSpPr>
        <p:spPr>
          <a:xfrm>
            <a:off x="5006738" y="5057377"/>
            <a:ext cx="237116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mère</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deT’Choupi</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8711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7379" y="548680"/>
            <a:ext cx="2629246"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Письмо </a:t>
            </a:r>
          </a:p>
        </p:txBody>
      </p:sp>
      <p:sp>
        <p:nvSpPr>
          <p:cNvPr id="2" name="Прямоугольник 1"/>
          <p:cNvSpPr/>
          <p:nvPr/>
        </p:nvSpPr>
        <p:spPr>
          <a:xfrm>
            <a:off x="1541185" y="1502181"/>
            <a:ext cx="60612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Домашнее задание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23523" y="3706965"/>
            <a:ext cx="7776864" cy="2585323"/>
          </a:xfrm>
          <a:prstGeom prst="rect">
            <a:avLst/>
          </a:prstGeom>
          <a:noFill/>
        </p:spPr>
        <p:txBody>
          <a:bodyPr wrap="square" rtlCol="0">
            <a:spAutoFit/>
          </a:bodyPr>
          <a:lstStyle/>
          <a:p>
            <a:endParaRPr lang="ru-RU" dirty="0" smtClean="0"/>
          </a:p>
          <a:p>
            <a:r>
              <a:rPr lang="ru-RU" dirty="0" err="1" smtClean="0"/>
              <a:t>Moi</a:t>
            </a:r>
            <a:r>
              <a:rPr lang="ru-RU" dirty="0" smtClean="0"/>
              <a:t>, </a:t>
            </a:r>
            <a:r>
              <a:rPr lang="ru-RU" dirty="0" err="1" smtClean="0"/>
              <a:t>je</a:t>
            </a:r>
            <a:r>
              <a:rPr lang="ru-RU" dirty="0" smtClean="0"/>
              <a:t> </a:t>
            </a:r>
            <a:r>
              <a:rPr lang="ru-RU" dirty="0" err="1" smtClean="0"/>
              <a:t>suis</a:t>
            </a:r>
            <a:r>
              <a:rPr lang="ru-RU" dirty="0" smtClean="0"/>
              <a:t> </a:t>
            </a:r>
            <a:r>
              <a:rPr lang="ru-RU" dirty="0" err="1" smtClean="0"/>
              <a:t>en</a:t>
            </a:r>
            <a:r>
              <a:rPr lang="ru-RU" dirty="0" smtClean="0"/>
              <a:t> </a:t>
            </a:r>
            <a:r>
              <a:rPr lang="ru-RU" dirty="0" err="1" smtClean="0"/>
              <a:t>vacances</a:t>
            </a:r>
            <a:r>
              <a:rPr lang="ru-RU" dirty="0" smtClean="0"/>
              <a:t>. </a:t>
            </a:r>
            <a:r>
              <a:rPr lang="ru-RU" dirty="0" err="1" smtClean="0"/>
              <a:t>C’est</a:t>
            </a:r>
            <a:r>
              <a:rPr lang="ru-RU" dirty="0" smtClean="0"/>
              <a:t> </a:t>
            </a:r>
            <a:r>
              <a:rPr lang="ru-RU" dirty="0" err="1" smtClean="0"/>
              <a:t>magnifique</a:t>
            </a:r>
            <a:r>
              <a:rPr lang="ru-RU" dirty="0" smtClean="0"/>
              <a:t>!!!! </a:t>
            </a:r>
            <a:r>
              <a:rPr lang="fr-FR" dirty="0" smtClean="0"/>
              <a:t>Cette </a:t>
            </a:r>
            <a:r>
              <a:rPr lang="fr-FR" dirty="0"/>
              <a:t>année, </a:t>
            </a:r>
            <a:r>
              <a:rPr lang="ru-RU" dirty="0" err="1" smtClean="0"/>
              <a:t>me</a:t>
            </a:r>
            <a:r>
              <a:rPr lang="fr-FR" dirty="0" smtClean="0"/>
              <a:t>s </a:t>
            </a:r>
            <a:r>
              <a:rPr lang="fr-FR" dirty="0"/>
              <a:t>parents ont reçu un vrai cadeau pour la fête : les vacances de dix jours. Ils ont pu se reposer. Aller en voyage ou rester à la maison. Aller voir des amis ou aller à la pêche blanche. Que de joie </a:t>
            </a:r>
            <a:r>
              <a:rPr lang="fr-FR" dirty="0" smtClean="0"/>
              <a:t>!</a:t>
            </a:r>
            <a:endParaRPr lang="ru-RU" dirty="0" smtClean="0"/>
          </a:p>
          <a:p>
            <a:r>
              <a:rPr lang="en-US" dirty="0" smtClean="0"/>
              <a:t>E</a:t>
            </a:r>
            <a:r>
              <a:rPr lang="ru-RU" dirty="0" smtClean="0"/>
              <a:t>t </a:t>
            </a:r>
            <a:r>
              <a:rPr lang="ru-RU" dirty="0" err="1" smtClean="0"/>
              <a:t>toi</a:t>
            </a:r>
            <a:r>
              <a:rPr lang="ru-RU" dirty="0" smtClean="0"/>
              <a:t>? </a:t>
            </a:r>
            <a:r>
              <a:rPr lang="en-US" dirty="0" err="1" smtClean="0"/>
              <a:t>Où</a:t>
            </a:r>
            <a:r>
              <a:rPr lang="ru-RU" dirty="0" smtClean="0"/>
              <a:t> </a:t>
            </a:r>
            <a:r>
              <a:rPr lang="ru-RU" dirty="0" err="1" smtClean="0"/>
              <a:t>passes-tu</a:t>
            </a:r>
            <a:r>
              <a:rPr lang="ru-RU" dirty="0" smtClean="0"/>
              <a:t> </a:t>
            </a:r>
            <a:r>
              <a:rPr lang="ru-RU" dirty="0" err="1" smtClean="0"/>
              <a:t>tes</a:t>
            </a:r>
            <a:r>
              <a:rPr lang="ru-RU" dirty="0" smtClean="0"/>
              <a:t> </a:t>
            </a:r>
            <a:r>
              <a:rPr lang="ru-RU" dirty="0" err="1" smtClean="0"/>
              <a:t>vacances</a:t>
            </a:r>
            <a:r>
              <a:rPr lang="ru-RU" dirty="0" smtClean="0"/>
              <a:t> </a:t>
            </a:r>
            <a:r>
              <a:rPr lang="ru-RU" dirty="0" err="1" smtClean="0"/>
              <a:t>d’hiver</a:t>
            </a:r>
            <a:r>
              <a:rPr lang="ru-RU" dirty="0" smtClean="0"/>
              <a:t>? </a:t>
            </a:r>
            <a:r>
              <a:rPr lang="ru-RU" dirty="0" err="1" smtClean="0"/>
              <a:t>Que</a:t>
            </a:r>
            <a:r>
              <a:rPr lang="ru-RU" dirty="0" smtClean="0"/>
              <a:t> </a:t>
            </a:r>
            <a:r>
              <a:rPr lang="ru-RU" dirty="0" err="1" smtClean="0"/>
              <a:t>fais-tu</a:t>
            </a:r>
            <a:r>
              <a:rPr lang="ru-RU" dirty="0" smtClean="0"/>
              <a:t>? </a:t>
            </a:r>
            <a:r>
              <a:rPr lang="ru-RU" dirty="0" err="1" smtClean="0"/>
              <a:t>Quels</a:t>
            </a:r>
            <a:r>
              <a:rPr lang="ru-RU" dirty="0" smtClean="0"/>
              <a:t> </a:t>
            </a:r>
            <a:r>
              <a:rPr lang="ru-RU" dirty="0" err="1" smtClean="0"/>
              <a:t>sports</a:t>
            </a:r>
            <a:r>
              <a:rPr lang="ru-RU" dirty="0" smtClean="0"/>
              <a:t> </a:t>
            </a:r>
            <a:r>
              <a:rPr lang="ru-RU" dirty="0" err="1" smtClean="0"/>
              <a:t>d’hiver</a:t>
            </a:r>
            <a:r>
              <a:rPr lang="ru-RU" dirty="0" smtClean="0"/>
              <a:t> </a:t>
            </a:r>
            <a:r>
              <a:rPr lang="ru-RU" dirty="0" err="1" smtClean="0"/>
              <a:t>pratiques-tu</a:t>
            </a:r>
            <a:r>
              <a:rPr lang="ru-RU" dirty="0" smtClean="0"/>
              <a:t>?</a:t>
            </a:r>
          </a:p>
          <a:p>
            <a:r>
              <a:rPr lang="ru-RU" dirty="0"/>
              <a:t>	</a:t>
            </a:r>
            <a:r>
              <a:rPr lang="ru-RU" dirty="0" smtClean="0"/>
              <a:t>					</a:t>
            </a:r>
          </a:p>
          <a:p>
            <a:r>
              <a:rPr lang="ru-RU" dirty="0"/>
              <a:t>	</a:t>
            </a:r>
            <a:r>
              <a:rPr lang="ru-RU" dirty="0" smtClean="0"/>
              <a:t>					</a:t>
            </a:r>
            <a:endParaRPr lang="ru-RU" dirty="0"/>
          </a:p>
        </p:txBody>
      </p:sp>
      <p:sp>
        <p:nvSpPr>
          <p:cNvPr id="4" name="Прямоугольник 3"/>
          <p:cNvSpPr/>
          <p:nvPr/>
        </p:nvSpPr>
        <p:spPr>
          <a:xfrm>
            <a:off x="115563" y="2691302"/>
            <a:ext cx="8719054" cy="1477328"/>
          </a:xfrm>
          <a:prstGeom prst="rect">
            <a:avLst/>
          </a:prstGeom>
          <a:noFill/>
        </p:spPr>
        <p:txBody>
          <a:bodyPr wrap="none" lIns="91440" tIns="45720" rIns="91440" bIns="45720">
            <a:spAutoFit/>
          </a:bodyPr>
          <a:lstStyle/>
          <a:p>
            <a:pPr algn="ctr"/>
            <a:r>
              <a:rPr lang="ru-RU" sz="30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Напиши ответное письмо Жану .</a:t>
            </a:r>
          </a:p>
          <a:p>
            <a:pPr algn="ctr"/>
            <a:r>
              <a:rPr lang="ru-RU" sz="30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Не забудь ответить на вопросы своего товарища .</a:t>
            </a:r>
          </a:p>
          <a:p>
            <a:pPr algn="ctr"/>
            <a:endParaRPr lang="ru-RU" sz="30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7902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323528" y="260648"/>
            <a:ext cx="8595360" cy="4937760"/>
          </a:xfrm>
          <a:prstGeom prst="rect">
            <a:avLst/>
          </a:prstGeom>
        </p:spPr>
        <p:txBody>
          <a:bodyPr>
            <a:noAutofit/>
          </a:bodyPr>
          <a:lstStyle/>
          <a:p>
            <a:pPr marL="0" indent="0" algn="just">
              <a:buNone/>
            </a:pPr>
            <a:r>
              <a:rPr lang="ru-RU" sz="2800" dirty="0" smtClean="0">
                <a:latin typeface="Times New Roman"/>
                <a:ea typeface="Times New Roman"/>
                <a:cs typeface="Arial"/>
              </a:rPr>
              <a:t>Один </a:t>
            </a:r>
            <a:r>
              <a:rPr lang="ru-RU" sz="2800" dirty="0">
                <a:latin typeface="Times New Roman"/>
                <a:ea typeface="Times New Roman"/>
                <a:cs typeface="Arial"/>
              </a:rPr>
              <a:t>из принципов развивающего обучения – принцип </a:t>
            </a:r>
            <a:r>
              <a:rPr lang="ru-RU" sz="2800" b="1" dirty="0">
                <a:latin typeface="Times New Roman"/>
                <a:ea typeface="Times New Roman"/>
                <a:cs typeface="Arial"/>
              </a:rPr>
              <a:t>активности и сознательности</a:t>
            </a:r>
            <a:r>
              <a:rPr lang="ru-RU" sz="2800" dirty="0">
                <a:latin typeface="Times New Roman"/>
                <a:ea typeface="Times New Roman"/>
                <a:cs typeface="Arial"/>
              </a:rPr>
              <a:t>. Ребёнок может быть активен, если осознаёт цель учения, его необходимость, если каждое его действие является осознанным и понятным. Обязательным условием создания развивающей среды на уроке </a:t>
            </a:r>
            <a:r>
              <a:rPr lang="ru-RU" sz="2800" dirty="0" smtClean="0">
                <a:latin typeface="Times New Roman"/>
                <a:ea typeface="Times New Roman"/>
                <a:cs typeface="Arial"/>
              </a:rPr>
              <a:t>является</a:t>
            </a:r>
          </a:p>
          <a:p>
            <a:pPr marL="0" indent="0" algn="just">
              <a:buNone/>
            </a:pPr>
            <a:endParaRPr lang="ru-RU" sz="2800" dirty="0" smtClean="0">
              <a:latin typeface="Times New Roman"/>
              <a:ea typeface="Times New Roman"/>
              <a:cs typeface="Arial"/>
            </a:endParaRPr>
          </a:p>
          <a:p>
            <a:pPr marL="0" indent="0" algn="ctr">
              <a:buNone/>
            </a:pPr>
            <a:r>
              <a:rPr lang="ru-RU" sz="2800" b="1" dirty="0" smtClean="0">
                <a:latin typeface="Times New Roman"/>
                <a:cs typeface="Arial"/>
              </a:rPr>
              <a:t>ЭТАП РЕФЛЕКСИИ</a:t>
            </a:r>
            <a:endParaRPr lang="ru-RU"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616" y="4027868"/>
            <a:ext cx="223224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39" y="4027867"/>
            <a:ext cx="3362137" cy="2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11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07504" y="1700808"/>
            <a:ext cx="8595360" cy="5975560"/>
          </a:xfrm>
          <a:prstGeom prst="rect">
            <a:avLst/>
          </a:prstGeom>
        </p:spPr>
        <p:txBody>
          <a:bodyPr/>
          <a:lstStyle/>
          <a:p>
            <a:pPr marL="0" indent="0" algn="just">
              <a:buNone/>
            </a:pPr>
            <a:r>
              <a:rPr lang="ru-RU" sz="2400" i="1" dirty="0" smtClean="0">
                <a:latin typeface="Times New Roman"/>
                <a:ea typeface="Times New Roman"/>
                <a:cs typeface="Arial"/>
              </a:rPr>
              <a:t>С</a:t>
            </a:r>
            <a:r>
              <a:rPr lang="ru-RU" sz="2400" dirty="0" smtClean="0">
                <a:latin typeface="Times New Roman"/>
                <a:ea typeface="Times New Roman"/>
                <a:cs typeface="Arial"/>
              </a:rPr>
              <a:t>лово </a:t>
            </a:r>
            <a:r>
              <a:rPr lang="ru-RU" sz="2400" b="1" i="1" dirty="0">
                <a:latin typeface="Times New Roman"/>
                <a:ea typeface="Times New Roman"/>
                <a:cs typeface="Arial"/>
              </a:rPr>
              <a:t>рефлексия</a:t>
            </a:r>
            <a:r>
              <a:rPr lang="ru-RU" sz="2400" dirty="0">
                <a:latin typeface="Times New Roman"/>
                <a:ea typeface="Times New Roman"/>
                <a:cs typeface="Arial"/>
              </a:rPr>
              <a:t> происходит от латинского  </a:t>
            </a:r>
            <a:r>
              <a:rPr lang="ru-RU" sz="2400" b="1" i="1" dirty="0" err="1">
                <a:latin typeface="Times New Roman"/>
                <a:ea typeface="Times New Roman"/>
                <a:cs typeface="Arial"/>
              </a:rPr>
              <a:t>reflexio</a:t>
            </a:r>
            <a:r>
              <a:rPr lang="ru-RU" sz="2400" b="1" i="1" dirty="0">
                <a:latin typeface="Times New Roman"/>
                <a:ea typeface="Times New Roman"/>
                <a:cs typeface="Arial"/>
              </a:rPr>
              <a:t> </a:t>
            </a:r>
            <a:r>
              <a:rPr lang="ru-RU" sz="2400" dirty="0">
                <a:latin typeface="Times New Roman"/>
                <a:ea typeface="Times New Roman"/>
                <a:cs typeface="Arial"/>
              </a:rPr>
              <a:t>– обращение назад, </a:t>
            </a:r>
            <a:r>
              <a:rPr lang="ru-RU" sz="2400" b="1" dirty="0">
                <a:latin typeface="Times New Roman"/>
                <a:ea typeface="Times New Roman"/>
                <a:cs typeface="Arial"/>
              </a:rPr>
              <a:t>умение размышлять</a:t>
            </a:r>
            <a:r>
              <a:rPr lang="ru-RU" sz="2400" dirty="0">
                <a:latin typeface="Times New Roman"/>
                <a:ea typeface="Times New Roman"/>
                <a:cs typeface="Arial"/>
              </a:rPr>
              <a:t>, заниматься самонаблюдением, самоанализ, </a:t>
            </a:r>
            <a:r>
              <a:rPr lang="ru-RU" sz="2400" b="1" dirty="0">
                <a:latin typeface="Times New Roman"/>
                <a:ea typeface="Times New Roman"/>
                <a:cs typeface="Arial"/>
              </a:rPr>
              <a:t>осмысление</a:t>
            </a:r>
            <a:r>
              <a:rPr lang="ru-RU" sz="2400" dirty="0">
                <a:latin typeface="Times New Roman"/>
                <a:ea typeface="Times New Roman"/>
                <a:cs typeface="Arial"/>
              </a:rPr>
              <a:t>, оценка предпосылок, условий и </a:t>
            </a:r>
            <a:r>
              <a:rPr lang="ru-RU" sz="2400" b="1" dirty="0">
                <a:latin typeface="Times New Roman"/>
                <a:ea typeface="Times New Roman"/>
                <a:cs typeface="Arial"/>
              </a:rPr>
              <a:t>результатов собственной деятельности</a:t>
            </a:r>
            <a:r>
              <a:rPr lang="ru-RU" sz="2400" dirty="0">
                <a:latin typeface="Times New Roman"/>
                <a:ea typeface="Times New Roman"/>
                <a:cs typeface="Arial"/>
              </a:rPr>
              <a:t>, внутренней жизни.</a:t>
            </a:r>
            <a:endParaRPr lang="ru-RU" sz="1600" b="1" dirty="0">
              <a:latin typeface="Arial"/>
              <a:ea typeface="Times New Roman"/>
            </a:endParaRPr>
          </a:p>
          <a:p>
            <a:pPr marL="0" indent="0" algn="just">
              <a:buNone/>
            </a:pPr>
            <a:r>
              <a:rPr lang="ru-RU" sz="2400" b="1" dirty="0" smtClean="0">
                <a:latin typeface="Times New Roman"/>
                <a:ea typeface="Times New Roman"/>
                <a:cs typeface="Arial"/>
              </a:rPr>
              <a:t>С</a:t>
            </a:r>
            <a:r>
              <a:rPr lang="ru-RU" sz="2400" dirty="0" smtClean="0">
                <a:latin typeface="Times New Roman"/>
                <a:ea typeface="Times New Roman"/>
                <a:cs typeface="Arial"/>
              </a:rPr>
              <a:t>ловарь </a:t>
            </a:r>
            <a:r>
              <a:rPr lang="ru-RU" sz="2400" dirty="0">
                <a:latin typeface="Times New Roman"/>
                <a:ea typeface="Times New Roman"/>
                <a:cs typeface="Arial"/>
              </a:rPr>
              <a:t>иностранных языков определяет рефлексию как размышление о своём внутреннем состоянии, </a:t>
            </a:r>
            <a:r>
              <a:rPr lang="ru-RU" sz="2400" b="1" dirty="0">
                <a:latin typeface="Times New Roman"/>
                <a:ea typeface="Times New Roman"/>
                <a:cs typeface="Arial"/>
              </a:rPr>
              <a:t>самопознание</a:t>
            </a:r>
            <a:r>
              <a:rPr lang="ru-RU" sz="2400" dirty="0">
                <a:latin typeface="Times New Roman"/>
                <a:ea typeface="Times New Roman"/>
                <a:cs typeface="Arial"/>
              </a:rPr>
              <a:t>.</a:t>
            </a:r>
            <a:endParaRPr lang="ru-RU" sz="1600" b="1" dirty="0">
              <a:latin typeface="Arial"/>
              <a:ea typeface="Times New Roman"/>
            </a:endParaRPr>
          </a:p>
          <a:p>
            <a:pPr marL="0" indent="0" algn="just">
              <a:buNone/>
            </a:pPr>
            <a:r>
              <a:rPr lang="ru-RU" sz="2400" b="1" dirty="0" smtClean="0">
                <a:latin typeface="Times New Roman"/>
                <a:ea typeface="Times New Roman"/>
                <a:cs typeface="Arial"/>
              </a:rPr>
              <a:t>Т</a:t>
            </a:r>
            <a:r>
              <a:rPr lang="ru-RU" sz="2400" dirty="0" smtClean="0">
                <a:latin typeface="Times New Roman"/>
                <a:ea typeface="Times New Roman"/>
                <a:cs typeface="Arial"/>
              </a:rPr>
              <a:t>олковый </a:t>
            </a:r>
            <a:r>
              <a:rPr lang="ru-RU" sz="2400" dirty="0">
                <a:latin typeface="Times New Roman"/>
                <a:ea typeface="Times New Roman"/>
                <a:cs typeface="Arial"/>
              </a:rPr>
              <a:t>словарь русского языка трактует рефлексию как </a:t>
            </a:r>
            <a:r>
              <a:rPr lang="ru-RU" sz="2400" b="1" dirty="0">
                <a:latin typeface="Times New Roman"/>
                <a:ea typeface="Times New Roman"/>
                <a:cs typeface="Arial"/>
              </a:rPr>
              <a:t>самоанализ</a:t>
            </a:r>
            <a:r>
              <a:rPr lang="ru-RU" sz="2400" dirty="0">
                <a:latin typeface="Times New Roman"/>
                <a:ea typeface="Times New Roman"/>
                <a:cs typeface="Arial"/>
              </a:rPr>
              <a:t>. </a:t>
            </a:r>
            <a:endParaRPr lang="ru-RU" sz="1600" b="1" dirty="0">
              <a:latin typeface="Arial"/>
              <a:ea typeface="Times New Roman"/>
            </a:endParaRPr>
          </a:p>
          <a:p>
            <a:pPr marL="0" indent="0" algn="just">
              <a:buNone/>
            </a:pPr>
            <a:r>
              <a:rPr lang="ru-RU" sz="2400" dirty="0" smtClean="0">
                <a:latin typeface="Times New Roman"/>
                <a:ea typeface="Times New Roman"/>
                <a:cs typeface="Arial"/>
              </a:rPr>
              <a:t>В современной </a:t>
            </a:r>
            <a:r>
              <a:rPr lang="ru-RU" sz="2400" dirty="0">
                <a:latin typeface="Times New Roman"/>
                <a:ea typeface="Times New Roman"/>
                <a:cs typeface="Arial"/>
              </a:rPr>
              <a:t>педагогике под рефлексией понимают самоанализ деятельности и её результатов.</a:t>
            </a:r>
            <a:endParaRPr lang="ru-RU" dirty="0"/>
          </a:p>
        </p:txBody>
      </p:sp>
      <p:sp>
        <p:nvSpPr>
          <p:cNvPr id="6" name="Прямоугольник 5"/>
          <p:cNvSpPr/>
          <p:nvPr/>
        </p:nvSpPr>
        <p:spPr>
          <a:xfrm>
            <a:off x="2585834" y="476672"/>
            <a:ext cx="3490059"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Рефлексия</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19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251520" y="260648"/>
            <a:ext cx="8595360" cy="2664296"/>
          </a:xfrm>
          <a:prstGeom prst="rect">
            <a:avLst/>
          </a:prstGeom>
        </p:spPr>
        <p:txBody>
          <a:bodyPr>
            <a:normAutofit/>
          </a:bodyPr>
          <a:lstStyle/>
          <a:p>
            <a:pPr marL="0" indent="0" algn="ctr">
              <a:buNone/>
            </a:pPr>
            <a:r>
              <a:rPr lang="ru-RU" sz="3600" dirty="0">
                <a:latin typeface="Times New Roman"/>
                <a:ea typeface="Times New Roman"/>
                <a:cs typeface="Arial"/>
              </a:rPr>
              <a:t>Рефлексия направлена на осознание пройденного пути, на сбор в общую копилку замеченного, обдуманного, понятого каждым.</a:t>
            </a:r>
            <a:endParaRPr lang="ru-RU"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13963"/>
            <a:ext cx="2335502" cy="228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926" y="2780928"/>
            <a:ext cx="31325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запомнил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665771" y="4797152"/>
            <a:ext cx="2016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понял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5868144" y="2767533"/>
            <a:ext cx="270138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заметил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6158564" y="4797152"/>
            <a:ext cx="28392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обдумал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9" name="Скругленная соединительная линия 8"/>
          <p:cNvCxnSpPr/>
          <p:nvPr/>
        </p:nvCxnSpPr>
        <p:spPr>
          <a:xfrm flipV="1">
            <a:off x="2376380" y="4509120"/>
            <a:ext cx="1979596" cy="52430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Скругленная соединительная линия 11"/>
          <p:cNvCxnSpPr/>
          <p:nvPr/>
        </p:nvCxnSpPr>
        <p:spPr>
          <a:xfrm rot="10800000">
            <a:off x="4515617" y="4365107"/>
            <a:ext cx="2703218" cy="54844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Скругленная соединительная линия 12"/>
          <p:cNvCxnSpPr/>
          <p:nvPr/>
        </p:nvCxnSpPr>
        <p:spPr>
          <a:xfrm rot="10800000" flipV="1">
            <a:off x="4515616" y="3221470"/>
            <a:ext cx="1352531" cy="128764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Скругленная соединительная линия 13"/>
          <p:cNvCxnSpPr/>
          <p:nvPr/>
        </p:nvCxnSpPr>
        <p:spPr>
          <a:xfrm>
            <a:off x="3240514" y="3294023"/>
            <a:ext cx="1275103" cy="107108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1"/>
          <p:cNvSpPr>
            <a:spLocks noGrp="1"/>
          </p:cNvSpPr>
          <p:nvPr>
            <p:ph idx="1"/>
          </p:nvPr>
        </p:nvSpPr>
        <p:spPr>
          <a:xfrm>
            <a:off x="457200" y="1524000"/>
            <a:ext cx="8229600" cy="3128963"/>
          </a:xfrm>
        </p:spPr>
        <p:txBody>
          <a:bodyPr/>
          <a:lstStyle/>
          <a:p>
            <a:r>
              <a:rPr lang="ru-RU" sz="3600" smtClean="0"/>
              <a:t>Личностные учебные действия</a:t>
            </a:r>
          </a:p>
          <a:p>
            <a:r>
              <a:rPr lang="ru-RU" sz="3600" smtClean="0"/>
              <a:t>Коммуникативные учебные действия</a:t>
            </a:r>
          </a:p>
          <a:p>
            <a:r>
              <a:rPr lang="ru-RU" sz="3600" smtClean="0"/>
              <a:t>Познавательные учебные действия</a:t>
            </a:r>
          </a:p>
          <a:p>
            <a:r>
              <a:rPr lang="ru-RU" sz="3600" smtClean="0"/>
              <a:t>Регулятивные учебные действия</a:t>
            </a:r>
          </a:p>
          <a:p>
            <a:endParaRPr lang="ru-RU" sz="3600" smtClean="0"/>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smtClean="0"/>
              <a:t>Универсальные учебные действия</a:t>
            </a:r>
            <a:endParaRPr lang="ru-RU"/>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6529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581525"/>
            <a:ext cx="15128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трелка вправо 6"/>
          <p:cNvSpPr/>
          <p:nvPr/>
        </p:nvSpPr>
        <p:spPr>
          <a:xfrm>
            <a:off x="3492500" y="5157788"/>
            <a:ext cx="1511300" cy="57467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1259632" y="6165304"/>
            <a:ext cx="568863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от действия к мысли</a:t>
            </a:r>
          </a:p>
        </p:txBody>
      </p:sp>
    </p:spTree>
    <p:extLst>
      <p:ext uri="{BB962C8B-B14F-4D97-AF65-F5344CB8AC3E}">
        <p14:creationId xmlns:p14="http://schemas.microsoft.com/office/powerpoint/2010/main" val="606000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dirty="0" smtClean="0"/>
              <a:t>Виды учебной рефлексии</a:t>
            </a:r>
            <a:endParaRPr lang="ru-RU" sz="4800" b="1" dirty="0"/>
          </a:p>
        </p:txBody>
      </p:sp>
      <p:sp>
        <p:nvSpPr>
          <p:cNvPr id="3" name="Объект 2"/>
          <p:cNvSpPr>
            <a:spLocks noGrp="1"/>
          </p:cNvSpPr>
          <p:nvPr>
            <p:ph sz="quarter" idx="4294967295"/>
          </p:nvPr>
        </p:nvSpPr>
        <p:spPr>
          <a:xfrm>
            <a:off x="274320" y="1298448"/>
            <a:ext cx="8595360" cy="4937760"/>
          </a:xfrm>
          <a:prstGeom prst="rect">
            <a:avLst/>
          </a:prstGeom>
        </p:spPr>
        <p:txBody>
          <a:bodyPr/>
          <a:lstStyle/>
          <a:p>
            <a:pPr marL="342900" indent="-342900">
              <a:buFont typeface="Wingdings" pitchFamily="2" charset="2"/>
              <a:buChar char="§"/>
            </a:pPr>
            <a:r>
              <a:rPr lang="ru-RU" sz="3600" u="sng" dirty="0" smtClean="0"/>
              <a:t>Физическая</a:t>
            </a:r>
            <a:r>
              <a:rPr lang="ru-RU" sz="3600" dirty="0" smtClean="0"/>
              <a:t> (успел – не успел)</a:t>
            </a:r>
          </a:p>
          <a:p>
            <a:pPr marL="342900" indent="-342900">
              <a:buFont typeface="Wingdings" pitchFamily="2" charset="2"/>
              <a:buChar char="§"/>
            </a:pPr>
            <a:r>
              <a:rPr lang="ru-RU" sz="3600" u="sng" dirty="0" smtClean="0"/>
              <a:t>Сенсорная</a:t>
            </a:r>
            <a:r>
              <a:rPr lang="ru-RU" sz="3600" dirty="0" smtClean="0"/>
              <a:t> (самочувствие: комфортно – дискомфортно)</a:t>
            </a:r>
          </a:p>
          <a:p>
            <a:pPr marL="342900" indent="-342900">
              <a:buFont typeface="Wingdings" pitchFamily="2" charset="2"/>
              <a:buChar char="§"/>
            </a:pPr>
            <a:r>
              <a:rPr lang="ru-RU" sz="3600" u="sng" dirty="0" smtClean="0"/>
              <a:t>Интеллектуальная</a:t>
            </a:r>
            <a:r>
              <a:rPr lang="ru-RU" sz="3600" dirty="0" smtClean="0"/>
              <a:t> </a:t>
            </a:r>
            <a:r>
              <a:rPr lang="ru-RU" sz="3600" dirty="0">
                <a:ea typeface="Times New Roman"/>
                <a:cs typeface="Arial"/>
              </a:rPr>
              <a:t>(что понял, что осознал – что не понял, какие затруднения испытывал</a:t>
            </a:r>
            <a:r>
              <a:rPr lang="ru-RU" sz="3600" dirty="0" smtClean="0">
                <a:ea typeface="Times New Roman"/>
                <a:cs typeface="Arial"/>
              </a:rPr>
              <a:t>)</a:t>
            </a:r>
          </a:p>
          <a:p>
            <a:pPr marL="342900" lvl="0" indent="-342900">
              <a:buFont typeface="Symbol"/>
              <a:buChar char=""/>
              <a:tabLst>
                <a:tab pos="647700" algn="l"/>
              </a:tabLst>
            </a:pPr>
            <a:r>
              <a:rPr lang="ru-RU" sz="3600" u="sng" dirty="0" smtClean="0">
                <a:ea typeface="Times New Roman"/>
                <a:cs typeface="Arial"/>
              </a:rPr>
              <a:t>Духовная</a:t>
            </a:r>
            <a:r>
              <a:rPr lang="ru-RU" sz="3600" dirty="0" smtClean="0">
                <a:ea typeface="Times New Roman"/>
                <a:cs typeface="Arial"/>
              </a:rPr>
              <a:t> </a:t>
            </a:r>
            <a:r>
              <a:rPr lang="ru-RU" sz="3600" dirty="0">
                <a:ea typeface="Times New Roman"/>
                <a:cs typeface="Arial"/>
              </a:rPr>
              <a:t>(стал лучше – хуже, созидал или разрушал себя, других</a:t>
            </a:r>
            <a:r>
              <a:rPr lang="ru-RU" sz="3600" dirty="0" smtClean="0">
                <a:ea typeface="Times New Roman"/>
                <a:cs typeface="Arial"/>
              </a:rPr>
              <a:t>)</a:t>
            </a:r>
            <a:endParaRPr lang="ru-RU" sz="3600" b="1" dirty="0">
              <a:ea typeface="Times New Roman"/>
            </a:endParaRPr>
          </a:p>
          <a:p>
            <a:pPr marL="0" indent="0">
              <a:buNone/>
            </a:pPr>
            <a:endParaRPr lang="ru-RU" dirty="0"/>
          </a:p>
        </p:txBody>
      </p:sp>
    </p:spTree>
    <p:extLst>
      <p:ext uri="{BB962C8B-B14F-4D97-AF65-F5344CB8AC3E}">
        <p14:creationId xmlns:p14="http://schemas.microsoft.com/office/powerpoint/2010/main" val="1644795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467544" y="1181390"/>
            <a:ext cx="8402136" cy="5920018"/>
          </a:xfrm>
          <a:prstGeom prst="rect">
            <a:avLst/>
          </a:prstGeom>
        </p:spPr>
        <p:txBody>
          <a:bodyPr>
            <a:normAutofit lnSpcReduction="10000"/>
          </a:bodyPr>
          <a:lstStyle/>
          <a:p>
            <a:pPr>
              <a:lnSpc>
                <a:spcPct val="115000"/>
              </a:lnSpc>
              <a:spcAft>
                <a:spcPts val="1000"/>
              </a:spcAft>
            </a:pPr>
            <a:endParaRPr lang="ru-RU" sz="1600" dirty="0">
              <a:latin typeface="Calibri"/>
              <a:ea typeface="Calibri"/>
              <a:cs typeface="Times New Roman"/>
            </a:endParaRPr>
          </a:p>
          <a:p>
            <a:pPr algn="ctr">
              <a:lnSpc>
                <a:spcPct val="115000"/>
              </a:lnSpc>
              <a:spcAft>
                <a:spcPts val="1000"/>
              </a:spcAft>
            </a:pPr>
            <a:r>
              <a:rPr lang="ru-RU" sz="20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Times New Roman"/>
              </a:rPr>
              <a:t>Я узнал:</a:t>
            </a:r>
            <a:endParaRPr lang="ru-RU" sz="800" dirty="0">
              <a:latin typeface="Calibri"/>
              <a:ea typeface="Calibri"/>
              <a:cs typeface="Times New Roman"/>
            </a:endParaRPr>
          </a:p>
          <a:p>
            <a:pPr marL="0" indent="0" algn="ctr">
              <a:lnSpc>
                <a:spcPct val="115000"/>
              </a:lnSpc>
              <a:spcAft>
                <a:spcPts val="1000"/>
              </a:spcAft>
              <a:buNone/>
            </a:pPr>
            <a:r>
              <a:rPr lang="ru-RU" sz="2000" dirty="0"/>
              <a:t> </a:t>
            </a:r>
            <a:r>
              <a:rPr lang="ru-RU" dirty="0"/>
              <a:t> </a:t>
            </a:r>
            <a:br>
              <a:rPr lang="ru-RU" dirty="0"/>
            </a:br>
            <a:endParaRPr lang="ru-RU" sz="1600" dirty="0">
              <a:latin typeface="Calibri"/>
              <a:ea typeface="Calibri"/>
              <a:cs typeface="Times New Roman"/>
            </a:endParaRPr>
          </a:p>
          <a:p>
            <a:pPr marL="0" indent="0" algn="ctr">
              <a:lnSpc>
                <a:spcPct val="115000"/>
              </a:lnSpc>
              <a:spcAft>
                <a:spcPts val="1000"/>
              </a:spcAft>
              <a:buNone/>
            </a:pPr>
            <a:endParaRPr lang="ru-RU" sz="1600" dirty="0">
              <a:latin typeface="Calibri"/>
              <a:ea typeface="Calibri"/>
              <a:cs typeface="Times New Roman"/>
            </a:endParaRPr>
          </a:p>
          <a:p>
            <a:pPr algn="just">
              <a:lnSpc>
                <a:spcPct val="115000"/>
              </a:lnSpc>
              <a:spcAft>
                <a:spcPts val="1000"/>
              </a:spcAft>
            </a:pPr>
            <a:endParaRPr lang="ru-RU" sz="2400" dirty="0" smtClean="0">
              <a:latin typeface="Calibri"/>
              <a:ea typeface="Calibri"/>
              <a:cs typeface="Times New Roman"/>
            </a:endParaRPr>
          </a:p>
          <a:p>
            <a:pPr algn="just">
              <a:lnSpc>
                <a:spcPct val="115000"/>
              </a:lnSpc>
              <a:spcAft>
                <a:spcPts val="1000"/>
              </a:spcAft>
            </a:pPr>
            <a:r>
              <a:rPr lang="ru-RU" sz="2400" b="1" dirty="0" smtClean="0">
                <a:solidFill>
                  <a:schemeClr val="tx1"/>
                </a:solidFill>
                <a:latin typeface="Calibri"/>
                <a:ea typeface="Calibri"/>
                <a:cs typeface="Times New Roman"/>
              </a:rPr>
              <a:t>Раскрась </a:t>
            </a:r>
            <a:r>
              <a:rPr lang="ru-RU" sz="2400" b="1" dirty="0">
                <a:solidFill>
                  <a:schemeClr val="tx1"/>
                </a:solidFill>
                <a:latin typeface="Calibri"/>
                <a:ea typeface="Calibri"/>
                <a:cs typeface="Times New Roman"/>
              </a:rPr>
              <a:t>всю елочку с шариками и свечками, если ты доволен уроком, все понял и всему научился.</a:t>
            </a:r>
            <a:endParaRPr lang="ru-RU" sz="1600" b="1" dirty="0">
              <a:solidFill>
                <a:schemeClr val="tx1"/>
              </a:solidFill>
              <a:latin typeface="Calibri"/>
              <a:ea typeface="Calibri"/>
              <a:cs typeface="Times New Roman"/>
            </a:endParaRPr>
          </a:p>
          <a:p>
            <a:pPr algn="just">
              <a:lnSpc>
                <a:spcPct val="115000"/>
              </a:lnSpc>
              <a:spcAft>
                <a:spcPts val="1000"/>
              </a:spcAft>
            </a:pPr>
            <a:r>
              <a:rPr lang="ru-RU" sz="2400" b="1" dirty="0">
                <a:solidFill>
                  <a:schemeClr val="tx1"/>
                </a:solidFill>
                <a:latin typeface="Calibri"/>
                <a:ea typeface="Calibri"/>
                <a:cs typeface="Times New Roman"/>
              </a:rPr>
              <a:t>Раскрась только елочку и шарики, если у тебя возникли проблемы с пониманием.</a:t>
            </a:r>
            <a:endParaRPr lang="ru-RU" sz="1600" b="1" dirty="0">
              <a:solidFill>
                <a:schemeClr val="tx1"/>
              </a:solidFill>
              <a:latin typeface="Calibri"/>
              <a:ea typeface="Calibri"/>
              <a:cs typeface="Times New Roman"/>
            </a:endParaRPr>
          </a:p>
          <a:p>
            <a:pPr algn="just">
              <a:lnSpc>
                <a:spcPct val="115000"/>
              </a:lnSpc>
              <a:spcAft>
                <a:spcPts val="1000"/>
              </a:spcAft>
            </a:pPr>
            <a:r>
              <a:rPr lang="ru-RU" sz="2400" b="1" dirty="0">
                <a:solidFill>
                  <a:schemeClr val="tx1"/>
                </a:solidFill>
                <a:latin typeface="Calibri"/>
                <a:ea typeface="Calibri"/>
                <a:cs typeface="Times New Roman"/>
              </a:rPr>
              <a:t>Оставь елочку черно-белой, если тебе урок не </a:t>
            </a:r>
            <a:r>
              <a:rPr lang="ru-RU" sz="2400" b="1" dirty="0" smtClean="0">
                <a:solidFill>
                  <a:schemeClr val="tx1"/>
                </a:solidFill>
                <a:latin typeface="Calibri"/>
                <a:ea typeface="Calibri"/>
                <a:cs typeface="Times New Roman"/>
              </a:rPr>
              <a:t>понравился, </a:t>
            </a:r>
            <a:r>
              <a:rPr lang="ru-RU" sz="2400" b="1" dirty="0">
                <a:solidFill>
                  <a:schemeClr val="tx1"/>
                </a:solidFill>
                <a:latin typeface="Calibri"/>
                <a:ea typeface="Calibri"/>
                <a:cs typeface="Times New Roman"/>
              </a:rPr>
              <a:t>и ты ничего не понял.</a:t>
            </a:r>
            <a:endParaRPr lang="ru-RU" sz="1600" b="1" dirty="0">
              <a:solidFill>
                <a:schemeClr val="tx1"/>
              </a:solidFill>
              <a:latin typeface="Calibri"/>
              <a:ea typeface="Calibri"/>
              <a:cs typeface="Times New Roman"/>
            </a:endParaRPr>
          </a:p>
          <a:p>
            <a:pPr algn="just">
              <a:lnSpc>
                <a:spcPct val="115000"/>
              </a:lnSpc>
              <a:spcAft>
                <a:spcPts val="1000"/>
              </a:spcAft>
            </a:pPr>
            <a:endParaRPr lang="ru-RU" sz="1600" dirty="0">
              <a:latin typeface="Calibri"/>
              <a:ea typeface="Calibri"/>
              <a:cs typeface="Times New Roman"/>
            </a:endParaRPr>
          </a:p>
          <a:p>
            <a:endParaRPr lang="ru-RU" dirty="0"/>
          </a:p>
        </p:txBody>
      </p:sp>
      <p:sp>
        <p:nvSpPr>
          <p:cNvPr id="4" name="Прямоугольник 3"/>
          <p:cNvSpPr/>
          <p:nvPr/>
        </p:nvSpPr>
        <p:spPr>
          <a:xfrm>
            <a:off x="-607007" y="220138"/>
            <a:ext cx="10801200" cy="769441"/>
          </a:xfrm>
          <a:prstGeom prst="rect">
            <a:avLst/>
          </a:prstGeom>
          <a:noFill/>
        </p:spPr>
        <p:txBody>
          <a:bodyPr wrap="square" lIns="91440" tIns="45720" rIns="91440" bIns="45720">
            <a:spAutoFit/>
          </a:bodyPr>
          <a:lstStyle/>
          <a:p>
            <a:pPr algn="ctr"/>
            <a:r>
              <a:rPr lang="ru-RU" sz="4400" b="1" cap="none" spc="0" dirty="0" smtClean="0">
                <a:ln w="1905"/>
                <a:solidFill>
                  <a:srgbClr val="C00000"/>
                </a:solidFill>
                <a:effectLst>
                  <a:innerShdw blurRad="69850" dist="43180" dir="5400000">
                    <a:srgbClr val="000000">
                      <a:alpha val="65000"/>
                    </a:srgbClr>
                  </a:innerShdw>
                </a:effectLst>
              </a:rPr>
              <a:t>Интеллектуальная рефлексия</a:t>
            </a:r>
            <a:endParaRPr lang="ru-RU" sz="4400" b="1" cap="none" spc="0" dirty="0">
              <a:ln w="1905"/>
              <a:solidFill>
                <a:srgbClr val="C00000"/>
              </a:solidFill>
              <a:effectLst>
                <a:innerShdw blurRad="69850" dist="43180" dir="5400000">
                  <a:srgbClr val="000000">
                    <a:alpha val="65000"/>
                  </a:srgbClr>
                </a:innerShdw>
              </a:effectLst>
            </a:endParaRPr>
          </a:p>
        </p:txBody>
      </p:sp>
      <p:pic>
        <p:nvPicPr>
          <p:cNvPr id="5" name="Рисунок 4" descr="http://t0.gstatic.com/images?q=tbn:ANd9GcTs0AvEYGme7Gx_ygzFGLrgmnXiEy7hHEA_hGe49luSUjGEFrp9EAbEQ8XR"/>
          <p:cNvPicPr/>
          <p:nvPr/>
        </p:nvPicPr>
        <p:blipFill>
          <a:blip r:embed="rId2">
            <a:extLst>
              <a:ext uri="{28A0092B-C50C-407E-A947-70E740481C1C}">
                <a14:useLocalDpi xmlns:a14="http://schemas.microsoft.com/office/drawing/2010/main" val="0"/>
              </a:ext>
            </a:extLst>
          </a:blip>
          <a:srcRect/>
          <a:stretch>
            <a:fillRect/>
          </a:stretch>
        </p:blipFill>
        <p:spPr bwMode="auto">
          <a:xfrm>
            <a:off x="3504059" y="1201605"/>
            <a:ext cx="1847850" cy="2466975"/>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35" y="1194803"/>
            <a:ext cx="18002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005839"/>
            <a:ext cx="25050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 стрелкой 6"/>
          <p:cNvCxnSpPr/>
          <p:nvPr/>
        </p:nvCxnSpPr>
        <p:spPr>
          <a:xfrm>
            <a:off x="5148064" y="1939289"/>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793593" y="2435093"/>
            <a:ext cx="19386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148064" y="3068960"/>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2411760" y="191417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2411760" y="2430545"/>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2411760" y="306896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358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95535" y="188640"/>
            <a:ext cx="4031299" cy="554461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908720"/>
            <a:ext cx="4220807" cy="5805264"/>
          </a:xfrm>
          <a:prstGeom prst="rect">
            <a:avLst/>
          </a:prstGeom>
        </p:spPr>
      </p:pic>
    </p:spTree>
    <p:extLst>
      <p:ext uri="{BB962C8B-B14F-4D97-AF65-F5344CB8AC3E}">
        <p14:creationId xmlns:p14="http://schemas.microsoft.com/office/powerpoint/2010/main" val="264132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766" y="-171400"/>
            <a:ext cx="8591550" cy="1066801"/>
          </a:xfrm>
        </p:spPr>
        <p:txBody>
          <a:bodyPr>
            <a:normAutofit/>
          </a:bodyPr>
          <a:lstStyle/>
          <a:p>
            <a:pPr algn="ctr"/>
            <a:r>
              <a:rPr lang="ru-RU" sz="4800" dirty="0" smtClean="0"/>
              <a:t>Ранжирование </a:t>
            </a:r>
            <a:endParaRPr lang="ru-RU" sz="4800" dirty="0"/>
          </a:p>
        </p:txBody>
      </p:sp>
      <p:pic>
        <p:nvPicPr>
          <p:cNvPr id="5123"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758535" y="3491345"/>
            <a:ext cx="1444877" cy="223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89" y="3841437"/>
            <a:ext cx="1440160" cy="222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836464"/>
            <a:ext cx="14446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8704" y="5934669"/>
            <a:ext cx="1818125" cy="523220"/>
          </a:xfrm>
          <a:prstGeom prst="rect">
            <a:avLst/>
          </a:prstGeom>
          <a:noFill/>
        </p:spPr>
        <p:txBody>
          <a:bodyPr wrap="none" lIns="91440" tIns="45720" rIns="91440" bIns="45720">
            <a:spAutoFit/>
          </a:bodyPr>
          <a:lstStyle/>
          <a:p>
            <a:pPr algn="ctr"/>
            <a:r>
              <a:rPr lang="ru-RU"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Понятно</a:t>
            </a:r>
            <a:endParaRPr lang="ru-RU"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Прямоугольник 7"/>
          <p:cNvSpPr/>
          <p:nvPr/>
        </p:nvSpPr>
        <p:spPr>
          <a:xfrm>
            <a:off x="3534388" y="5857289"/>
            <a:ext cx="1914306" cy="954107"/>
          </a:xfrm>
          <a:prstGeom prst="rect">
            <a:avLst/>
          </a:prstGeom>
          <a:noFill/>
        </p:spPr>
        <p:txBody>
          <a:bodyPr wrap="none" lIns="91440" tIns="45720" rIns="91440" bIns="45720">
            <a:spAutoFit/>
          </a:bodyPr>
          <a:lstStyle/>
          <a:p>
            <a:pPr algn="ctr"/>
            <a:r>
              <a:rPr lang="ru-RU"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Не очень</a:t>
            </a:r>
          </a:p>
          <a:p>
            <a:pPr algn="ctr"/>
            <a:r>
              <a:rPr lang="ru-RU"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понятно</a:t>
            </a:r>
            <a:endParaRPr lang="ru-RU"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Прямоугольник 8"/>
          <p:cNvSpPr/>
          <p:nvPr/>
        </p:nvSpPr>
        <p:spPr>
          <a:xfrm>
            <a:off x="6508913" y="5908817"/>
            <a:ext cx="2467342" cy="954107"/>
          </a:xfrm>
          <a:prstGeom prst="rect">
            <a:avLst/>
          </a:prstGeom>
          <a:noFill/>
        </p:spPr>
        <p:txBody>
          <a:bodyPr wrap="none" lIns="91440" tIns="45720" rIns="91440" bIns="45720">
            <a:spAutoFit/>
          </a:bodyPr>
          <a:lstStyle/>
          <a:p>
            <a:pPr algn="ctr"/>
            <a:r>
              <a:rPr lang="ru-RU"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Совсем</a:t>
            </a:r>
          </a:p>
          <a:p>
            <a:pPr algn="ctr"/>
            <a:r>
              <a:rPr lang="ru-RU"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не понятно</a:t>
            </a:r>
            <a:endParaRPr lang="ru-RU"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13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96752"/>
            <a:ext cx="1388124" cy="179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927" y="1061185"/>
            <a:ext cx="1396060" cy="180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153443"/>
            <a:ext cx="1296144" cy="167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1584" y="620688"/>
            <a:ext cx="1443853" cy="186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Прямоугольник 27"/>
          <p:cNvSpPr/>
          <p:nvPr/>
        </p:nvSpPr>
        <p:spPr>
          <a:xfrm>
            <a:off x="7923727" y="599520"/>
            <a:ext cx="5116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3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280" y="2225494"/>
            <a:ext cx="1496775" cy="19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a:xfrm>
            <a:off x="809841" y="1202885"/>
            <a:ext cx="4154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4444252" y="1092853"/>
            <a:ext cx="5100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Прямоугольник 25"/>
          <p:cNvSpPr/>
          <p:nvPr/>
        </p:nvSpPr>
        <p:spPr>
          <a:xfrm>
            <a:off x="2594424" y="2270222"/>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Прямоугольник 24"/>
          <p:cNvSpPr/>
          <p:nvPr/>
        </p:nvSpPr>
        <p:spPr>
          <a:xfrm>
            <a:off x="6093918" y="2114234"/>
            <a:ext cx="5565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83998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23528" y="260648"/>
            <a:ext cx="3821881" cy="525658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836712"/>
            <a:ext cx="4220807" cy="5805264"/>
          </a:xfrm>
          <a:prstGeom prst="rect">
            <a:avLst/>
          </a:prstGeom>
        </p:spPr>
      </p:pic>
    </p:spTree>
    <p:extLst>
      <p:ext uri="{BB962C8B-B14F-4D97-AF65-F5344CB8AC3E}">
        <p14:creationId xmlns:p14="http://schemas.microsoft.com/office/powerpoint/2010/main" val="148099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576" y="1124744"/>
            <a:ext cx="8591550" cy="752128"/>
          </a:xfrm>
        </p:spPr>
        <p:txBody>
          <a:bodyPr>
            <a:normAutofit fontScale="90000"/>
          </a:bodyPr>
          <a:lstStyle/>
          <a:p>
            <a:pPr algn="ctr"/>
            <a:r>
              <a:rPr lang="ru-RU" b="1" dirty="0" smtClean="0">
                <a:solidFill>
                  <a:schemeClr val="tx1"/>
                </a:solidFill>
              </a:rPr>
              <a:t>Вопросы - ответы</a:t>
            </a:r>
            <a:endParaRPr lang="ru-RU" b="1" dirty="0">
              <a:solidFill>
                <a:schemeClr val="tx1"/>
              </a:solidFill>
            </a:endParaRPr>
          </a:p>
        </p:txBody>
      </p:sp>
      <p:sp>
        <p:nvSpPr>
          <p:cNvPr id="3" name="Объект 2"/>
          <p:cNvSpPr>
            <a:spLocks noGrp="1"/>
          </p:cNvSpPr>
          <p:nvPr>
            <p:ph sz="quarter" idx="4294967295"/>
          </p:nvPr>
        </p:nvSpPr>
        <p:spPr>
          <a:xfrm>
            <a:off x="548640" y="2153521"/>
            <a:ext cx="8595360" cy="4937760"/>
          </a:xfrm>
          <a:prstGeom prst="rect">
            <a:avLst/>
          </a:prstGeom>
        </p:spPr>
        <p:txBody>
          <a:bodyPr/>
          <a:lstStyle/>
          <a:p>
            <a:pPr marL="342900" lvl="0" indent="-342900">
              <a:buFont typeface="Wingdings"/>
              <a:buChar char=""/>
              <a:tabLst>
                <a:tab pos="704850" algn="l"/>
                <a:tab pos="1162050" algn="l"/>
              </a:tabLst>
            </a:pPr>
            <a:r>
              <a:rPr lang="ru-RU" sz="3200" b="1" i="1" dirty="0">
                <a:solidFill>
                  <a:schemeClr val="tx1"/>
                </a:solidFill>
                <a:latin typeface="Times New Roman"/>
                <a:ea typeface="Times New Roman"/>
                <a:cs typeface="Arial"/>
              </a:rPr>
              <a:t>Что мы хотели выяснить на уроке?</a:t>
            </a:r>
            <a:endParaRPr lang="ru-RU" sz="3200" b="1" dirty="0">
              <a:solidFill>
                <a:schemeClr val="tx1"/>
              </a:solidFill>
              <a:latin typeface="Arial"/>
              <a:ea typeface="Times New Roman"/>
            </a:endParaRPr>
          </a:p>
          <a:p>
            <a:pPr marL="342900" lvl="0" indent="-342900">
              <a:buFont typeface="Wingdings"/>
              <a:buChar char=""/>
              <a:tabLst>
                <a:tab pos="704850" algn="l"/>
                <a:tab pos="1162050" algn="l"/>
              </a:tabLst>
            </a:pPr>
            <a:r>
              <a:rPr lang="ru-RU" sz="3200" b="1" i="1" dirty="0">
                <a:solidFill>
                  <a:schemeClr val="tx1"/>
                </a:solidFill>
                <a:latin typeface="Times New Roman"/>
                <a:ea typeface="Times New Roman"/>
                <a:cs typeface="Arial"/>
              </a:rPr>
              <a:t>Что нам удалось узнать?</a:t>
            </a:r>
            <a:endParaRPr lang="ru-RU" sz="3200" b="1" dirty="0">
              <a:solidFill>
                <a:schemeClr val="tx1"/>
              </a:solidFill>
              <a:latin typeface="Arial"/>
              <a:ea typeface="Times New Roman"/>
            </a:endParaRPr>
          </a:p>
          <a:p>
            <a:pPr marL="342900" indent="-342900">
              <a:buFont typeface="Wingdings"/>
              <a:buChar char=""/>
              <a:tabLst>
                <a:tab pos="704850" algn="l"/>
                <a:tab pos="1162050" algn="l"/>
              </a:tabLst>
            </a:pPr>
            <a:r>
              <a:rPr lang="ru-RU" sz="3200" b="1" i="1" dirty="0">
                <a:solidFill>
                  <a:schemeClr val="tx1"/>
                </a:solidFill>
                <a:latin typeface="Times New Roman"/>
                <a:ea typeface="Times New Roman"/>
                <a:cs typeface="Arial"/>
              </a:rPr>
              <a:t>Что было самым важным на уроке?</a:t>
            </a:r>
            <a:endParaRPr lang="ru-RU" sz="3200" b="1" dirty="0">
              <a:solidFill>
                <a:schemeClr val="tx1"/>
              </a:solidFill>
              <a:latin typeface="Arial"/>
              <a:ea typeface="Times New Roman"/>
            </a:endParaRPr>
          </a:p>
          <a:p>
            <a:pPr marL="342900" lvl="0" indent="-342900">
              <a:buFont typeface="Wingdings"/>
              <a:buChar char=""/>
              <a:tabLst>
                <a:tab pos="704850" algn="l"/>
                <a:tab pos="1162050" algn="l"/>
              </a:tabLst>
            </a:pPr>
            <a:r>
              <a:rPr lang="ru-RU" sz="3200" b="1" i="1" dirty="0" smtClean="0">
                <a:solidFill>
                  <a:schemeClr val="tx1"/>
                </a:solidFill>
                <a:latin typeface="Times New Roman"/>
                <a:ea typeface="Times New Roman"/>
                <a:cs typeface="Arial"/>
              </a:rPr>
              <a:t>Что </a:t>
            </a:r>
            <a:r>
              <a:rPr lang="ru-RU" sz="3200" b="1" i="1" dirty="0">
                <a:solidFill>
                  <a:schemeClr val="tx1"/>
                </a:solidFill>
                <a:latin typeface="Times New Roman"/>
                <a:ea typeface="Times New Roman"/>
                <a:cs typeface="Arial"/>
              </a:rPr>
              <a:t>будем делать завтра?</a:t>
            </a:r>
            <a:endParaRPr lang="ru-RU" sz="3200" b="1" dirty="0">
              <a:solidFill>
                <a:schemeClr val="tx1"/>
              </a:solidFill>
              <a:latin typeface="Arial"/>
              <a:ea typeface="Times New Roman"/>
            </a:endParaRPr>
          </a:p>
          <a:p>
            <a:pPr marL="342900" lvl="0" indent="-342900">
              <a:buFont typeface="Wingdings"/>
              <a:buChar char=""/>
              <a:tabLst>
                <a:tab pos="704850" algn="l"/>
                <a:tab pos="1162050" algn="l"/>
              </a:tabLst>
            </a:pPr>
            <a:r>
              <a:rPr lang="ru-RU" sz="3200" b="1" i="1" dirty="0" smtClean="0">
                <a:solidFill>
                  <a:schemeClr val="tx1"/>
                </a:solidFill>
                <a:latin typeface="Times New Roman"/>
                <a:ea typeface="Times New Roman"/>
                <a:cs typeface="Arial"/>
              </a:rPr>
              <a:t>Кто </a:t>
            </a:r>
            <a:r>
              <a:rPr lang="ru-RU" sz="3200" b="1" i="1" dirty="0">
                <a:solidFill>
                  <a:schemeClr val="tx1"/>
                </a:solidFill>
                <a:latin typeface="Times New Roman"/>
                <a:ea typeface="Times New Roman"/>
                <a:cs typeface="Arial"/>
              </a:rPr>
              <a:t>хочет кого-нибудь похвалить?</a:t>
            </a:r>
            <a:endParaRPr lang="ru-RU" sz="3200" b="1" dirty="0">
              <a:solidFill>
                <a:schemeClr val="tx1"/>
              </a:solidFill>
              <a:latin typeface="Arial"/>
              <a:ea typeface="Times New Roman"/>
            </a:endParaRP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32656"/>
            <a:ext cx="1944216" cy="181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889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4294967295"/>
          </p:nvPr>
        </p:nvSpPr>
        <p:spPr>
          <a:xfrm>
            <a:off x="323528" y="116632"/>
            <a:ext cx="8595360" cy="923330"/>
          </a:xfrm>
          <a:prstGeom prst="rect">
            <a:avLst/>
          </a:prstGeom>
          <a:noFill/>
        </p:spPr>
        <p:txBody>
          <a:bodyPr wrap="square" lIns="91440" tIns="45720" rIns="91440" bIns="45720">
            <a:spAutoFit/>
          </a:bodyPr>
          <a:lstStyle/>
          <a:p>
            <a:pPr marL="0" indent="0" algn="ctr">
              <a:buNone/>
            </a:pPr>
            <a:r>
              <a:rPr lang="ru-RU" sz="5400" b="1" cap="none" spc="0" dirty="0" smtClean="0">
                <a:ln w="1905"/>
                <a:solidFill>
                  <a:srgbClr val="C00000"/>
                </a:solidFill>
                <a:effectLst>
                  <a:innerShdw blurRad="69850" dist="43180" dir="5400000">
                    <a:srgbClr val="000000">
                      <a:alpha val="65000"/>
                    </a:srgbClr>
                  </a:innerShdw>
                </a:effectLst>
              </a:rPr>
              <a:t>Физическая рефлексия</a:t>
            </a:r>
            <a:endParaRPr lang="ru-RU" sz="5400" b="1" cap="none" spc="0" dirty="0">
              <a:ln w="1905"/>
              <a:solidFill>
                <a:srgbClr val="C00000"/>
              </a:solidFill>
              <a:effectLst>
                <a:innerShdw blurRad="69850" dist="43180" dir="5400000">
                  <a:srgbClr val="000000">
                    <a:alpha val="65000"/>
                  </a:srgbClr>
                </a:innerShdw>
              </a:effectLst>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66" y="1757505"/>
            <a:ext cx="2381270" cy="307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948582" y="2826021"/>
            <a:ext cx="238442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01681" y="4980855"/>
            <a:ext cx="2153155"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успел</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Прямоугольник 10"/>
          <p:cNvSpPr/>
          <p:nvPr/>
        </p:nvSpPr>
        <p:spPr>
          <a:xfrm>
            <a:off x="5580110" y="1772816"/>
            <a:ext cx="312136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успел</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832770"/>
            <a:ext cx="1389954" cy="226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649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2958" y="116632"/>
            <a:ext cx="8784976" cy="923330"/>
          </a:xfrm>
          <a:prstGeom prst="rect">
            <a:avLst/>
          </a:prstGeom>
        </p:spPr>
        <p:txBody>
          <a:bodyPr wrap="square">
            <a:spAutoFit/>
          </a:bodyPr>
          <a:lstStyle/>
          <a:p>
            <a:pPr lvl="0" algn="ctr">
              <a:spcBef>
                <a:spcPts val="600"/>
              </a:spcBef>
              <a:buClr>
                <a:srgbClr val="61625E"/>
              </a:buClr>
            </a:pPr>
            <a:r>
              <a:rPr lang="ru-RU" sz="5400" b="1" dirty="0" smtClean="0">
                <a:ln w="1905"/>
                <a:gradFill>
                  <a:gsLst>
                    <a:gs pos="0">
                      <a:srgbClr val="AD7D4D">
                        <a:shade val="20000"/>
                        <a:satMod val="200000"/>
                      </a:srgbClr>
                    </a:gs>
                    <a:gs pos="78000">
                      <a:srgbClr val="AD7D4D">
                        <a:tint val="90000"/>
                        <a:shade val="89000"/>
                        <a:satMod val="220000"/>
                      </a:srgbClr>
                    </a:gs>
                    <a:gs pos="100000">
                      <a:srgbClr val="AD7D4D">
                        <a:tint val="12000"/>
                        <a:satMod val="255000"/>
                      </a:srgbClr>
                    </a:gs>
                  </a:gsLst>
                  <a:lin ang="5400000"/>
                </a:gradFill>
                <a:effectLst>
                  <a:innerShdw blurRad="69850" dist="43180" dir="5400000">
                    <a:srgbClr val="000000">
                      <a:alpha val="65000"/>
                    </a:srgbClr>
                  </a:innerShdw>
                </a:effectLst>
                <a:cs typeface="Tahoma" pitchFamily="34" charset="0"/>
              </a:rPr>
              <a:t>Сенсорная </a:t>
            </a:r>
            <a:r>
              <a:rPr lang="ru-RU" sz="5400" b="1" dirty="0">
                <a:ln w="1905"/>
                <a:gradFill>
                  <a:gsLst>
                    <a:gs pos="0">
                      <a:srgbClr val="AD7D4D">
                        <a:shade val="20000"/>
                        <a:satMod val="200000"/>
                      </a:srgbClr>
                    </a:gs>
                    <a:gs pos="78000">
                      <a:srgbClr val="AD7D4D">
                        <a:tint val="90000"/>
                        <a:shade val="89000"/>
                        <a:satMod val="220000"/>
                      </a:srgbClr>
                    </a:gs>
                    <a:gs pos="100000">
                      <a:srgbClr val="AD7D4D">
                        <a:tint val="12000"/>
                        <a:satMod val="255000"/>
                      </a:srgbClr>
                    </a:gs>
                  </a:gsLst>
                  <a:lin ang="5400000"/>
                </a:gradFill>
                <a:effectLst>
                  <a:innerShdw blurRad="69850" dist="43180" dir="5400000">
                    <a:srgbClr val="000000">
                      <a:alpha val="65000"/>
                    </a:srgbClr>
                  </a:innerShdw>
                </a:effectLst>
                <a:cs typeface="Tahoma" pitchFamily="34" charset="0"/>
              </a:rPr>
              <a:t>рефлексия</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552728" cy="477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780928"/>
            <a:ext cx="7143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49080"/>
            <a:ext cx="1133076" cy="8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309" y="2073541"/>
            <a:ext cx="8953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3003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896144"/>
          </a:xfrm>
        </p:spPr>
        <p:txBody>
          <a:bodyPr/>
          <a:lstStyle/>
          <a:p>
            <a:pPr algn="ctr"/>
            <a:r>
              <a:rPr lang="ru-RU" b="1" dirty="0" smtClean="0">
                <a:solidFill>
                  <a:schemeClr val="tx1"/>
                </a:solidFill>
              </a:rPr>
              <a:t>Цветовая палитра</a:t>
            </a:r>
            <a:endParaRPr lang="ru-RU" b="1"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1417324"/>
            <a:ext cx="548412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flipH="1">
            <a:off x="1259632" y="2636912"/>
            <a:ext cx="1440160" cy="2448272"/>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577759" y="2636912"/>
            <a:ext cx="0" cy="2736304"/>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444208" y="2636912"/>
            <a:ext cx="1080120" cy="276647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65873" y="5301208"/>
            <a:ext cx="3248005"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все равно</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рямоугольник 11"/>
          <p:cNvSpPr/>
          <p:nvPr/>
        </p:nvSpPr>
        <p:spPr>
          <a:xfrm>
            <a:off x="3729487" y="5461267"/>
            <a:ext cx="2028120"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плохо</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Прямоугольник 12"/>
          <p:cNvSpPr/>
          <p:nvPr/>
        </p:nvSpPr>
        <p:spPr>
          <a:xfrm>
            <a:off x="6416677" y="5403387"/>
            <a:ext cx="2613216"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хорошо</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23812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15250316"/>
              </p:ext>
            </p:extLst>
          </p:nvPr>
        </p:nvGraphicFramePr>
        <p:xfrm>
          <a:off x="107504" y="507792"/>
          <a:ext cx="8856984" cy="6583680"/>
        </p:xfrm>
        <a:graphic>
          <a:graphicData uri="http://schemas.openxmlformats.org/drawingml/2006/table">
            <a:tbl>
              <a:tblPr firstRow="1" bandRow="1">
                <a:tableStyleId>{5C22544A-7EE6-4342-B048-85BDC9FD1C3A}</a:tableStyleId>
              </a:tblPr>
              <a:tblGrid>
                <a:gridCol w="2426033"/>
                <a:gridCol w="2520280"/>
                <a:gridCol w="3910671"/>
              </a:tblGrid>
              <a:tr h="190731">
                <a:tc>
                  <a:txBody>
                    <a:bodyPr/>
                    <a:lstStyle/>
                    <a:p>
                      <a:r>
                        <a:rPr lang="ru-RU" dirty="0" smtClean="0"/>
                        <a:t>Требования к</a:t>
                      </a:r>
                      <a:r>
                        <a:rPr lang="ru-RU" baseline="0" dirty="0" smtClean="0"/>
                        <a:t> уроку</a:t>
                      </a:r>
                      <a:endParaRPr lang="ru-RU" dirty="0"/>
                    </a:p>
                  </a:txBody>
                  <a:tcPr/>
                </a:tc>
                <a:tc>
                  <a:txBody>
                    <a:bodyPr/>
                    <a:lstStyle/>
                    <a:p>
                      <a:r>
                        <a:rPr lang="ru-RU" dirty="0" smtClean="0"/>
                        <a:t>Традиционный урок</a:t>
                      </a:r>
                      <a:endParaRPr lang="ru-RU" dirty="0"/>
                    </a:p>
                  </a:txBody>
                  <a:tcPr/>
                </a:tc>
                <a:tc>
                  <a:txBody>
                    <a:bodyPr/>
                    <a:lstStyle/>
                    <a:p>
                      <a:r>
                        <a:rPr lang="ru-RU" dirty="0" smtClean="0"/>
                        <a:t>Современный урок</a:t>
                      </a:r>
                      <a:endParaRPr lang="ru-RU" dirty="0"/>
                    </a:p>
                  </a:txBody>
                  <a:tcPr/>
                </a:tc>
              </a:tr>
              <a:tr h="370840">
                <a:tc>
                  <a:txBody>
                    <a:bodyPr/>
                    <a:lstStyle/>
                    <a:p>
                      <a:r>
                        <a:rPr lang="ru-RU" dirty="0" smtClean="0"/>
                        <a:t>Объявление темы урока</a:t>
                      </a:r>
                      <a:endParaRPr lang="ru-RU" dirty="0"/>
                    </a:p>
                  </a:txBody>
                  <a:tcPr/>
                </a:tc>
                <a:tc>
                  <a:txBody>
                    <a:bodyPr/>
                    <a:lstStyle/>
                    <a:p>
                      <a:r>
                        <a:rPr lang="ru-RU" dirty="0" smtClean="0"/>
                        <a:t>Учитель сообщает учащимся</a:t>
                      </a:r>
                      <a:endParaRPr lang="ru-RU" dirty="0"/>
                    </a:p>
                  </a:txBody>
                  <a:tcPr/>
                </a:tc>
                <a:tc>
                  <a:txBody>
                    <a:bodyPr/>
                    <a:lstStyle/>
                    <a:p>
                      <a:r>
                        <a:rPr lang="ru-RU" dirty="0" smtClean="0"/>
                        <a:t>Учащиеся формулируют сами</a:t>
                      </a:r>
                      <a:endParaRPr lang="ru-RU" dirty="0"/>
                    </a:p>
                  </a:txBody>
                  <a:tcPr/>
                </a:tc>
              </a:tr>
              <a:tr h="370840">
                <a:tc>
                  <a:txBody>
                    <a:bodyPr/>
                    <a:lstStyle/>
                    <a:p>
                      <a:r>
                        <a:rPr lang="ru-RU" dirty="0" smtClean="0"/>
                        <a:t>Сообщение целей и задач</a:t>
                      </a:r>
                      <a:endParaRPr lang="ru-RU" dirty="0"/>
                    </a:p>
                  </a:txBody>
                  <a:tcPr/>
                </a:tc>
                <a:tc>
                  <a:txBody>
                    <a:bodyPr/>
                    <a:lstStyle/>
                    <a:p>
                      <a:r>
                        <a:rPr lang="ru-RU" dirty="0" smtClean="0"/>
                        <a:t>Учитель сообщает учащимся </a:t>
                      </a:r>
                      <a:endParaRPr lang="ru-RU" dirty="0"/>
                    </a:p>
                  </a:txBody>
                  <a:tcPr/>
                </a:tc>
                <a:tc>
                  <a:txBody>
                    <a:bodyPr/>
                    <a:lstStyle/>
                    <a:p>
                      <a:r>
                        <a:rPr lang="ru-RU" dirty="0" smtClean="0"/>
                        <a:t>Учащиеся формулируют сами</a:t>
                      </a:r>
                    </a:p>
                  </a:txBody>
                  <a:tcPr/>
                </a:tc>
              </a:tr>
              <a:tr h="370840">
                <a:tc>
                  <a:txBody>
                    <a:bodyPr/>
                    <a:lstStyle/>
                    <a:p>
                      <a:r>
                        <a:rPr lang="ru-RU" dirty="0" smtClean="0"/>
                        <a:t>Планирование</a:t>
                      </a:r>
                      <a:endParaRPr lang="ru-RU" dirty="0"/>
                    </a:p>
                  </a:txBody>
                  <a:tcPr/>
                </a:tc>
                <a:tc>
                  <a:txBody>
                    <a:bodyPr/>
                    <a:lstStyle/>
                    <a:p>
                      <a:r>
                        <a:rPr lang="ru-RU" dirty="0" smtClean="0"/>
                        <a:t>Учитель сообщает учащимся </a:t>
                      </a:r>
                    </a:p>
                  </a:txBody>
                  <a:tcPr/>
                </a:tc>
                <a:tc>
                  <a:txBody>
                    <a:bodyPr/>
                    <a:lstStyle/>
                    <a:p>
                      <a:r>
                        <a:rPr lang="ru-RU" dirty="0" smtClean="0"/>
                        <a:t>Планирование учащимися способов достижения намеченной цели</a:t>
                      </a:r>
                      <a:endParaRPr lang="ru-RU" dirty="0"/>
                    </a:p>
                  </a:txBody>
                  <a:tcPr/>
                </a:tc>
              </a:tr>
              <a:tr h="370840">
                <a:tc>
                  <a:txBody>
                    <a:bodyPr/>
                    <a:lstStyle/>
                    <a:p>
                      <a:r>
                        <a:rPr lang="ru-RU" dirty="0" smtClean="0"/>
                        <a:t>Практическая деятельность учащихся</a:t>
                      </a:r>
                      <a:endParaRPr lang="ru-RU" dirty="0"/>
                    </a:p>
                  </a:txBody>
                  <a:tcPr/>
                </a:tc>
                <a:tc>
                  <a:txBody>
                    <a:bodyPr/>
                    <a:lstStyle/>
                    <a:p>
                      <a:r>
                        <a:rPr lang="ru-RU" dirty="0" smtClean="0"/>
                        <a:t>Учащиеся выполняют практические задачи под руководством учителя (фронтальный</a:t>
                      </a:r>
                      <a:r>
                        <a:rPr lang="ru-RU" baseline="0" dirty="0" smtClean="0"/>
                        <a:t> метод)</a:t>
                      </a:r>
                      <a:endParaRPr lang="ru-RU" dirty="0"/>
                    </a:p>
                  </a:txBody>
                  <a:tcPr/>
                </a:tc>
                <a:tc>
                  <a:txBody>
                    <a:bodyPr/>
                    <a:lstStyle/>
                    <a:p>
                      <a:r>
                        <a:rPr lang="ru-RU" dirty="0" smtClean="0"/>
                        <a:t>Учащиеся осуществляют</a:t>
                      </a:r>
                      <a:r>
                        <a:rPr lang="ru-RU" baseline="0" dirty="0" smtClean="0"/>
                        <a:t> действия по намеченному плану(индивидуальный и групповой методы)</a:t>
                      </a:r>
                      <a:endParaRPr lang="ru-RU" dirty="0"/>
                    </a:p>
                  </a:txBody>
                  <a:tcPr/>
                </a:tc>
              </a:tr>
              <a:tr h="370840">
                <a:tc>
                  <a:txBody>
                    <a:bodyPr/>
                    <a:lstStyle/>
                    <a:p>
                      <a:r>
                        <a:rPr lang="ru-RU" dirty="0" smtClean="0"/>
                        <a:t>Контроль</a:t>
                      </a:r>
                      <a:endParaRPr lang="ru-RU" dirty="0"/>
                    </a:p>
                  </a:txBody>
                  <a:tcPr/>
                </a:tc>
                <a:tc>
                  <a:txBody>
                    <a:bodyPr/>
                    <a:lstStyle/>
                    <a:p>
                      <a:r>
                        <a:rPr lang="ru-RU" dirty="0" smtClean="0"/>
                        <a:t>Учитель контролирует</a:t>
                      </a:r>
                      <a:endParaRPr lang="ru-RU" dirty="0"/>
                    </a:p>
                  </a:txBody>
                  <a:tcPr/>
                </a:tc>
                <a:tc>
                  <a:txBody>
                    <a:bodyPr/>
                    <a:lstStyle/>
                    <a:p>
                      <a:r>
                        <a:rPr lang="ru-RU" dirty="0" smtClean="0"/>
                        <a:t>Самоконтроль</a:t>
                      </a:r>
                      <a:r>
                        <a:rPr lang="ru-RU" baseline="0" dirty="0" smtClean="0"/>
                        <a:t> и взаимоконтроль учащихся</a:t>
                      </a:r>
                      <a:endParaRPr lang="ru-RU" dirty="0"/>
                    </a:p>
                  </a:txBody>
                  <a:tcPr/>
                </a:tc>
              </a:tr>
              <a:tr h="370840">
                <a:tc>
                  <a:txBody>
                    <a:bodyPr/>
                    <a:lstStyle/>
                    <a:p>
                      <a:r>
                        <a:rPr lang="ru-RU" dirty="0" smtClean="0"/>
                        <a:t> Коррекция</a:t>
                      </a:r>
                      <a:endParaRPr lang="ru-RU" dirty="0"/>
                    </a:p>
                  </a:txBody>
                  <a:tcPr/>
                </a:tc>
                <a:tc>
                  <a:txBody>
                    <a:bodyPr/>
                    <a:lstStyle/>
                    <a:p>
                      <a:r>
                        <a:rPr lang="ru-RU" dirty="0" smtClean="0"/>
                        <a:t>Учитель корректирует</a:t>
                      </a:r>
                      <a:endParaRPr lang="ru-RU" dirty="0"/>
                    </a:p>
                  </a:txBody>
                  <a:tcPr/>
                </a:tc>
                <a:tc>
                  <a:txBody>
                    <a:bodyPr/>
                    <a:lstStyle/>
                    <a:p>
                      <a:r>
                        <a:rPr lang="ru-RU" dirty="0" smtClean="0"/>
                        <a:t>Учащиеся осуществляют коррекцию самостоятельно</a:t>
                      </a:r>
                      <a:endParaRPr lang="ru-RU" dirty="0"/>
                    </a:p>
                  </a:txBody>
                  <a:tcPr/>
                </a:tc>
              </a:tr>
              <a:tr h="370840">
                <a:tc>
                  <a:txBody>
                    <a:bodyPr/>
                    <a:lstStyle/>
                    <a:p>
                      <a:r>
                        <a:rPr lang="ru-RU" dirty="0" smtClean="0"/>
                        <a:t>Оценивание</a:t>
                      </a:r>
                      <a:endParaRPr lang="ru-RU" dirty="0"/>
                    </a:p>
                  </a:txBody>
                  <a:tcPr/>
                </a:tc>
                <a:tc>
                  <a:txBody>
                    <a:bodyPr/>
                    <a:lstStyle/>
                    <a:p>
                      <a:r>
                        <a:rPr lang="ru-RU" dirty="0" smtClean="0"/>
                        <a:t>Учитель оценивает</a:t>
                      </a:r>
                      <a:endParaRPr lang="ru-RU" dirty="0"/>
                    </a:p>
                  </a:txBody>
                  <a:tcPr/>
                </a:tc>
                <a:tc>
                  <a:txBody>
                    <a:bodyPr/>
                    <a:lstStyle/>
                    <a:p>
                      <a:r>
                        <a:rPr lang="ru-RU" dirty="0" smtClean="0"/>
                        <a:t>Самооценивание</a:t>
                      </a:r>
                      <a:r>
                        <a:rPr lang="ru-RU" baseline="0" dirty="0" smtClean="0"/>
                        <a:t> и взаимооценивание</a:t>
                      </a:r>
                      <a:endParaRPr lang="ru-RU" dirty="0"/>
                    </a:p>
                  </a:txBody>
                  <a:tcPr/>
                </a:tc>
              </a:tr>
              <a:tr h="370840">
                <a:tc>
                  <a:txBody>
                    <a:bodyPr/>
                    <a:lstStyle/>
                    <a:p>
                      <a:r>
                        <a:rPr lang="ru-RU" dirty="0" smtClean="0"/>
                        <a:t>Итог урока</a:t>
                      </a:r>
                      <a:endParaRPr lang="ru-RU" dirty="0"/>
                    </a:p>
                  </a:txBody>
                  <a:tcPr/>
                </a:tc>
                <a:tc>
                  <a:txBody>
                    <a:bodyPr/>
                    <a:lstStyle/>
                    <a:p>
                      <a:r>
                        <a:rPr lang="ru-RU" dirty="0" smtClean="0"/>
                        <a:t>Учитель выясняет у учащихся, что они запомнили</a:t>
                      </a:r>
                      <a:endParaRPr lang="ru-RU" dirty="0"/>
                    </a:p>
                  </a:txBody>
                  <a:tcPr/>
                </a:tc>
                <a:tc>
                  <a:txBody>
                    <a:bodyPr/>
                    <a:lstStyle/>
                    <a:p>
                      <a:r>
                        <a:rPr lang="ru-RU" dirty="0" smtClean="0"/>
                        <a:t>Проводится рефлексия</a:t>
                      </a:r>
                      <a:endParaRPr lang="ru-RU" dirty="0"/>
                    </a:p>
                  </a:txBody>
                  <a:tcPr/>
                </a:tc>
              </a:tr>
            </a:tbl>
          </a:graphicData>
        </a:graphic>
      </p:graphicFrame>
      <p:sp>
        <p:nvSpPr>
          <p:cNvPr id="7" name="Прямоугольник 6"/>
          <p:cNvSpPr/>
          <p:nvPr/>
        </p:nvSpPr>
        <p:spPr>
          <a:xfrm>
            <a:off x="2411760" y="1"/>
            <a:ext cx="4896544" cy="584775"/>
          </a:xfrm>
          <a:prstGeom prst="rect">
            <a:avLst/>
          </a:prstGeom>
          <a:solidFill>
            <a:schemeClr val="bg1"/>
          </a:solidFill>
          <a:ln>
            <a:solidFill>
              <a:schemeClr val="bg1"/>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200" b="1" cap="none" spc="0" dirty="0" smtClean="0">
                <a:ln w="11430"/>
                <a:effectLst>
                  <a:outerShdw blurRad="80000" dist="40000" dir="5040000" algn="tl">
                    <a:srgbClr val="000000">
                      <a:alpha val="30000"/>
                    </a:srgbClr>
                  </a:outerShdw>
                </a:effectLst>
              </a:rPr>
              <a:t>Современный урок</a:t>
            </a:r>
            <a:endParaRPr lang="ru-RU" sz="3200" b="1" cap="none" spc="0" dirty="0">
              <a:ln w="11430"/>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075560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1844824"/>
            <a:ext cx="8591550" cy="1416642"/>
          </a:xfrm>
        </p:spPr>
        <p:txBody>
          <a:bodyPr/>
          <a:lstStyle/>
          <a:p>
            <a:pPr algn="ctr"/>
            <a:r>
              <a:rPr lang="ru-RU" b="1" dirty="0" smtClean="0">
                <a:solidFill>
                  <a:schemeClr val="tx1"/>
                </a:solidFill>
              </a:rPr>
              <a:t>Вопросы - ответы</a:t>
            </a:r>
            <a:endParaRPr lang="ru-RU" b="1" dirty="0">
              <a:solidFill>
                <a:schemeClr val="tx1"/>
              </a:solidFill>
            </a:endParaRPr>
          </a:p>
        </p:txBody>
      </p:sp>
      <p:sp>
        <p:nvSpPr>
          <p:cNvPr id="3" name="Объект 2"/>
          <p:cNvSpPr>
            <a:spLocks noGrp="1"/>
          </p:cNvSpPr>
          <p:nvPr>
            <p:ph sz="quarter" idx="4294967295"/>
          </p:nvPr>
        </p:nvSpPr>
        <p:spPr>
          <a:xfrm>
            <a:off x="320606" y="3212976"/>
            <a:ext cx="8595360" cy="2664296"/>
          </a:xfrm>
          <a:prstGeom prst="rect">
            <a:avLst/>
          </a:prstGeom>
        </p:spPr>
        <p:txBody>
          <a:bodyPr/>
          <a:lstStyle/>
          <a:p>
            <a:pPr marL="342900" lvl="0" indent="-342900">
              <a:buFont typeface="Wingdings"/>
              <a:buChar char=""/>
              <a:tabLst>
                <a:tab pos="704850" algn="l"/>
                <a:tab pos="1162050" algn="l"/>
              </a:tabLst>
            </a:pPr>
            <a:r>
              <a:rPr lang="ru-RU" sz="3200" b="1" i="1" dirty="0" smtClean="0">
                <a:solidFill>
                  <a:schemeClr val="tx1"/>
                </a:solidFill>
                <a:latin typeface="Times New Roman"/>
                <a:ea typeface="Times New Roman"/>
                <a:cs typeface="Arial"/>
              </a:rPr>
              <a:t>Я стал лучше / хуже?</a:t>
            </a:r>
            <a:endParaRPr lang="ru-RU" sz="3200" b="1" dirty="0">
              <a:solidFill>
                <a:schemeClr val="tx1"/>
              </a:solidFill>
              <a:latin typeface="Arial"/>
              <a:ea typeface="Times New Roman"/>
            </a:endParaRPr>
          </a:p>
          <a:p>
            <a:pPr marL="342900" lvl="0" indent="-342900">
              <a:buFont typeface="Wingdings"/>
              <a:buChar char=""/>
              <a:tabLst>
                <a:tab pos="704850" algn="l"/>
                <a:tab pos="1162050" algn="l"/>
              </a:tabLst>
            </a:pPr>
            <a:r>
              <a:rPr lang="ru-RU" sz="3200" b="1" i="1" dirty="0" smtClean="0">
                <a:solidFill>
                  <a:schemeClr val="tx1"/>
                </a:solidFill>
                <a:latin typeface="Times New Roman"/>
                <a:ea typeface="Times New Roman"/>
                <a:cs typeface="Arial"/>
              </a:rPr>
              <a:t>Я созидал / разрушал себя?</a:t>
            </a:r>
            <a:endParaRPr lang="ru-RU" sz="3200" b="1" dirty="0">
              <a:solidFill>
                <a:schemeClr val="tx1"/>
              </a:solidFill>
              <a:latin typeface="Arial"/>
              <a:ea typeface="Times New Roman"/>
            </a:endParaRPr>
          </a:p>
          <a:p>
            <a:pPr marL="342900" lvl="0" indent="-342900">
              <a:buFont typeface="Wingdings"/>
              <a:buChar char=""/>
              <a:tabLst>
                <a:tab pos="704850" algn="l"/>
                <a:tab pos="1162050" algn="l"/>
              </a:tabLst>
            </a:pPr>
            <a:r>
              <a:rPr lang="ru-RU" sz="3200" b="1" i="1" dirty="0">
                <a:solidFill>
                  <a:schemeClr val="tx1"/>
                </a:solidFill>
                <a:latin typeface="Times New Roman"/>
                <a:ea typeface="Times New Roman"/>
                <a:cs typeface="Arial"/>
              </a:rPr>
              <a:t>Я созидал / разрушал </a:t>
            </a:r>
            <a:r>
              <a:rPr lang="ru-RU" sz="3200" b="1" i="1" dirty="0" smtClean="0">
                <a:solidFill>
                  <a:schemeClr val="tx1"/>
                </a:solidFill>
                <a:latin typeface="Times New Roman"/>
                <a:ea typeface="Times New Roman"/>
                <a:cs typeface="Arial"/>
              </a:rPr>
              <a:t>других?</a:t>
            </a:r>
            <a:endParaRPr lang="ru-RU" sz="3200" b="1" dirty="0">
              <a:solidFill>
                <a:schemeClr val="tx1"/>
              </a:solidFill>
              <a:latin typeface="Arial"/>
              <a:ea typeface="Times New Roman"/>
            </a:endParaRP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708920"/>
            <a:ext cx="1944216" cy="181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3"/>
          <p:cNvSpPr txBox="1">
            <a:spLocks/>
          </p:cNvSpPr>
          <p:nvPr/>
        </p:nvSpPr>
        <p:spPr>
          <a:xfrm>
            <a:off x="-396552" y="584093"/>
            <a:ext cx="8591550" cy="923330"/>
          </a:xfrm>
          <a:prstGeom prst="rect">
            <a:avLst/>
          </a:prstGeom>
        </p:spPr>
        <p:txBody>
          <a:bodyPr vert="horz" wrap="square" lIns="91440" tIns="45720" rIns="91440" bIns="45720" rtlCol="0" anchor="b" anchorCtr="0">
            <a:sp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spcBef>
                <a:spcPts val="600"/>
              </a:spcBef>
              <a:buClr>
                <a:srgbClr val="61625E"/>
              </a:buClr>
            </a:pPr>
            <a:r>
              <a:rPr lang="ru-RU" sz="5400" b="1" dirty="0" smtClean="0">
                <a:ln w="1905"/>
                <a:solidFill>
                  <a:srgbClr val="C00000"/>
                </a:solidFill>
                <a:effectLst>
                  <a:innerShdw blurRad="69850" dist="43180" dir="5400000">
                    <a:srgbClr val="000000">
                      <a:alpha val="65000"/>
                    </a:srgbClr>
                  </a:innerShdw>
                </a:effectLst>
                <a:cs typeface="Tahoma" pitchFamily="34" charset="0"/>
              </a:rPr>
              <a:t>Духовная рефлексия</a:t>
            </a:r>
            <a:endParaRPr lang="ru-RU" sz="5400" b="1" dirty="0">
              <a:ln w="1905"/>
              <a:solidFill>
                <a:srgbClr val="C00000"/>
              </a:solidFill>
              <a:effectLst>
                <a:innerShdw blurRad="69850" dist="43180" dir="5400000">
                  <a:srgbClr val="000000">
                    <a:alpha val="65000"/>
                  </a:srgbClr>
                </a:innerShdw>
              </a:effectLst>
              <a:cs typeface="Tahoma" pitchFamily="34" charset="0"/>
            </a:endParaRPr>
          </a:p>
        </p:txBody>
      </p:sp>
    </p:spTree>
    <p:extLst>
      <p:ext uri="{BB962C8B-B14F-4D97-AF65-F5344CB8AC3E}">
        <p14:creationId xmlns:p14="http://schemas.microsoft.com/office/powerpoint/2010/main" val="1623460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Спасибо за внимание</a:t>
            </a:r>
            <a:endParaRPr lang="ru-R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300033"/>
            <a:ext cx="36004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38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850900"/>
            <a:ext cx="8229600" cy="777875"/>
          </a:xfrm>
        </p:spPr>
        <p:txBody>
          <a:bodyPr/>
          <a:lstStyle/>
          <a:p>
            <a:r>
              <a:rPr lang="ru-RU" sz="3200" b="1" dirty="0" err="1" smtClean="0">
                <a:solidFill>
                  <a:srgbClr val="003366"/>
                </a:solidFill>
              </a:rPr>
              <a:t>Деятельностный</a:t>
            </a:r>
            <a:r>
              <a:rPr lang="ru-RU" sz="3200" b="1" dirty="0" smtClean="0">
                <a:solidFill>
                  <a:srgbClr val="003366"/>
                </a:solidFill>
              </a:rPr>
              <a:t> подход</a:t>
            </a:r>
            <a:endParaRPr lang="ru-RU" sz="3200" b="1" dirty="0">
              <a:solidFill>
                <a:srgbClr val="003366"/>
              </a:solidFill>
            </a:endParaRPr>
          </a:p>
        </p:txBody>
      </p:sp>
      <p:sp>
        <p:nvSpPr>
          <p:cNvPr id="175107" name="Rectangle 3"/>
          <p:cNvSpPr>
            <a:spLocks noGrp="1" noChangeArrowheads="1"/>
          </p:cNvSpPr>
          <p:nvPr>
            <p:ph type="body" idx="1"/>
          </p:nvPr>
        </p:nvSpPr>
        <p:spPr/>
        <p:txBody>
          <a:bodyPr>
            <a:normAutofit/>
          </a:bodyPr>
          <a:lstStyle/>
          <a:p>
            <a:pPr>
              <a:buFontTx/>
              <a:buNone/>
            </a:pPr>
            <a:endParaRPr lang="fr-FR" sz="1700" dirty="0"/>
          </a:p>
          <a:p>
            <a:pPr>
              <a:buFontTx/>
              <a:buNone/>
            </a:pPr>
            <a:endParaRPr lang="fr-FR" sz="1700" dirty="0"/>
          </a:p>
          <a:p>
            <a:pPr>
              <a:buFontTx/>
              <a:buNone/>
            </a:pPr>
            <a:r>
              <a:rPr lang="fr-FR" sz="1700" dirty="0"/>
              <a:t>                                                </a:t>
            </a:r>
            <a:r>
              <a:rPr lang="fr-FR" sz="1500" dirty="0" smtClean="0"/>
              <a:t>                                         </a:t>
            </a:r>
            <a:endParaRPr lang="fr-FR" sz="1500" dirty="0"/>
          </a:p>
        </p:txBody>
      </p:sp>
      <p:sp>
        <p:nvSpPr>
          <p:cNvPr id="175108" name="Rectangle 4"/>
          <p:cNvSpPr>
            <a:spLocks noChangeArrowheads="1"/>
          </p:cNvSpPr>
          <p:nvPr/>
        </p:nvSpPr>
        <p:spPr bwMode="auto">
          <a:xfrm>
            <a:off x="755650" y="1844675"/>
            <a:ext cx="2232025" cy="1800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Основные</a:t>
            </a:r>
          </a:p>
          <a:p>
            <a:pPr algn="ctr"/>
            <a:r>
              <a:rPr lang="ru-RU" sz="1800" b="1" dirty="0" smtClean="0">
                <a:latin typeface="Verdana" pitchFamily="34" charset="0"/>
              </a:rPr>
              <a:t> компетенции</a:t>
            </a:r>
            <a:endParaRPr lang="fr-FR" sz="1800" b="1" dirty="0">
              <a:latin typeface="Verdana" pitchFamily="34" charset="0"/>
            </a:endParaRPr>
          </a:p>
          <a:p>
            <a:pPr algn="ctr"/>
            <a:endParaRPr lang="fr-FR" sz="1800" b="1" dirty="0">
              <a:latin typeface="Verdana" pitchFamily="34" charset="0"/>
            </a:endParaRPr>
          </a:p>
          <a:p>
            <a:pPr algn="ctr"/>
            <a:r>
              <a:rPr lang="ru-RU" sz="1800" b="1" dirty="0" smtClean="0">
                <a:latin typeface="Verdana" pitchFamily="34" charset="0"/>
              </a:rPr>
              <a:t>Языковая </a:t>
            </a:r>
          </a:p>
          <a:p>
            <a:pPr algn="ctr"/>
            <a:r>
              <a:rPr lang="ru-RU" sz="1800" b="1" dirty="0" smtClean="0">
                <a:latin typeface="Verdana" pitchFamily="34" charset="0"/>
              </a:rPr>
              <a:t>компетенция</a:t>
            </a:r>
            <a:endParaRPr lang="ru-RU" sz="1800" b="1" dirty="0">
              <a:latin typeface="Verdana" pitchFamily="34" charset="0"/>
            </a:endParaRPr>
          </a:p>
        </p:txBody>
      </p:sp>
      <p:sp>
        <p:nvSpPr>
          <p:cNvPr id="175109" name="Rectangle 5"/>
          <p:cNvSpPr>
            <a:spLocks noChangeArrowheads="1"/>
          </p:cNvSpPr>
          <p:nvPr/>
        </p:nvSpPr>
        <p:spPr bwMode="auto">
          <a:xfrm>
            <a:off x="6150755" y="1701007"/>
            <a:ext cx="2305050" cy="187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Универсальные</a:t>
            </a:r>
          </a:p>
          <a:p>
            <a:pPr algn="ctr"/>
            <a:r>
              <a:rPr lang="ru-RU" b="1" dirty="0" smtClean="0">
                <a:latin typeface="Verdana" pitchFamily="34" charset="0"/>
              </a:rPr>
              <a:t>учебные</a:t>
            </a:r>
          </a:p>
          <a:p>
            <a:pPr algn="ctr"/>
            <a:r>
              <a:rPr lang="ru-RU" sz="1800" b="1" dirty="0" smtClean="0">
                <a:latin typeface="Verdana" pitchFamily="34" charset="0"/>
              </a:rPr>
              <a:t>действия</a:t>
            </a:r>
          </a:p>
          <a:p>
            <a:pPr algn="ctr"/>
            <a:endParaRPr lang="ru-RU" sz="1800" dirty="0">
              <a:latin typeface="Verdana" pitchFamily="34" charset="0"/>
            </a:endParaRPr>
          </a:p>
        </p:txBody>
      </p:sp>
      <p:sp>
        <p:nvSpPr>
          <p:cNvPr id="175110" name="Rectangle 6"/>
          <p:cNvSpPr>
            <a:spLocks noChangeArrowheads="1"/>
          </p:cNvSpPr>
          <p:nvPr/>
        </p:nvSpPr>
        <p:spPr bwMode="auto">
          <a:xfrm>
            <a:off x="755650" y="4941888"/>
            <a:ext cx="2232025"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Языковая </a:t>
            </a:r>
          </a:p>
          <a:p>
            <a:pPr algn="ctr"/>
            <a:r>
              <a:rPr lang="ru-RU" sz="1800" b="1" dirty="0" smtClean="0">
                <a:latin typeface="Verdana" pitchFamily="34" charset="0"/>
              </a:rPr>
              <a:t>деятельность</a:t>
            </a:r>
            <a:endParaRPr lang="ru-RU" sz="1800" b="1" dirty="0">
              <a:latin typeface="Verdana" pitchFamily="34" charset="0"/>
            </a:endParaRPr>
          </a:p>
        </p:txBody>
      </p:sp>
      <p:sp>
        <p:nvSpPr>
          <p:cNvPr id="175111" name="Rectangle 7"/>
          <p:cNvSpPr>
            <a:spLocks noChangeArrowheads="1"/>
          </p:cNvSpPr>
          <p:nvPr/>
        </p:nvSpPr>
        <p:spPr bwMode="auto">
          <a:xfrm>
            <a:off x="6227763" y="4005262"/>
            <a:ext cx="22320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Стратегии</a:t>
            </a:r>
            <a:r>
              <a:rPr lang="fr-FR" sz="1800" dirty="0" smtClean="0">
                <a:latin typeface="Verdana" pitchFamily="34" charset="0"/>
              </a:rPr>
              <a:t> </a:t>
            </a:r>
            <a:endParaRPr lang="ru-RU" sz="1800" dirty="0">
              <a:latin typeface="Verdana" pitchFamily="34" charset="0"/>
            </a:endParaRPr>
          </a:p>
        </p:txBody>
      </p:sp>
      <p:sp>
        <p:nvSpPr>
          <p:cNvPr id="175112" name="Rectangle 8"/>
          <p:cNvSpPr>
            <a:spLocks noChangeArrowheads="1"/>
          </p:cNvSpPr>
          <p:nvPr/>
        </p:nvSpPr>
        <p:spPr bwMode="auto">
          <a:xfrm>
            <a:off x="6227763" y="4868863"/>
            <a:ext cx="2232025"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Области</a:t>
            </a:r>
            <a:endParaRPr lang="fr-FR" sz="1800" b="1" dirty="0">
              <a:latin typeface="Verdana" pitchFamily="34" charset="0"/>
            </a:endParaRPr>
          </a:p>
          <a:p>
            <a:pPr algn="ctr"/>
            <a:endParaRPr lang="fr-FR" sz="1800" b="1" dirty="0">
              <a:latin typeface="Verdana" pitchFamily="34" charset="0"/>
            </a:endParaRPr>
          </a:p>
          <a:p>
            <a:pPr algn="ctr"/>
            <a:r>
              <a:rPr lang="ru-RU" b="1" dirty="0" smtClean="0">
                <a:latin typeface="Verdana" pitchFamily="34" charset="0"/>
              </a:rPr>
              <a:t>Темы</a:t>
            </a:r>
            <a:endParaRPr lang="ru-RU" sz="1800" b="1" dirty="0">
              <a:latin typeface="Verdana" pitchFamily="34" charset="0"/>
            </a:endParaRPr>
          </a:p>
        </p:txBody>
      </p:sp>
      <p:sp>
        <p:nvSpPr>
          <p:cNvPr id="175113" name="Rectangle 9"/>
          <p:cNvSpPr>
            <a:spLocks noChangeArrowheads="1"/>
          </p:cNvSpPr>
          <p:nvPr/>
        </p:nvSpPr>
        <p:spPr bwMode="auto">
          <a:xfrm>
            <a:off x="4067175" y="4941888"/>
            <a:ext cx="1225550"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Тексты</a:t>
            </a:r>
            <a:endParaRPr lang="ru-RU" sz="1800" dirty="0">
              <a:latin typeface="Verdana" pitchFamily="34" charset="0"/>
            </a:endParaRPr>
          </a:p>
        </p:txBody>
      </p:sp>
      <p:sp>
        <p:nvSpPr>
          <p:cNvPr id="175114" name="Rectangle 10"/>
          <p:cNvSpPr>
            <a:spLocks noChangeArrowheads="1"/>
          </p:cNvSpPr>
          <p:nvPr/>
        </p:nvSpPr>
        <p:spPr bwMode="auto">
          <a:xfrm>
            <a:off x="3995738" y="3644900"/>
            <a:ext cx="13684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800" b="1" dirty="0" smtClean="0">
                <a:latin typeface="Verdana" pitchFamily="34" charset="0"/>
              </a:rPr>
              <a:t>Задачи</a:t>
            </a:r>
            <a:endParaRPr lang="ru-RU" sz="1800" dirty="0">
              <a:latin typeface="Verdana" pitchFamily="34" charset="0"/>
            </a:endParaRPr>
          </a:p>
        </p:txBody>
      </p:sp>
      <p:sp>
        <p:nvSpPr>
          <p:cNvPr id="175115" name="Line 11"/>
          <p:cNvSpPr>
            <a:spLocks noChangeShapeType="1"/>
          </p:cNvSpPr>
          <p:nvPr/>
        </p:nvSpPr>
        <p:spPr bwMode="auto">
          <a:xfrm>
            <a:off x="3276600" y="2636838"/>
            <a:ext cx="2447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16" name="Line 12"/>
          <p:cNvSpPr>
            <a:spLocks noChangeShapeType="1"/>
          </p:cNvSpPr>
          <p:nvPr/>
        </p:nvSpPr>
        <p:spPr bwMode="auto">
          <a:xfrm>
            <a:off x="5508625" y="4221163"/>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17" name="Line 13"/>
          <p:cNvSpPr>
            <a:spLocks noChangeShapeType="1"/>
          </p:cNvSpPr>
          <p:nvPr/>
        </p:nvSpPr>
        <p:spPr bwMode="auto">
          <a:xfrm flipV="1">
            <a:off x="3132138" y="4365625"/>
            <a:ext cx="792162"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18" name="Line 14"/>
          <p:cNvSpPr>
            <a:spLocks noChangeShapeType="1"/>
          </p:cNvSpPr>
          <p:nvPr/>
        </p:nvSpPr>
        <p:spPr bwMode="auto">
          <a:xfrm>
            <a:off x="3059113" y="3644900"/>
            <a:ext cx="86518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19" name="Line 15"/>
          <p:cNvSpPr>
            <a:spLocks noChangeShapeType="1"/>
          </p:cNvSpPr>
          <p:nvPr/>
        </p:nvSpPr>
        <p:spPr bwMode="auto">
          <a:xfrm flipH="1" flipV="1">
            <a:off x="5364163" y="4437063"/>
            <a:ext cx="792162"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20" name="Line 16"/>
          <p:cNvSpPr>
            <a:spLocks noChangeShapeType="1"/>
          </p:cNvSpPr>
          <p:nvPr/>
        </p:nvSpPr>
        <p:spPr bwMode="auto">
          <a:xfrm>
            <a:off x="3132138" y="558958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21" name="Line 17"/>
          <p:cNvSpPr>
            <a:spLocks noChangeShapeType="1"/>
          </p:cNvSpPr>
          <p:nvPr/>
        </p:nvSpPr>
        <p:spPr bwMode="auto">
          <a:xfrm>
            <a:off x="5364163" y="5589588"/>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22" name="Line 18"/>
          <p:cNvSpPr>
            <a:spLocks noChangeShapeType="1"/>
          </p:cNvSpPr>
          <p:nvPr/>
        </p:nvSpPr>
        <p:spPr bwMode="auto">
          <a:xfrm flipV="1">
            <a:off x="1835150" y="37893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23" name="Line 19"/>
          <p:cNvSpPr>
            <a:spLocks noChangeShapeType="1"/>
          </p:cNvSpPr>
          <p:nvPr/>
        </p:nvSpPr>
        <p:spPr bwMode="auto">
          <a:xfrm>
            <a:off x="1835150" y="465296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124" name="Line 20"/>
          <p:cNvSpPr>
            <a:spLocks noChangeShapeType="1"/>
          </p:cNvSpPr>
          <p:nvPr/>
        </p:nvSpPr>
        <p:spPr bwMode="auto">
          <a:xfrm>
            <a:off x="7451725" y="3644900"/>
            <a:ext cx="0" cy="3603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90010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41401" y="548680"/>
            <a:ext cx="3461204"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Говорение</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4" descr="http://t0.gstatic.com/images?q=tbn:ANd9GcTTEJ7tMekJ7NsFCzm433F04xax8IZsslQhcUalh3RP1rcDgjG7gNc9QP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472010"/>
            <a:ext cx="4693427"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7-tub-ru.yandex.net/i?id=252827801-0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05064"/>
            <a:ext cx="3947534" cy="273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8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3" y="332656"/>
            <a:ext cx="7772400" cy="1780108"/>
          </a:xfrm>
        </p:spPr>
        <p:txBody>
          <a:bodyPr>
            <a:normAutofit fontScale="90000"/>
          </a:bodyPr>
          <a:lstStyle/>
          <a:p>
            <a:r>
              <a:rPr lang="en-US" sz="7200" dirty="0" smtClean="0"/>
              <a:t>En </a:t>
            </a:r>
            <a:r>
              <a:rPr lang="en-US" sz="7200" dirty="0" err="1" smtClean="0"/>
              <a:t>vacances</a:t>
            </a:r>
            <a:r>
              <a:rPr lang="en-US" dirty="0" smtClean="0"/>
              <a:t/>
            </a:r>
            <a:br>
              <a:rPr lang="en-US" dirty="0" smtClean="0"/>
            </a:br>
            <a:endParaRPr lang="ru-RU" dirty="0"/>
          </a:p>
        </p:txBody>
      </p:sp>
      <p:sp>
        <p:nvSpPr>
          <p:cNvPr id="5" name="Прямоугольник 4"/>
          <p:cNvSpPr/>
          <p:nvPr/>
        </p:nvSpPr>
        <p:spPr>
          <a:xfrm>
            <a:off x="2195736" y="3789040"/>
            <a:ext cx="5230919" cy="2308324"/>
          </a:xfrm>
          <a:prstGeom prst="rect">
            <a:avLst/>
          </a:prstGeom>
          <a:noFill/>
        </p:spPr>
        <p:txBody>
          <a:bodyPr wrap="none" lIns="91440" tIns="45720" rIns="91440" bIns="45720">
            <a:spAutoFit/>
          </a:bodyPr>
          <a:lstStyle/>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LES SPORTS </a:t>
            </a:r>
          </a:p>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D’HIVER</a:t>
            </a:r>
            <a:endParaRPr lang="ru-RU"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6" name="Picture 2" descr="http://im7-tub-ru.yandex.net/i?id=252827801-0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300" y="1507864"/>
            <a:ext cx="3024336" cy="20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87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97640" y="260648"/>
            <a:ext cx="2348721"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Чтение</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угольник 2"/>
          <p:cNvSpPr/>
          <p:nvPr/>
        </p:nvSpPr>
        <p:spPr>
          <a:xfrm>
            <a:off x="1125319" y="1013773"/>
            <a:ext cx="6965369" cy="923330"/>
          </a:xfrm>
          <a:prstGeom prst="rect">
            <a:avLst/>
          </a:prstGeom>
          <a:noFill/>
        </p:spPr>
        <p:txBody>
          <a:bodyPr wrap="none" lIns="91440" tIns="45720" rIns="91440" bIns="45720">
            <a:spAutoFit/>
          </a:bodyPr>
          <a:lstStyle/>
          <a:p>
            <a:pPr algn="ctr"/>
            <a:r>
              <a:rPr lang="ru-RU" sz="54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Les</a:t>
            </a:r>
            <a:r>
              <a:rPr lang="ru-RU" sz="54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ru-RU" sz="54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vacances</a:t>
            </a:r>
            <a:r>
              <a:rPr lang="ru-RU" sz="54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ru-RU" sz="54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d’hiver</a:t>
            </a:r>
            <a:endParaRPr lang="ru-RU" sz="5400" b="1" cap="none" spc="300" dirty="0" smtClean="0">
              <a:ln w="11430" cmpd="sng">
                <a:solidFill>
                  <a:schemeClr val="accent1">
                    <a:tint val="10000"/>
                  </a:schemeClr>
                </a:solidFill>
                <a:prstDash val="solid"/>
                <a:miter lim="800000"/>
              </a:ln>
              <a:effectLst>
                <a:glow rad="45500">
                  <a:schemeClr val="accent1">
                    <a:satMod val="220000"/>
                    <a:alpha val="35000"/>
                  </a:schemeClr>
                </a:glow>
              </a:effectLst>
            </a:endParaRPr>
          </a:p>
        </p:txBody>
      </p:sp>
      <p:sp>
        <p:nvSpPr>
          <p:cNvPr id="4" name="Прямоугольник 3"/>
          <p:cNvSpPr/>
          <p:nvPr/>
        </p:nvSpPr>
        <p:spPr>
          <a:xfrm>
            <a:off x="575556" y="1772816"/>
            <a:ext cx="7992888" cy="5078313"/>
          </a:xfrm>
          <a:prstGeom prst="rect">
            <a:avLst/>
          </a:prstGeom>
        </p:spPr>
        <p:txBody>
          <a:bodyPr wrap="square">
            <a:spAutoFit/>
          </a:bodyPr>
          <a:lstStyle/>
          <a:p>
            <a:pPr algn="just"/>
            <a:r>
              <a:rPr lang="ru-RU" dirty="0" smtClean="0"/>
              <a:t>	</a:t>
            </a:r>
            <a:r>
              <a:rPr lang="fr-FR" dirty="0" smtClean="0"/>
              <a:t>L'hiver </a:t>
            </a:r>
            <a:r>
              <a:rPr lang="fr-FR" dirty="0"/>
              <a:t>est une très belle saison. Tout est blanc : les champs, les forêts, les villes sont sous la neige blanche. C'est très joli ! Surtout quand il fait du soleil et la neige brille sous ses rayons</a:t>
            </a:r>
            <a:r>
              <a:rPr lang="fr-FR" dirty="0" smtClean="0"/>
              <a:t>.</a:t>
            </a:r>
            <a:endParaRPr lang="ru-RU" dirty="0" smtClean="0"/>
          </a:p>
          <a:p>
            <a:pPr algn="just"/>
            <a:r>
              <a:rPr lang="ru-RU" dirty="0" smtClean="0"/>
              <a:t>	</a:t>
            </a:r>
            <a:r>
              <a:rPr lang="fr-FR" dirty="0" smtClean="0"/>
              <a:t>Et </a:t>
            </a:r>
            <a:r>
              <a:rPr lang="fr-FR" dirty="0"/>
              <a:t>enfin, c'est les vacances. En hiver il y a beaucoup de loisirs. Les enfants jouent dans la cour. Ils font un bonhomme de neige et construisent des forts de neige. Quel est le sport préféré des enfants ? La bataille de boules de neige, bien sûr </a:t>
            </a:r>
            <a:r>
              <a:rPr lang="fr-FR" dirty="0" smtClean="0"/>
              <a:t>!</a:t>
            </a:r>
            <a:endParaRPr lang="ru-RU" dirty="0" smtClean="0"/>
          </a:p>
          <a:p>
            <a:pPr algn="just"/>
            <a:r>
              <a:rPr lang="ru-RU" dirty="0" smtClean="0"/>
              <a:t>	J</a:t>
            </a:r>
            <a:r>
              <a:rPr lang="fr-FR" dirty="0" smtClean="0"/>
              <a:t>e </a:t>
            </a:r>
            <a:r>
              <a:rPr lang="fr-FR" dirty="0"/>
              <a:t>prends mes skis avec les bâtons et je vais dans le parc qui se trouve près du quartier où j'habite. Deux heures de la belle promenade en ski, et je reviens à la maison, fatigué et affamé, mais très content</a:t>
            </a:r>
            <a:r>
              <a:rPr lang="fr-FR" dirty="0" smtClean="0"/>
              <a:t>.</a:t>
            </a:r>
            <a:endParaRPr lang="ru-RU" dirty="0" smtClean="0"/>
          </a:p>
          <a:p>
            <a:pPr algn="just"/>
            <a:r>
              <a:rPr lang="ru-RU" dirty="0"/>
              <a:t>	</a:t>
            </a:r>
            <a:r>
              <a:rPr lang="ru-RU" dirty="0" smtClean="0"/>
              <a:t>J</a:t>
            </a:r>
            <a:r>
              <a:rPr lang="fr-FR" dirty="0" smtClean="0"/>
              <a:t>'aime </a:t>
            </a:r>
            <a:r>
              <a:rPr lang="fr-FR" dirty="0"/>
              <a:t>aussi jouer au hockey. Cette année mes parents m'ont acheté de nouveaux patins et une crosse et maintenant j'apprends à patiner sur glace. Presque chaque matin, je passe des heures sur la patinoire</a:t>
            </a:r>
            <a:r>
              <a:rPr lang="fr-FR" dirty="0" smtClean="0"/>
              <a:t>.</a:t>
            </a:r>
            <a:endParaRPr lang="ru-RU" dirty="0" smtClean="0"/>
          </a:p>
          <a:p>
            <a:pPr algn="just"/>
            <a:r>
              <a:rPr lang="ru-RU" dirty="0"/>
              <a:t>	</a:t>
            </a:r>
            <a:r>
              <a:rPr lang="fr-FR" dirty="0"/>
              <a:t>Les filles, elles n'aiment pas la pêche. Elles détestent le hockey. En revanche, elles trouvent plaisir à faire de la luge ou du patinage artistique. Ou encore, elles vont au cinéma ou à la discothèque. Pour danser ? Non, je vous assure ! Juste pour parler de nous, des garçons !</a:t>
            </a:r>
            <a:endParaRPr lang="ru-RU" dirty="0" smtClean="0"/>
          </a:p>
          <a:p>
            <a:pPr algn="just"/>
            <a:r>
              <a:rPr lang="ru-RU" dirty="0"/>
              <a:t>	</a:t>
            </a:r>
          </a:p>
        </p:txBody>
      </p:sp>
    </p:spTree>
    <p:extLst>
      <p:ext uri="{BB962C8B-B14F-4D97-AF65-F5344CB8AC3E}">
        <p14:creationId xmlns:p14="http://schemas.microsoft.com/office/powerpoint/2010/main" val="144319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Упражнения </a:t>
            </a:r>
            <a:endParaRPr lang="ru-RU" dirty="0"/>
          </a:p>
        </p:txBody>
      </p:sp>
      <p:sp>
        <p:nvSpPr>
          <p:cNvPr id="4" name="Прямоугольник 3"/>
          <p:cNvSpPr/>
          <p:nvPr/>
        </p:nvSpPr>
        <p:spPr>
          <a:xfrm>
            <a:off x="4316959" y="2967335"/>
            <a:ext cx="5100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251520" y="2348880"/>
            <a:ext cx="8496944" cy="3477875"/>
          </a:xfrm>
          <a:prstGeom prst="rect">
            <a:avLst/>
          </a:prstGeom>
          <a:noFill/>
        </p:spPr>
        <p:txBody>
          <a:bodyPr wrap="square" lIns="91440" tIns="45720" rIns="91440" bIns="45720">
            <a:spAutoFit/>
          </a:bodyPr>
          <a:lstStyle/>
          <a:p>
            <a:r>
              <a:rPr lang="ru-RU"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4400" b="1" cap="none"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Найдите в тексте слова по      теме «Зимние виды спорта»</a:t>
            </a:r>
          </a:p>
          <a:p>
            <a:pPr marL="457200" indent="-457200">
              <a:buFontTx/>
              <a:buChar char="-"/>
            </a:pPr>
            <a:r>
              <a:rPr lang="ru-RU" sz="4400" b="1"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Ответьте на вопросы</a:t>
            </a:r>
          </a:p>
          <a:p>
            <a:pPr marL="457200" indent="-457200">
              <a:buFontTx/>
              <a:buChar char="-"/>
            </a:pPr>
            <a:r>
              <a:rPr lang="ru-RU" sz="4400" b="1" cap="none"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Выполните задание по тексту (</a:t>
            </a:r>
            <a:r>
              <a:rPr lang="ru-RU" sz="4400" b="1" cap="none" spc="300" dirty="0" err="1"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vrai</a:t>
            </a:r>
            <a:r>
              <a:rPr lang="ru-RU" sz="4400" b="1" cap="none"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 </a:t>
            </a:r>
            <a:r>
              <a:rPr lang="ru-RU" sz="4400" b="1" cap="none" spc="300" dirty="0" err="1"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ou</a:t>
            </a:r>
            <a:r>
              <a:rPr lang="ru-RU" sz="4400" b="1" cap="none"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 </a:t>
            </a:r>
            <a:r>
              <a:rPr lang="ru-RU" sz="4400" b="1" cap="none" spc="300" dirty="0" err="1"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faux</a:t>
            </a:r>
            <a:r>
              <a:rPr lang="ru-RU" sz="4400" b="1" cap="none"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rPr>
              <a:t>)</a:t>
            </a:r>
            <a:endParaRPr lang="ru-RU" sz="4400" b="1" cap="none"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108198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267</TotalTime>
  <Words>974</Words>
  <Application>Microsoft Office PowerPoint</Application>
  <PresentationFormat>Экран (4:3)</PresentationFormat>
  <Paragraphs>245</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Волна</vt:lpstr>
      <vt:lpstr>  Федеральный компонент государственного стандарта начального  и среднего общего образования </vt:lpstr>
      <vt:lpstr>Для  каждой ступени обучения выделяются три группы планируемых результатов</vt:lpstr>
      <vt:lpstr>Универсальные учебные действия</vt:lpstr>
      <vt:lpstr>Презентация PowerPoint</vt:lpstr>
      <vt:lpstr>Деятельностный подход</vt:lpstr>
      <vt:lpstr>Презентация PowerPoint</vt:lpstr>
      <vt:lpstr>En vacances </vt:lpstr>
      <vt:lpstr>Презентация PowerPoint</vt:lpstr>
      <vt:lpstr>Упражнения </vt:lpstr>
      <vt:lpstr>Презентация PowerPoint</vt:lpstr>
      <vt:lpstr>En hiver on pratique…</vt:lpstr>
      <vt:lpstr>En hiver on pratique…</vt:lpstr>
      <vt:lpstr>En hiver on pratique…</vt:lpstr>
      <vt:lpstr>En hiver on pratique…</vt:lpstr>
      <vt:lpstr>En hiver on pratique…</vt:lpstr>
      <vt:lpstr>En hiver on pratique…</vt:lpstr>
      <vt:lpstr>En hiver on pratique…</vt:lpstr>
      <vt:lpstr>En hiver on pratique…</vt:lpstr>
      <vt:lpstr>En hiver on pratique…</vt:lpstr>
      <vt:lpstr>Trouvez une bonne réponse:</vt:lpstr>
      <vt:lpstr>Finissez les phrases</vt:lpstr>
      <vt:lpstr>Les sportifs qui pratiquent…</vt:lpstr>
      <vt:lpstr>Les sportifs et les sportives</vt:lpstr>
      <vt:lpstr>Презентация PowerPoint</vt:lpstr>
      <vt:lpstr>Choisissez une bonne réponse</vt:lpstr>
      <vt:lpstr>Презентация PowerPoint</vt:lpstr>
      <vt:lpstr>Презентация PowerPoint</vt:lpstr>
      <vt:lpstr>Презентация PowerPoint</vt:lpstr>
      <vt:lpstr>Презентация PowerPoint</vt:lpstr>
      <vt:lpstr>Виды учебной рефлексии</vt:lpstr>
      <vt:lpstr>Презентация PowerPoint</vt:lpstr>
      <vt:lpstr>Презентация PowerPoint</vt:lpstr>
      <vt:lpstr>Ранжирование </vt:lpstr>
      <vt:lpstr>Презентация PowerPoint</vt:lpstr>
      <vt:lpstr>Вопросы - ответы</vt:lpstr>
      <vt:lpstr>Презентация PowerPoint</vt:lpstr>
      <vt:lpstr>Презентация PowerPoint</vt:lpstr>
      <vt:lpstr>Презентация PowerPoint</vt:lpstr>
      <vt:lpstr>Цветовая палитра</vt:lpstr>
      <vt:lpstr>Вопросы - ответы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vacances </dc:title>
  <dc:creator>Мама</dc:creator>
  <cp:lastModifiedBy>admin</cp:lastModifiedBy>
  <cp:revision>28</cp:revision>
  <dcterms:created xsi:type="dcterms:W3CDTF">2011-12-21T19:46:24Z</dcterms:created>
  <dcterms:modified xsi:type="dcterms:W3CDTF">2013-04-24T18:04:23Z</dcterms:modified>
</cp:coreProperties>
</file>