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  <p:sldId id="29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2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Портфолио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При аттестации на ПКК или ВКК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68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rmAutofit fontScale="92500" lnSpcReduction="20000"/>
          </a:bodyPr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Второе важное предназначение портфолио учителя - это альтернативная форма оценки профессионализма и результативности работы педагога при проведении экспертизы на соответствие заявленной квалификационной категории. 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764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7800" y="1700809"/>
            <a:ext cx="6248400" cy="3165832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Monotype Corsiva" pitchFamily="66" charset="0"/>
              </a:rPr>
              <a:t>Виды портфолио учителя</a:t>
            </a:r>
            <a:endParaRPr lang="ru-RU" sz="6600" b="1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81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71600" y="1340768"/>
            <a:ext cx="6400800" cy="414563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Текстовый портфолио (печатный вариант);</a:t>
            </a:r>
          </a:p>
          <a:p>
            <a:pPr marL="342900" indent="-342900">
              <a:buAutoNum type="arabicPeriod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Электронный портфолио 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60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Электронное портфолио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3600" dirty="0" smtClean="0"/>
              <a:t>1. Некий набор материалов, сформированный на компьютере.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64047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Электронное портфолио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-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 веб-базированный ресурс,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сайт учителя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который отражает индивидуальность и профессиональные достижения владельца. 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1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71600" y="692696"/>
            <a:ext cx="6400800" cy="424847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Виды электронного портфолио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53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Портфолио достижений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наибольший акцент нужно сделать на документы подтверждающие успехи вашей деятельности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83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Презентационный портфолио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необходим при поступлении на новое место работы, особенно в тех случаях, когда заработная плата назначается по итогам собеседования.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9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Тематический портфолио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 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акценты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расставляются на тематически обособленные творческие работы в разных сферах деятельности.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3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Комплексный портфолио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Объединяет в себе вышеперечисленные виды портфолио и необходим для презентации профессиональных достижений  учителя.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99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Слово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портфолио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" - мужского или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среднего рода? </a:t>
            </a:r>
          </a:p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современных словарях данная лексема пока не зафиксирована, и даже программа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Word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подчёркивает это слово красным, как написанное с ошибкой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Отмечу, что слово "портфолио" не склоняется, а употреблять его можно как в мужском, так и в среднем роде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endParaRPr lang="ru-RU" dirty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63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394154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1"/>
                </a:solidFill>
              </a:rPr>
              <a:t>Структура портфолио учителя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7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22183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Титульный лист.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Общие сведения о педагогическом работнике.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3.информационно-аналитический отчет ПР о профессиональной деятельности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период.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видеозапись 2-х уроков (учебных занятий и т.д.)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приложения.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0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rmAutofit fontScale="77500" lnSpcReduction="20000"/>
          </a:bodyPr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Общие сведения об учителе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1200"/>
              </a:spcAft>
              <a:buNone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ФИО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       Фамилия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Имя и Отчество должны быть обозначены ярко и чётко, что бы с первых секунд просмотра сайта учителя или бумажного портфолио они хорошо запомнились. ФИО должны быть прописаны достаточно крупным, красивым, хорошо читаемым шрифтом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</a:p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endParaRPr lang="ru-RU" dirty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Помните! Ваше ФИО - это ваш логотип!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20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57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Год рождения.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      Нужно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его указывать или нет - вопрос спорный. Если Ваше портфолио являет миру скупую выжимку фактов и сухое табличное описание Вашей деятельности, подобное справке горисполкома социалистических времён, то пожалуйста - указывайте год рождения. Это будет хорошим дополнением плохого портфолио. 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854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   Я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предлагаю другой вариант - разместить рядом с ФИО вашу фотографию. Фото само расскажет о вашем возрасте. Кроме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того,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оно продемонстрирует вашу обаятельность и красоту. А это, согласитесь, немаловажно!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Комбинация из красиво представленного ФИО и хорошей фотографии может стать ключевой, тем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более если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, к примеру,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учитель – мужчина.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88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этом разделе нужно указать свою основную специальность и квалификацию по диплому. Если у Вас несколько дипломов, то их всех нужно перечислить здесь. 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27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Трудовой и педагогический стаж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Этот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раздел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отражает ваше положение на карьерной лестнице педагога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Здесь нужно перечислить все учебные заведения, в которых вам удалось поработать. Данный раздел один из самых важных, поскольку демонстрирует Ваш педагогический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опыт,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а это один ключевых параметров оценки учителя.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95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Повышение квалификации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60848"/>
            <a:ext cx="6400800" cy="3600400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этом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разделе указываются пройденные вами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курсы за последние 5 лет,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семинары в которых вам удалось поучаствовать или проявить себя. Возможно, вы были организатором подобных курсов или семинаров - это также стоит отметить. Если курсы не были связанны с профессией педагога (из смежных областей), то о них всё равно стоит упомянуть. Более подробно опишите самые значимые эпизоды из всей практики повышения квалификации (где и когда прослушаны курсы, их проблематика).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9872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r>
              <a:rPr lang="ru-RU" sz="3200" dirty="0" smtClean="0">
                <a:latin typeface="Calibri"/>
                <a:ea typeface="Calibri"/>
                <a:cs typeface="Times New Roman"/>
              </a:rPr>
              <a:t>Награды, грамоты, благодарственные 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Этот раздел позволяет судить о процессе индивидуального развития педагога. В нём можно писать всё! Но советую размещать награды, грамоты и благодарственные письма в порядке значимости. Последние строки раздела обычно получают меньше внимания, поэтому постарайтесь самое важное поместить под №1.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59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Копии документов.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Данный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раздел наиболее важен для </a:t>
            </a:r>
            <a: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бумажного </a:t>
            </a:r>
            <a:r>
              <a:rPr lang="ru-RU" b="1" dirty="0" smtClean="0">
                <a:latin typeface="Verdana"/>
                <a:ea typeface="Times New Roman"/>
                <a:cs typeface="Times New Roman"/>
              </a:rPr>
              <a:t>портфолио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Распечатайте копии документов подтверждающих наличие дипломов, ученых степеней, почетных званий, наград, грамот и благодарственных писем.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Для </a:t>
            </a:r>
            <a:r>
              <a:rPr lang="ru-RU" b="1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электронного портфолио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всё проще. Разметите скан-копии документов в отдельной папке на Вашем сайте учителя, а в разделах "Образование" и "Повышение квалификации" превратите строки с описанием дипломов в гиперссылки так, что бы при нажатии на них, открывались сохраненные изображения ваших аттестатов и прочих документов.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37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68760"/>
            <a:ext cx="6400800" cy="4217641"/>
          </a:xfrm>
          <a:noFill/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В </a:t>
            </a:r>
            <a:r>
              <a:rPr lang="ru-RU" sz="4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переводе с итальянского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«портфолио» </a:t>
            </a:r>
            <a:r>
              <a:rPr lang="ru-RU" sz="4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означает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«папка </a:t>
            </a:r>
            <a:r>
              <a:rPr lang="ru-RU" sz="4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документами». </a:t>
            </a:r>
          </a:p>
        </p:txBody>
      </p:sp>
    </p:spTree>
    <p:extLst>
      <p:ext uri="{BB962C8B-B14F-4D97-AF65-F5344CB8AC3E}">
        <p14:creationId xmlns:p14="http://schemas.microsoft.com/office/powerpoint/2010/main" xmlns="" val="124285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Информационно-аналитический отчет ПР о профессиональной деятельности в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период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2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Результаты педагогической деятельности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16832"/>
            <a:ext cx="6400800" cy="3569569"/>
          </a:xfrm>
        </p:spPr>
        <p:txBody>
          <a:bodyPr>
            <a:normAutofit fontScale="92500" lnSpcReduction="20000"/>
          </a:bodyPr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этом разделе должны быть собраны: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материалы, демонстрирующие результаты освоения обучающимися образовательных программ и </a:t>
            </a:r>
            <a:r>
              <a:rPr lang="ru-RU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сформированности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у них ключевых компетентностей по преподаваемому предмету; сравнительный анализ деятельности педагогического работника за 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5 лет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 основании контрольных срезов, участия воспитанников в школьных и других олимпиадах, конкурсах;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результаты промежуточной и итоговой аттестации учащихся;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сведения о наличии медалистов;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сведения о поступлении в вузы по специальности и т.п.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468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Научно-методическая работа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4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88640"/>
            <a:ext cx="8352928" cy="6336704"/>
          </a:xfrm>
        </p:spPr>
        <p:txBody>
          <a:bodyPr>
            <a:normAutofit fontScale="85000" lnSpcReduction="20000"/>
          </a:bodyPr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этот раздел помещаются методические материалы, свидетельствующие о профессионализме педагога: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обоснование выбора аттестуемым образовательной программы и комплекта учебно-методической литературы;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обоснование выбора аттестуемым используемых образовательных технологий;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обоснование применения аттестуемым в своей практике тех или иных средств педагогической диагностики для оценки образовательных результатов;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использование информационно-коммуникативных технологий в образовательном процессе, технологий обучения детей с проблемами развития и т. п.;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работа в методическом объединении, сотрудничество с районным методическим центром, вузами и другими учреждениями;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Участие в профессиональных и творческих педагогических конкурсах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участие в методических и предметных неделях;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организация и проведение семинаров, "круглых столов", мастер-классов и т.п.;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проведение научных исследований;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разработка авторских программ;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написание рукописей кандидатской или докторской диссертации;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подготовка творческого отчета, реферата, доклада, статьи;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6620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Внеурочная деятельность по предмету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Раздел должен содержать документы: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список творческих работ, рефератов, учебно-исследовательских работ, проектов, выполненных учащимися по предмету;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список победителей олимпиад, конкурсов, соревнований, интеллектуальных марафонов и др.;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сценарии внеклассных мероприятий, фотографии и видеокассеты с записью проведенных мероприятий (выставки, предметные экскурсии, КВН, </a:t>
            </a:r>
            <a:r>
              <a:rPr lang="ru-RU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брейн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-ринги и т. п.);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программы работы кружков и факультативов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другие документы.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205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Учебно-материальная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88840"/>
            <a:ext cx="6400800" cy="3672408"/>
          </a:xfrm>
        </p:spPr>
        <p:txBody>
          <a:bodyPr>
            <a:normAutofit fontScale="85000" lnSpcReduction="20000"/>
          </a:bodyPr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 этом разделе помещается выписка из паспорта учебного кабинета (при его наличии):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список словарей и другой справочной литературы по предмету;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список наглядных пособий (макеты, таблицы, схемы, иллюстрации, портреты и др.);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наличие технических средств обучения (телевизор, видеомагнитофон, музыкальный центр, диапроектор и др.);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наличие компьютера и компьютерных средств обучения (программы виртуального эксперимента, контроля знаний, мультимедийные учебники и т. п.);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аудио- и </a:t>
            </a:r>
            <a:r>
              <a:rPr lang="ru-RU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видеопособия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наличие дидактического материала, сборников задач, упражнений, примеров рефератов и сочинений и т. п.;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измерители качества </a:t>
            </a:r>
            <a:r>
              <a:rPr lang="ru-RU" dirty="0" err="1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обученности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 учащихся; </a:t>
            </a:r>
            <a:b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</a:b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другие документы по желанию учителя.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913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Общий вид портфолио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>
                <a:latin typeface="Arial"/>
                <a:ea typeface="Times New Roman"/>
              </a:rPr>
              <a:t>- папка </a:t>
            </a:r>
            <a:r>
              <a:rPr lang="ru-RU" dirty="0">
                <a:latin typeface="Arial"/>
                <a:ea typeface="Times New Roman"/>
              </a:rPr>
              <a:t>документов, подготовленных для прохождения аттестации. </a:t>
            </a:r>
            <a:br>
              <a:rPr lang="ru-RU" dirty="0">
                <a:latin typeface="Arial"/>
                <a:ea typeface="Times New Roman"/>
              </a:rPr>
            </a:br>
            <a:r>
              <a:rPr lang="ru-RU" dirty="0">
                <a:latin typeface="Arial"/>
                <a:ea typeface="Times New Roman"/>
              </a:rPr>
              <a:t>Как правило, она представляет собой бумажный вариант </a:t>
            </a:r>
            <a:r>
              <a:rPr lang="ru-RU" dirty="0" smtClean="0">
                <a:latin typeface="Arial"/>
                <a:ea typeface="Times New Roman"/>
              </a:rPr>
              <a:t> </a:t>
            </a:r>
            <a:r>
              <a:rPr lang="ru-RU" dirty="0">
                <a:latin typeface="Arial"/>
                <a:ea typeface="Times New Roman"/>
              </a:rPr>
              <a:t>и содержит </a:t>
            </a:r>
            <a:r>
              <a:rPr lang="ru-RU" dirty="0" smtClean="0">
                <a:latin typeface="Arial"/>
                <a:ea typeface="Times New Roman"/>
              </a:rPr>
              <a:t> </a:t>
            </a:r>
            <a:r>
              <a:rPr lang="ru-RU" dirty="0">
                <a:latin typeface="Arial"/>
                <a:ea typeface="Times New Roman"/>
              </a:rPr>
              <a:t>основные разделы.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99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340768"/>
            <a:ext cx="6400800" cy="4392488"/>
          </a:xfrm>
        </p:spPr>
        <p:txBody>
          <a:bodyPr>
            <a:normAutofit/>
          </a:bodyPr>
          <a:lstStyle/>
          <a:p>
            <a:pPr lvl="0" indent="0">
              <a:buNone/>
            </a:pPr>
            <a:endParaRPr lang="ru-RU" sz="2000" dirty="0" smtClean="0">
              <a:solidFill>
                <a:prstClr val="black"/>
              </a:solidFill>
              <a:latin typeface="Arial"/>
              <a:ea typeface="Times New Roman"/>
            </a:endParaRPr>
          </a:p>
          <a:p>
            <a:pPr lv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/>
                <a:ea typeface="Times New Roman"/>
              </a:rPr>
              <a:t>Однако,  </a:t>
            </a:r>
            <a:r>
              <a:rPr lang="ru-RU" sz="2000" dirty="0">
                <a:solidFill>
                  <a:prstClr val="black"/>
                </a:solidFill>
                <a:latin typeface="Arial"/>
                <a:ea typeface="Times New Roman"/>
              </a:rPr>
              <a:t>перечень документов в ней строго регламентирован органами образования </a:t>
            </a:r>
            <a:r>
              <a:rPr lang="ru-RU" sz="2000" dirty="0" smtClean="0">
                <a:solidFill>
                  <a:prstClr val="black"/>
                </a:solidFill>
                <a:latin typeface="Arial"/>
                <a:ea typeface="Times New Roman"/>
              </a:rPr>
              <a:t>региона.</a:t>
            </a:r>
            <a:endParaRPr lang="ru-RU" sz="2000" dirty="0">
              <a:solidFill>
                <a:prstClr val="black"/>
              </a:solidFill>
              <a:latin typeface="Arial"/>
              <a:ea typeface="Times New Roman"/>
            </a:endParaRPr>
          </a:p>
          <a:p>
            <a:pPr lvl="0" indent="0"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/>
                <a:ea typeface="Times New Roman"/>
              </a:rPr>
              <a:t> Как </a:t>
            </a:r>
            <a:r>
              <a:rPr lang="ru-RU" sz="2000" dirty="0">
                <a:solidFill>
                  <a:prstClr val="black"/>
                </a:solidFill>
                <a:latin typeface="Arial"/>
                <a:ea typeface="Times New Roman"/>
              </a:rPr>
              <a:t>правило, «лишние» документы на заседании экспертной комиссии не рассматриваются. Большинство документов заверяет администрация школы, многие справки и диагностические таблицы </a:t>
            </a:r>
            <a:r>
              <a:rPr lang="ru-RU" sz="2000" dirty="0" smtClean="0">
                <a:solidFill>
                  <a:prstClr val="black"/>
                </a:solidFill>
                <a:latin typeface="Arial"/>
                <a:ea typeface="Times New Roman"/>
              </a:rPr>
              <a:t>подписывает </a:t>
            </a:r>
            <a:r>
              <a:rPr lang="ru-RU" sz="2000" dirty="0">
                <a:solidFill>
                  <a:prstClr val="black"/>
                </a:solidFill>
                <a:latin typeface="Arial"/>
                <a:ea typeface="Times New Roman"/>
              </a:rPr>
              <a:t>завуч по учебной работе или директор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826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3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P.S.: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маленький ЛИКБЕЗ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 правильный вариант написания – ПОРТФОЛИО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(на основе   английского </a:t>
            </a:r>
            <a:r>
              <a:rPr lang="ru-RU" smtClean="0">
                <a:latin typeface="Times New Roman"/>
                <a:ea typeface="Times New Roman"/>
                <a:cs typeface="Times New Roman"/>
              </a:rPr>
              <a:t>варианта слова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PORTFOLIO), а не </a:t>
            </a:r>
            <a:r>
              <a:rPr lang="ru-RU" strike="sngStrike" dirty="0" err="1">
                <a:latin typeface="Times New Roman"/>
                <a:ea typeface="Times New Roman"/>
                <a:cs typeface="Times New Roman"/>
              </a:rPr>
              <a:t>партфолио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или </a:t>
            </a:r>
            <a:r>
              <a:rPr lang="ru-RU" strike="sngStrike" dirty="0" err="1">
                <a:latin typeface="Times New Roman"/>
                <a:ea typeface="Times New Roman"/>
                <a:cs typeface="Times New Roman"/>
              </a:rPr>
              <a:t>порфолио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!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267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Портфолио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учителя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это способ фиксирования, накопления материалов, демонстрирующих уровень профессионализма учителя и умение решать задачи своей профессиональной деятельности. Портфолио учителя показывает уровень подготовленности педагога и уровень активности в учебных и </a:t>
            </a:r>
            <a:r>
              <a:rPr lang="ru-RU" sz="24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внеучебных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видах деятельности. 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9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rmAutofit fontScale="92500"/>
          </a:bodyPr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Электронное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портфолио педагога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это веб-базированный ресурс, </a:t>
            </a:r>
            <a:r>
              <a:rPr lang="ru-RU" sz="36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сайт учителя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который отражает индивидуальность и профессиональные достижения владельца. 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08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Цели создания портфолио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9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 Проследить эволюцию профессиональной педагогической деятельности конкретного учителя.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2.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Систематизировать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учебные материалы и наработки для демонстрации работодателю.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3. Продемонстрировать достижения менее опытным коллегам.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4. Предложить способ организации того или иного учебного курса.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5. Послужить основой для участия в конкурсных и грантовых программах.</a:t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>6. Способствовать расширению методического диапазона образовательного учреждения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212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Главное назначение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портфолио 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продемонстрировать наиболее значимые результаты практической деятельности для оценки своей профессиональной компетенции, такие как реализованные проекты, участия в олимпиадах и конкурсах, проведённые педагогом исследования. 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07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268760"/>
            <a:ext cx="6400800" cy="4217641"/>
          </a:xfrm>
        </p:spPr>
        <p:txBody>
          <a:bodyPr>
            <a:normAutofit lnSpcReduction="10000"/>
          </a:bodyPr>
          <a:lstStyle/>
          <a:p>
            <a:pPr indent="0" algn="ctr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Портфолио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позволяет педагогу проанализировать, обобщить и систематизировать результаты своей работы, объективно оценить свои возможности и спланировать действия по преодолению трудностей и достижению более высоких результатов. </a:t>
            </a:r>
            <a:endParaRPr lang="ru-RU" sz="3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98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Кутю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188</TotalTime>
  <Words>866</Words>
  <Application>Microsoft Office PowerPoint</Application>
  <PresentationFormat>Экран (4:3)</PresentationFormat>
  <Paragraphs>100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Кутюр</vt:lpstr>
      <vt:lpstr>Главная</vt:lpstr>
      <vt:lpstr>Портфолио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Виды портфолио учителя</vt:lpstr>
      <vt:lpstr>Слайд 12</vt:lpstr>
      <vt:lpstr>Электронное портфолио</vt:lpstr>
      <vt:lpstr>Электронное портфолио</vt:lpstr>
      <vt:lpstr>Виды электронного портфолио</vt:lpstr>
      <vt:lpstr>Портфолио достижений</vt:lpstr>
      <vt:lpstr>Презентационный портфолио</vt:lpstr>
      <vt:lpstr>Тематический портфолио</vt:lpstr>
      <vt:lpstr>Комплексный портфолио</vt:lpstr>
      <vt:lpstr>Слайд 20</vt:lpstr>
      <vt:lpstr>1. Титульный лист. 2. Общие сведения о педагогическом работнике. 3.информационно-аналитический отчет ПР о профессиональной деятельности в межаттестационный период. 4. видеозапись 2-х уроков (учебных занятий и т.д.) 5. приложения.</vt:lpstr>
      <vt:lpstr>Слайд 22</vt:lpstr>
      <vt:lpstr>Год рождения.</vt:lpstr>
      <vt:lpstr>Слайд 24</vt:lpstr>
      <vt:lpstr>образование</vt:lpstr>
      <vt:lpstr>Трудовой и педагогический стаж</vt:lpstr>
      <vt:lpstr>Повышение квалификации</vt:lpstr>
      <vt:lpstr> Награды, грамоты, благодарственные письма</vt:lpstr>
      <vt:lpstr>Копии документов.</vt:lpstr>
      <vt:lpstr>Слайд 30</vt:lpstr>
      <vt:lpstr>Результаты педагогической деятельности</vt:lpstr>
      <vt:lpstr>Научно-методическая работа</vt:lpstr>
      <vt:lpstr>Слайд 33</vt:lpstr>
      <vt:lpstr>Внеурочная деятельность по предмету</vt:lpstr>
      <vt:lpstr>Учебно-материальная база</vt:lpstr>
      <vt:lpstr>Общий вид портфолио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для аттеста</dc:title>
  <dc:creator>Наталья</dc:creator>
  <cp:lastModifiedBy>итц</cp:lastModifiedBy>
  <cp:revision>53</cp:revision>
  <dcterms:created xsi:type="dcterms:W3CDTF">2011-11-29T09:47:20Z</dcterms:created>
  <dcterms:modified xsi:type="dcterms:W3CDTF">2011-11-30T23:24:27Z</dcterms:modified>
</cp:coreProperties>
</file>