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5" r:id="rId3"/>
    <p:sldId id="276" r:id="rId4"/>
    <p:sldId id="27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FC1AC-18AF-4277-B61F-2F5C777061F6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F2C4F-3B0E-4BF4-93FC-8305427A38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21B7-838A-4ECB-9E34-87061E93B201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8A87A-7281-4BF1-8A97-C5AC9E627F96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840E96-2243-41B1-BAB7-BAE5A242AB0E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0A9F-F4A7-4D58-B307-65112C033F20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D2159F-D916-455B-8C71-99894EDB348D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66C24-186E-43AC-B922-FBD77DFE9D2E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EE5FE-AA50-4AA7-A6A9-F3D025AB02F7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5090-C5B8-4588-9939-FFE80A372C8A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5D11B8-322C-49D5-91E2-72EBA37D23F5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EE973-2F9E-4BBC-A1A4-64941B389C84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66F9D-9F90-4CDD-80A6-A3E988B914F7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EFD7BD-4E47-42D0-AF44-B993E7D2E814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F654C5-FCA0-4446-B00E-2563A9B11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406640" cy="22642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Чем исследовательская деятельность отличается от проектной деятельности?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7406640" cy="600472"/>
          </a:xfrm>
        </p:spPr>
        <p:txBody>
          <a:bodyPr>
            <a:normAutofit fontScale="92500" lnSpcReduction="10000"/>
          </a:bodyPr>
          <a:lstStyle/>
          <a:p>
            <a:pPr marR="0" algn="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rgbClr val="7030A0"/>
                </a:solidFill>
              </a:rPr>
              <a:t>Белоногова  И.С.</a:t>
            </a:r>
          </a:p>
          <a:p>
            <a:pPr marR="0" algn="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rgbClr val="7030A0"/>
                </a:solidFill>
              </a:rPr>
              <a:t>учитель биологии</a:t>
            </a:r>
          </a:p>
          <a:p>
            <a:pPr marR="0" algn="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rgbClr val="7030A0"/>
                </a:solidFill>
              </a:rPr>
              <a:t>МБОУ «СОШ № 47» 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5. По продукту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47260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Проект</a:t>
            </a:r>
            <a:r>
              <a:rPr lang="ru-RU" dirty="0" smtClean="0"/>
              <a:t> – это замысел, план, творчество по плану.</a:t>
            </a:r>
          </a:p>
          <a:p>
            <a:endParaRPr lang="ru-RU" sz="2200" dirty="0" smtClean="0"/>
          </a:p>
          <a:p>
            <a:r>
              <a:rPr lang="ru-RU" b="1" dirty="0" smtClean="0"/>
              <a:t>Проектирование</a:t>
            </a:r>
            <a:r>
              <a:rPr lang="ru-RU" dirty="0" smtClean="0"/>
              <a:t> может быть представлено как последовательное выполнение серии четко определенных, алгоритмизированных шагов для получения результата.</a:t>
            </a:r>
          </a:p>
          <a:p>
            <a:endParaRPr lang="ru-RU" sz="1600" dirty="0" smtClean="0"/>
          </a:p>
          <a:p>
            <a:r>
              <a:rPr lang="ru-RU" b="1" dirty="0" smtClean="0"/>
              <a:t>Проектная деятельность</a:t>
            </a:r>
            <a:r>
              <a:rPr lang="ru-RU" dirty="0" smtClean="0"/>
              <a:t> всегда предполагает составление четкого плана проводимых изысканий, требует ясного формулирования и осознания изучаемой проблемы, выработку реальных гипотез, их проверку в соответствии с четким планом и т.п.</a:t>
            </a:r>
          </a:p>
          <a:p>
            <a:endParaRPr lang="ru-RU" sz="1800" dirty="0" smtClean="0"/>
          </a:p>
          <a:p>
            <a:r>
              <a:rPr lang="ru-RU" b="1" dirty="0" smtClean="0"/>
              <a:t>Исследование</a:t>
            </a:r>
            <a:r>
              <a:rPr lang="ru-RU" dirty="0" smtClean="0"/>
              <a:t> – процесс выработки новых знаний, истинное творчество.</a:t>
            </a:r>
          </a:p>
          <a:p>
            <a:endParaRPr lang="ru-RU" sz="1800" dirty="0" smtClean="0"/>
          </a:p>
          <a:p>
            <a:r>
              <a:rPr lang="ru-RU" dirty="0" smtClean="0"/>
              <a:t>Исследование - это поиск истины, неизвестного, новых знаний. При этом исследователь не всегда знает, что принесет ему сделанное в ходе исследования открытие.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Проек</a:t>
            </a:r>
            <a:r>
              <a:rPr lang="ru-RU" dirty="0" smtClean="0"/>
              <a:t>т  – это замысел, план, творчество по плану. Исследование – процесс выработки новых знаний, истинное творчество.</a:t>
            </a:r>
          </a:p>
          <a:p>
            <a:endParaRPr lang="ru-RU" dirty="0" smtClean="0"/>
          </a:p>
          <a:p>
            <a:r>
              <a:rPr lang="ru-RU" b="1" dirty="0" smtClean="0"/>
              <a:t>Исследовательская деятельность</a:t>
            </a:r>
            <a:r>
              <a:rPr lang="ru-RU" dirty="0" smtClean="0"/>
              <a:t> изначально должна быть свободной, не регламентированной какими-либо внешними установками, она более гибкая, в ней значительно больше места для импровизации.</a:t>
            </a:r>
          </a:p>
          <a:p>
            <a:endParaRPr lang="ru-RU" dirty="0" smtClean="0"/>
          </a:p>
          <a:p>
            <a:r>
              <a:rPr lang="ru-RU" dirty="0" smtClean="0"/>
              <a:t>При организации любой деятельности необходимо учитывать возрастные особенности школьников, создавать условия для их развития.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Отличие и взаимосвязь исследовательской деятельности и метода проектов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Главным результатом исследовательской деятельности является интеллектуальный продукт. Для исследования он самоценен. </a:t>
            </a:r>
          </a:p>
          <a:p>
            <a:r>
              <a:rPr lang="ru-RU" dirty="0" smtClean="0"/>
              <a:t>Метод же проектов – это способ эффективного выстраивания какого-либо типа деятельности (в т. ч. исследовательской). </a:t>
            </a:r>
          </a:p>
          <a:p>
            <a:r>
              <a:rPr lang="ru-RU" dirty="0" smtClean="0"/>
              <a:t>Таким образом, исследовательская деятельность учащихся может быть организована методом проектов.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170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Классификация типов творческих работ учащихся </a:t>
            </a:r>
            <a:r>
              <a:rPr lang="ru-RU" sz="2000" b="1" dirty="0" smtClean="0"/>
              <a:t>(по А.В. Леонтовичу):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Реферативные</a:t>
            </a:r>
            <a:r>
              <a:rPr lang="ru-RU" dirty="0" smtClean="0"/>
              <a:t> – работы, написанные на основе нескольких литературных источников, предполагающие выполнение задачи сбора и представления максимально полной информации по избранной теме. Пример: «Кто он, герой нашего времени?», «Какие способы сохранения мира использует современное человечество?», «Каковы современные представления о проблеме озоновых дыр?»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314016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Классификация типов творческих работ учащихся </a:t>
            </a:r>
            <a:r>
              <a:rPr lang="ru-RU" sz="2000" b="1" dirty="0" smtClean="0"/>
              <a:t>(по А.В. Леонтовичу):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Натуралистические</a:t>
            </a:r>
            <a:r>
              <a:rPr lang="ru-RU" dirty="0" smtClean="0"/>
              <a:t> </a:t>
            </a:r>
            <a:r>
              <a:rPr lang="ru-RU" b="1" dirty="0" smtClean="0"/>
              <a:t>описания</a:t>
            </a:r>
            <a:r>
              <a:rPr lang="ru-RU" dirty="0" smtClean="0"/>
              <a:t> – работы, направленные на наблюдение и качественное описание какого-либо явления по определенной методике с фиксацией результата. При этом не выдвигается каких-либо гипотез и не делается попыток интерпретации результата. Пример: «Каковы параметры температуры воздуха, влажности и атмосферного давления в зимние месяцы в нашем населенном пункте?», «Сколько новых слов и каких встретилось в рассказе/статье..?», «Какие цвета представлены на флагах государств мира?»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7025984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Классификация типов творческих работ учащихся </a:t>
            </a:r>
            <a:r>
              <a:rPr lang="ru-RU" sz="2000" b="1" dirty="0" smtClean="0"/>
              <a:t>(по А.В. Леонтовичу):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12776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Исследовательские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– работы, выполненные с помощью корректной с научной точки зрения методики, имеющие полученный с помощью этой методики собственный экспериментальный материал, на основании которого делается анализ и выводы о характере исследуемого явления. Особенностью таких работ является неопределенность результата, который могут дать исследования. Пример: «Как голосуют на выборах жители </a:t>
            </a:r>
            <a:r>
              <a:rPr lang="ru-RU" dirty="0" err="1" smtClean="0"/>
              <a:t>N-ского</a:t>
            </a:r>
            <a:r>
              <a:rPr lang="ru-RU" dirty="0" smtClean="0"/>
              <a:t> муниципального образования и почему?», «Что определяет поступки героев литературного произведения?», «В чем заключаются особенности геологической истории реки..?»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Классификация типов творческих работ учащихся </a:t>
            </a:r>
            <a:r>
              <a:rPr lang="ru-RU" sz="2000" b="1" dirty="0" smtClean="0"/>
              <a:t>(по А.В. Леонтовичу):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Проектные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– работы, связанные с планированием, достижением и описанием определенного результата (построением установки, нахождением какого-либо объекта и т.д.). Могут включать в себя этап исследования как способа достижения конечного результата. Пример: «Как сделать интересным школьный праздник?», «Почему школьные столы бывают неудобными?», Почему существует молодежная лексика?»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602048" cy="72008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Классификация типов творческих работ учащихся </a:t>
            </a:r>
            <a:r>
              <a:rPr lang="ru-RU" sz="2000" b="1" dirty="0" smtClean="0"/>
              <a:t>(по А.В. Леонтовичу):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Экспериментальные</a:t>
            </a:r>
            <a:r>
              <a:rPr lang="ru-RU" dirty="0" smtClean="0"/>
              <a:t> – работы, которые написаны на основе выполнения эксперимента, описанного в науке и имеющего известный результат. Носят скорее иллюстративный характер, предполагают самостоятельную трактовку особенностей результата в зависимости от изменения исходных условий. Пример: «Как зависит яркость свечения вольфрамовой проволоки от ее температуры?», «Каковы различия представлений моих сверстников о гражданском обществе в зависимости от их социальной активности?»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презентации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(нижеследующие показатели могут быть общими для всех)</a:t>
            </a:r>
          </a:p>
          <a:p>
            <a:r>
              <a:rPr lang="ru-RU" dirty="0" smtClean="0"/>
              <a:t>вопрос для исследования сформулирован, авторство указано; </a:t>
            </a:r>
          </a:p>
          <a:p>
            <a:r>
              <a:rPr lang="ru-RU" dirty="0" smtClean="0"/>
              <a:t>цель сформулирована; </a:t>
            </a:r>
          </a:p>
          <a:p>
            <a:r>
              <a:rPr lang="ru-RU" dirty="0" smtClean="0"/>
              <a:t>гипотеза сформулирована; </a:t>
            </a:r>
          </a:p>
          <a:p>
            <a:r>
              <a:rPr lang="ru-RU" dirty="0" smtClean="0"/>
              <a:t>задачи и ход исследования понятны; </a:t>
            </a:r>
          </a:p>
          <a:p>
            <a:r>
              <a:rPr lang="ru-RU" dirty="0" smtClean="0"/>
              <a:t>методы исследования ясны; </a:t>
            </a:r>
          </a:p>
          <a:p>
            <a:r>
              <a:rPr lang="ru-RU" dirty="0" smtClean="0"/>
              <a:t>эксперимент проведен (в зависимости от типа проекта); </a:t>
            </a:r>
          </a:p>
          <a:p>
            <a:r>
              <a:rPr lang="ru-RU" dirty="0" smtClean="0"/>
              <a:t>результаты получены; </a:t>
            </a:r>
          </a:p>
          <a:p>
            <a:r>
              <a:rPr lang="ru-RU" dirty="0" smtClean="0"/>
              <a:t>выводы сделаны; </a:t>
            </a:r>
          </a:p>
          <a:p>
            <a:r>
              <a:rPr lang="ru-RU" dirty="0" smtClean="0"/>
              <a:t>результат/выводы соответствуют поставленной цели; </a:t>
            </a:r>
          </a:p>
          <a:p>
            <a:r>
              <a:rPr lang="ru-RU" dirty="0" smtClean="0"/>
              <a:t>пути использования результатов предложены; </a:t>
            </a:r>
          </a:p>
          <a:p>
            <a:r>
              <a:rPr lang="ru-RU" dirty="0" smtClean="0"/>
              <a:t>использованные ресурсы указаны.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презентации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(нижеследующие показатели у слушателей должны получиться разными и отражать содержание и методы той предметной области, в рамках проблем которой организуется учебное исследование). Идея такова – по показателям, характеризующим содержание, можно увидеть само исследование. Например:</a:t>
            </a:r>
          </a:p>
          <a:p>
            <a:r>
              <a:rPr lang="ru-RU" dirty="0" smtClean="0"/>
              <a:t>подробно описаны признаки художественного произведения направления «импрессионизм»; </a:t>
            </a:r>
          </a:p>
          <a:p>
            <a:r>
              <a:rPr lang="ru-RU" dirty="0" smtClean="0"/>
              <a:t>проанализировано влияние окружающей среды на изменение популяции форели в местной реке за прошедшие 5 лет; </a:t>
            </a:r>
          </a:p>
          <a:p>
            <a:r>
              <a:rPr lang="ru-RU" dirty="0" smtClean="0"/>
              <a:t>систематизирован и проаннотирован набор оригинальных рисунков, точно показывающих цикл жизни лягушки; </a:t>
            </a:r>
          </a:p>
          <a:p>
            <a:r>
              <a:rPr lang="ru-RU" dirty="0" smtClean="0"/>
              <a:t>выделены признаки сравнения развития двух столиц в XVIII веке, результаты сравнения по выделенным признакам представлены в форме таблицы; </a:t>
            </a:r>
          </a:p>
          <a:p>
            <a:r>
              <a:rPr lang="ru-RU" dirty="0" smtClean="0"/>
              <a:t>число действующих вулканов на разных материках проиллюстрировано гистограммой; </a:t>
            </a:r>
          </a:p>
          <a:p>
            <a:r>
              <a:rPr lang="ru-RU" dirty="0" smtClean="0"/>
              <a:t>выделены и обоснованы характеристики человека, которого можно назвать «героем нашего времени»; </a:t>
            </a:r>
          </a:p>
          <a:p>
            <a:r>
              <a:rPr lang="ru-RU" dirty="0" smtClean="0"/>
              <a:t>в хронологическом порядке представлены молодежные музыкальные стили; </a:t>
            </a:r>
          </a:p>
          <a:p>
            <a:r>
              <a:rPr lang="ru-RU" dirty="0" smtClean="0"/>
              <a:t>обоснована достоверность полученных результатов исследования; </a:t>
            </a:r>
          </a:p>
          <a:p>
            <a:r>
              <a:rPr lang="ru-RU" dirty="0" smtClean="0"/>
              <a:t>другое.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/>
              <a:t>Проектная деятельность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95736" y="1772816"/>
            <a:ext cx="5688285" cy="3985759"/>
            <a:chOff x="2704" y="3775"/>
            <a:chExt cx="4437" cy="3507"/>
          </a:xfrm>
        </p:grpSpPr>
        <p:sp>
          <p:nvSpPr>
            <p:cNvPr id="17413" name="AutoShape 5"/>
            <p:cNvSpPr>
              <a:spLocks noChangeAspect="1" noChangeArrowheads="1"/>
            </p:cNvSpPr>
            <p:nvPr/>
          </p:nvSpPr>
          <p:spPr bwMode="auto">
            <a:xfrm>
              <a:off x="2704" y="3775"/>
              <a:ext cx="4437" cy="3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704" y="3775"/>
              <a:ext cx="4437" cy="3472"/>
              <a:chOff x="2704" y="3810"/>
              <a:chExt cx="4437" cy="3472"/>
            </a:xfrm>
          </p:grpSpPr>
          <p:sp>
            <p:nvSpPr>
              <p:cNvPr id="17415" name="Oval 7"/>
              <p:cNvSpPr>
                <a:spLocks noChangeArrowheads="1"/>
              </p:cNvSpPr>
              <p:nvPr/>
            </p:nvSpPr>
            <p:spPr bwMode="auto">
              <a:xfrm>
                <a:off x="3811" y="3810"/>
                <a:ext cx="2822" cy="83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 smtClean="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Замысел </a:t>
                </a:r>
                <a:endParaRPr lang="ru-RU" sz="2800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416" name="Oval 8"/>
              <p:cNvSpPr>
                <a:spLocks noChangeArrowheads="1"/>
              </p:cNvSpPr>
              <p:nvPr/>
            </p:nvSpPr>
            <p:spPr bwMode="auto">
              <a:xfrm>
                <a:off x="3328" y="5157"/>
                <a:ext cx="3813" cy="839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 smtClean="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Проектирование</a:t>
                </a:r>
                <a:r>
                  <a:rPr lang="ru-RU" sz="2000" b="1" dirty="0" smtClean="0">
                    <a:solidFill>
                      <a:srgbClr val="663300"/>
                    </a:solidFill>
                  </a:rPr>
                  <a:t> </a:t>
                </a:r>
                <a:endParaRPr lang="ru-RU" dirty="0">
                  <a:solidFill>
                    <a:srgbClr val="663300"/>
                  </a:solidFill>
                </a:endParaRPr>
              </a:p>
            </p:txBody>
          </p:sp>
          <p:sp>
            <p:nvSpPr>
              <p:cNvPr id="17417" name="Oval 9"/>
              <p:cNvSpPr>
                <a:spLocks noChangeArrowheads="1"/>
              </p:cNvSpPr>
              <p:nvPr/>
            </p:nvSpPr>
            <p:spPr bwMode="auto">
              <a:xfrm>
                <a:off x="3610" y="6446"/>
                <a:ext cx="2966" cy="836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 smtClean="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Продукт </a:t>
                </a:r>
                <a:endParaRPr lang="ru-RU" sz="2800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418" name="AutoShape 10"/>
              <p:cNvSpPr>
                <a:spLocks noChangeArrowheads="1"/>
              </p:cNvSpPr>
              <p:nvPr/>
            </p:nvSpPr>
            <p:spPr bwMode="auto">
              <a:xfrm rot="-9156551">
                <a:off x="2704" y="3950"/>
                <a:ext cx="847" cy="1394"/>
              </a:xfrm>
              <a:prstGeom prst="curvedLeftArrow">
                <a:avLst>
                  <a:gd name="adj1" fmla="val 32916"/>
                  <a:gd name="adj2" fmla="val 65832"/>
                  <a:gd name="adj3" fmla="val 33333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9" name="Line 11"/>
              <p:cNvSpPr>
                <a:spLocks noChangeShapeType="1"/>
              </p:cNvSpPr>
              <p:nvPr/>
            </p:nvSpPr>
            <p:spPr bwMode="auto">
              <a:xfrm>
                <a:off x="5099" y="4735"/>
                <a:ext cx="11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>
                <a:off x="5086" y="6083"/>
                <a:ext cx="1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Критерии оценки являются средством </a:t>
            </a:r>
            <a:r>
              <a:rPr lang="ru-RU" dirty="0" err="1" smtClean="0"/>
              <a:t>гуманизации</a:t>
            </a:r>
            <a:r>
              <a:rPr lang="ru-RU" dirty="0" smtClean="0"/>
              <a:t> образовательного процесса!!! Понятные и известные критерии помогают думать, творить, выбирать нужный путь.</a:t>
            </a:r>
          </a:p>
          <a:p>
            <a:r>
              <a:rPr lang="ru-RU" dirty="0" smtClean="0"/>
              <a:t>Критерии оценки являются своего рода соглашением о «правилах игры», то есть содержат перечень признаков, по которым будут оцениваться результаты ученических исследований.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7924800" cy="9361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/>
              <a:t>Исследовательская деятельность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565400"/>
            <a:ext cx="7693025" cy="4011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.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619672" y="1340768"/>
            <a:ext cx="6442362" cy="4683670"/>
            <a:chOff x="3416" y="3735"/>
            <a:chExt cx="4776" cy="3426"/>
          </a:xfrm>
        </p:grpSpPr>
        <p:sp>
          <p:nvSpPr>
            <p:cNvPr id="18437" name="AutoShape 5"/>
            <p:cNvSpPr>
              <a:spLocks noChangeAspect="1" noChangeArrowheads="1"/>
            </p:cNvSpPr>
            <p:nvPr/>
          </p:nvSpPr>
          <p:spPr bwMode="auto">
            <a:xfrm>
              <a:off x="3416" y="3735"/>
              <a:ext cx="4776" cy="3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3611" y="3741"/>
              <a:ext cx="2821" cy="83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 dirty="0" smtClean="0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Явление</a:t>
              </a:r>
              <a:r>
                <a:rPr lang="ru-RU" sz="2800" b="1" dirty="0" smtClean="0">
                  <a:solidFill>
                    <a:srgbClr val="663300"/>
                  </a:solidFill>
                </a:rPr>
                <a:t> </a:t>
              </a:r>
              <a:endParaRPr lang="ru-RU" sz="2800" dirty="0">
                <a:solidFill>
                  <a:srgbClr val="663300"/>
                </a:solidFill>
              </a:endParaRPr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416" y="5052"/>
              <a:ext cx="2825" cy="83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 dirty="0" smtClean="0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Описание</a:t>
              </a:r>
              <a:r>
                <a:rPr lang="ru-RU" sz="2800" b="1" dirty="0" smtClean="0">
                  <a:solidFill>
                    <a:srgbClr val="663300"/>
                  </a:solidFill>
                </a:rPr>
                <a:t> </a:t>
              </a:r>
              <a:endParaRPr lang="ru-RU" sz="2800" dirty="0">
                <a:solidFill>
                  <a:srgbClr val="663300"/>
                </a:solidFill>
              </a:endParaRPr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3422" y="6319"/>
              <a:ext cx="2825" cy="836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 dirty="0" smtClean="0">
                  <a:solidFill>
                    <a:srgbClr val="66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Модель</a:t>
              </a:r>
              <a:r>
                <a:rPr lang="ru-RU" sz="2800" b="1" dirty="0" smtClean="0">
                  <a:solidFill>
                    <a:srgbClr val="663300"/>
                  </a:solidFill>
                </a:rPr>
                <a:t> </a:t>
              </a:r>
              <a:endParaRPr lang="ru-RU" sz="2800" dirty="0">
                <a:solidFill>
                  <a:srgbClr val="663300"/>
                </a:solidFill>
              </a:endParaRPr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6575" y="4414"/>
              <a:ext cx="1611" cy="2555"/>
            </a:xfrm>
            <a:prstGeom prst="curvedLeftArrow">
              <a:avLst>
                <a:gd name="adj1" fmla="val 31719"/>
                <a:gd name="adj2" fmla="val 63439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H="1">
              <a:off x="4862" y="6011"/>
              <a:ext cx="12" cy="2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4897" y="4722"/>
              <a:ext cx="1" cy="3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32656"/>
            <a:ext cx="7048128" cy="663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/>
              <a:t>Критическое мышление</a:t>
            </a:r>
            <a:r>
              <a:rPr lang="ru-RU" b="1" dirty="0" smtClean="0"/>
              <a:t> 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83568" y="1412776"/>
            <a:ext cx="7848600" cy="4568478"/>
            <a:chOff x="2281" y="3938"/>
            <a:chExt cx="4939" cy="3379"/>
          </a:xfrm>
        </p:grpSpPr>
        <p:sp>
          <p:nvSpPr>
            <p:cNvPr id="19461" name="AutoShape 5"/>
            <p:cNvSpPr>
              <a:spLocks noChangeAspect="1" noChangeArrowheads="1"/>
            </p:cNvSpPr>
            <p:nvPr/>
          </p:nvSpPr>
          <p:spPr bwMode="auto">
            <a:xfrm>
              <a:off x="2281" y="3938"/>
              <a:ext cx="4939" cy="3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540" y="3938"/>
              <a:ext cx="3680" cy="3379"/>
              <a:chOff x="3540" y="3938"/>
              <a:chExt cx="3680" cy="3379"/>
            </a:xfrm>
          </p:grpSpPr>
          <p:sp>
            <p:nvSpPr>
              <p:cNvPr id="19463" name="Oval 7"/>
              <p:cNvSpPr>
                <a:spLocks noChangeArrowheads="1"/>
              </p:cNvSpPr>
              <p:nvPr/>
            </p:nvSpPr>
            <p:spPr bwMode="auto">
              <a:xfrm>
                <a:off x="3975" y="3938"/>
                <a:ext cx="2222" cy="837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 smtClean="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Текст</a:t>
                </a:r>
                <a:r>
                  <a:rPr lang="ru-RU" sz="2800" b="1" dirty="0" smtClean="0">
                    <a:solidFill>
                      <a:srgbClr val="663300"/>
                    </a:solidFill>
                  </a:rPr>
                  <a:t> </a:t>
                </a:r>
                <a:endParaRPr lang="ru-RU" sz="2800" dirty="0">
                  <a:solidFill>
                    <a:srgbClr val="663300"/>
                  </a:solidFill>
                </a:endParaRPr>
              </a:p>
            </p:txBody>
          </p:sp>
          <p:sp>
            <p:nvSpPr>
              <p:cNvPr id="19464" name="Oval 8"/>
              <p:cNvSpPr>
                <a:spLocks noChangeArrowheads="1"/>
              </p:cNvSpPr>
              <p:nvPr/>
            </p:nvSpPr>
            <p:spPr bwMode="auto">
              <a:xfrm>
                <a:off x="3540" y="5239"/>
                <a:ext cx="2693" cy="837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 smtClean="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Анализ</a:t>
                </a:r>
                <a:r>
                  <a:rPr lang="ru-RU" sz="2800" b="1" dirty="0" smtClean="0">
                    <a:solidFill>
                      <a:srgbClr val="663300"/>
                    </a:solidFill>
                  </a:rPr>
                  <a:t> </a:t>
                </a:r>
                <a:endParaRPr lang="ru-RU" sz="2800" dirty="0">
                  <a:solidFill>
                    <a:srgbClr val="663300"/>
                  </a:solidFill>
                </a:endParaRPr>
              </a:p>
            </p:txBody>
          </p:sp>
          <p:sp>
            <p:nvSpPr>
              <p:cNvPr id="19465" name="Oval 9"/>
              <p:cNvSpPr>
                <a:spLocks noChangeArrowheads="1"/>
              </p:cNvSpPr>
              <p:nvPr/>
            </p:nvSpPr>
            <p:spPr bwMode="auto">
              <a:xfrm>
                <a:off x="3894" y="6481"/>
                <a:ext cx="2339" cy="836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 smtClean="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Позиция</a:t>
                </a:r>
                <a:r>
                  <a:rPr lang="ru-RU" sz="2800" b="1" dirty="0" smtClean="0">
                    <a:solidFill>
                      <a:srgbClr val="663300"/>
                    </a:solidFill>
                  </a:rPr>
                  <a:t> </a:t>
                </a:r>
                <a:endParaRPr lang="ru-RU" sz="2800" dirty="0">
                  <a:solidFill>
                    <a:srgbClr val="663300"/>
                  </a:solidFill>
                </a:endParaRPr>
              </a:p>
            </p:txBody>
          </p:sp>
          <p:sp>
            <p:nvSpPr>
              <p:cNvPr id="19466" name="AutoShape 10"/>
              <p:cNvSpPr>
                <a:spLocks noChangeArrowheads="1"/>
              </p:cNvSpPr>
              <p:nvPr/>
            </p:nvSpPr>
            <p:spPr bwMode="auto">
              <a:xfrm rot="248199">
                <a:off x="6233" y="5726"/>
                <a:ext cx="987" cy="1255"/>
              </a:xfrm>
              <a:prstGeom prst="curvedLeftArrow">
                <a:avLst>
                  <a:gd name="adj1" fmla="val 25431"/>
                  <a:gd name="adj2" fmla="val 50861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5104" y="4890"/>
                <a:ext cx="1" cy="199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>
                <a:off x="5104" y="6144"/>
                <a:ext cx="3" cy="2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По определению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48369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Проект </a:t>
            </a:r>
            <a:r>
              <a:rPr lang="ru-RU" dirty="0" smtClean="0"/>
              <a:t>- это "специально организованный учителем и самостоятельно выполняемый детьми комплекс действий, завершающихся созданием продукта, состоящего из объекта труда, изготовленного в процессе проектирования, и его представления в рамках устной или письменной презентации".</a:t>
            </a:r>
          </a:p>
          <a:p>
            <a:endParaRPr lang="ru-RU" dirty="0" smtClean="0"/>
          </a:p>
          <a:p>
            <a:r>
              <a:rPr lang="ru-RU" b="1" dirty="0" smtClean="0"/>
              <a:t>Проект</a:t>
            </a:r>
            <a:r>
              <a:rPr lang="ru-RU" dirty="0" smtClean="0"/>
              <a:t> – это буквально "брошенный вперед", то есть прототип, прообраз какого-либо объекта, вида деятельности, а проектирование превращается в процесс создания проекта.</a:t>
            </a:r>
          </a:p>
          <a:p>
            <a:endParaRPr lang="ru-RU" dirty="0" smtClean="0"/>
          </a:p>
          <a:p>
            <a:r>
              <a:rPr lang="ru-RU" dirty="0" smtClean="0"/>
              <a:t>Таким образом, проект создает то, чего еще нет, он требует всегда иного качества или показывает путь к его получению.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понимается преимущественно как процесс выработки новых знаний, один из видов познавательной деятельности человека.</a:t>
            </a:r>
          </a:p>
          <a:p>
            <a:endParaRPr lang="ru-RU" dirty="0" smtClean="0"/>
          </a:p>
          <a:p>
            <a:r>
              <a:rPr lang="ru-RU" b="1" dirty="0" smtClean="0"/>
              <a:t>Принципиальное отличие</a:t>
            </a:r>
            <a:r>
              <a:rPr lang="ru-RU" dirty="0" smtClean="0"/>
              <a:t> исследования от проектирования состоит в том, что </a:t>
            </a:r>
            <a:r>
              <a:rPr lang="ru-RU" b="1" dirty="0" smtClean="0"/>
              <a:t>исследование не предполагает</a:t>
            </a:r>
            <a:r>
              <a:rPr lang="ru-RU" dirty="0" smtClean="0"/>
              <a:t> создания какого-нибудь заранее планируемого объекта, даже его модели или прототипа. </a:t>
            </a:r>
            <a:r>
              <a:rPr lang="ru-RU" b="1" dirty="0" smtClean="0"/>
              <a:t>Исследование </a:t>
            </a:r>
            <a:r>
              <a:rPr lang="ru-RU" dirty="0" smtClean="0"/>
              <a:t>- это процесс поиска неизвестного, новых знаний, один из видов познавательной деятельности.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Исследование - поиск истины или неизвестного, а проектирование - решение определенной, ясно осознаваемой задачи.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По 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Цель проектной деятельности</a:t>
            </a:r>
            <a:r>
              <a:rPr lang="ru-RU" dirty="0" smtClean="0"/>
              <a:t> – реализация проектного замысла.</a:t>
            </a:r>
          </a:p>
          <a:p>
            <a:endParaRPr lang="ru-RU" dirty="0" smtClean="0"/>
          </a:p>
          <a:p>
            <a:r>
              <a:rPr lang="ru-RU" b="1" dirty="0" smtClean="0"/>
              <a:t>Цель исследовательской деятельности</a:t>
            </a:r>
            <a:r>
              <a:rPr lang="ru-RU" dirty="0" smtClean="0"/>
              <a:t> - уяснения сущности явления, истины, открытие новых закономерностей и т.п.</a:t>
            </a:r>
          </a:p>
          <a:p>
            <a:r>
              <a:rPr lang="ru-RU" i="1" dirty="0" smtClean="0"/>
              <a:t>Оба вида деятельности в зависимости от цели могут быть подсистемами друг у друга. То есть, в случае реализации проекта в качестве одного из средств будет выступать исследование, а, в случае проведения исследования – одним их средств может быть проектирование.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По наличию гипотезы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Исследование</a:t>
            </a:r>
            <a:r>
              <a:rPr lang="ru-RU" dirty="0" smtClean="0"/>
              <a:t> подразумевает выдвижение гипотез и теорий, их экспериментальную и теоретическую проверку.</a:t>
            </a:r>
          </a:p>
          <a:p>
            <a:endParaRPr lang="ru-RU" dirty="0" smtClean="0"/>
          </a:p>
          <a:p>
            <a:r>
              <a:rPr lang="ru-RU" b="1" dirty="0" smtClean="0"/>
              <a:t>Проекты</a:t>
            </a:r>
            <a:r>
              <a:rPr lang="ru-RU" dirty="0" smtClean="0"/>
              <a:t> могут быть и без исследования (творческие, социальные, информационные).</a:t>
            </a:r>
          </a:p>
          <a:p>
            <a:endParaRPr lang="ru-RU" dirty="0" smtClean="0"/>
          </a:p>
          <a:p>
            <a:r>
              <a:rPr lang="ru-RU" i="1" dirty="0" smtClean="0"/>
              <a:t>Гипотеза в проекте может быть не всегда, нет исследования в проекте, нет гипотезы.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По этапам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Основные этапы проектной деятельности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Определение темы проекта, поиск и анализ проблемы, постановка цели проекта, выбор названия проекта;</a:t>
            </a:r>
          </a:p>
          <a:p>
            <a:endParaRPr lang="ru-RU" sz="1400" dirty="0" smtClean="0"/>
          </a:p>
          <a:p>
            <a:r>
              <a:rPr lang="ru-RU" dirty="0" smtClean="0"/>
              <a:t>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обязанностей;</a:t>
            </a:r>
          </a:p>
          <a:p>
            <a:endParaRPr lang="ru-RU" sz="1400" dirty="0" smtClean="0"/>
          </a:p>
          <a:p>
            <a:r>
              <a:rPr lang="ru-RU" dirty="0" smtClean="0"/>
              <a:t>Выполнение запланированных технологический операций, внесение необходимых изменений;</a:t>
            </a:r>
          </a:p>
          <a:p>
            <a:endParaRPr lang="ru-RU" sz="1400" dirty="0" smtClean="0"/>
          </a:p>
          <a:p>
            <a:r>
              <a:rPr lang="ru-RU" dirty="0" smtClean="0"/>
              <a:t>Подготовка и защита презентации;</a:t>
            </a:r>
          </a:p>
          <a:p>
            <a:endParaRPr lang="ru-RU" sz="1600" dirty="0" smtClean="0"/>
          </a:p>
          <a:p>
            <a:r>
              <a:rPr lang="ru-RU" dirty="0" smtClean="0"/>
              <a:t>Анализ результатов выполнения проекта, оценка качества выполнения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Этапы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962088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Формулирование проблемы, обоснование актуальности выбранной темы.</a:t>
            </a:r>
          </a:p>
          <a:p>
            <a:r>
              <a:rPr lang="ru-RU" dirty="0" smtClean="0"/>
              <a:t>Выдвижение гипотезы.</a:t>
            </a:r>
          </a:p>
          <a:p>
            <a:r>
              <a:rPr lang="ru-RU" dirty="0" smtClean="0"/>
              <a:t>Постановка цели и конкретных задач исследования.</a:t>
            </a:r>
          </a:p>
          <a:p>
            <a:r>
              <a:rPr lang="ru-RU" dirty="0" smtClean="0"/>
              <a:t> Определение объекта и предмета исследования.</a:t>
            </a:r>
          </a:p>
          <a:p>
            <a:r>
              <a:rPr lang="ru-RU" dirty="0" smtClean="0"/>
              <a:t>Выбор методов и методики проведения исследования.</a:t>
            </a:r>
          </a:p>
          <a:p>
            <a:r>
              <a:rPr lang="ru-RU" dirty="0" smtClean="0"/>
              <a:t>Описание процесса исследования.</a:t>
            </a:r>
          </a:p>
          <a:p>
            <a:r>
              <a:rPr lang="ru-RU" dirty="0" smtClean="0"/>
              <a:t>Обсуждение результатов исследования.</a:t>
            </a:r>
          </a:p>
          <a:p>
            <a:r>
              <a:rPr lang="ru-RU" dirty="0" smtClean="0"/>
              <a:t>Формулирование выводов и оценка полученных результатов.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4C5-FCA0-4446-B00E-2563A9B1133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1317</Words>
  <Application>Microsoft Office PowerPoint</Application>
  <PresentationFormat>Экран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Чем исследовательская деятельность отличается от проектной деятельности?</vt:lpstr>
      <vt:lpstr>Проектная деятельность</vt:lpstr>
      <vt:lpstr>Исследовательская деятельность </vt:lpstr>
      <vt:lpstr>Критическое мышление </vt:lpstr>
      <vt:lpstr>1. По определению </vt:lpstr>
      <vt:lpstr>2. По цели </vt:lpstr>
      <vt:lpstr>3. По наличию гипотезы </vt:lpstr>
      <vt:lpstr>4. По этапам исследования</vt:lpstr>
      <vt:lpstr>Этапы исследования:</vt:lpstr>
      <vt:lpstr>5. По продукту</vt:lpstr>
      <vt:lpstr>Слайд 11</vt:lpstr>
      <vt:lpstr>Отличие и взаимосвязь исследовательской деятельности и метода проектов</vt:lpstr>
      <vt:lpstr>Классификация типов творческих работ учащихся (по А.В. Леонтовичу):  </vt:lpstr>
      <vt:lpstr>Классификация типов творческих работ учащихся (по А.В. Леонтовичу): </vt:lpstr>
      <vt:lpstr>Классификация типов творческих работ учащихся (по А.В. Леонтовичу):  </vt:lpstr>
      <vt:lpstr>Классификация типов творческих работ учащихся (по А.В. Леонтовичу):  </vt:lpstr>
      <vt:lpstr>Классификация типов творческих работ учащихся (по А.В. Леонтовичу):  </vt:lpstr>
      <vt:lpstr>Структура презентации </vt:lpstr>
      <vt:lpstr>Содержание презентации </vt:lpstr>
      <vt:lpstr>Критерии оценки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 исследовательская деятельность отличается от проектной деятельности?</dc:title>
  <dc:creator>user</dc:creator>
  <cp:lastModifiedBy>Admin</cp:lastModifiedBy>
  <cp:revision>12</cp:revision>
  <dcterms:created xsi:type="dcterms:W3CDTF">2012-03-15T08:08:36Z</dcterms:created>
  <dcterms:modified xsi:type="dcterms:W3CDTF">2013-10-03T11:02:27Z</dcterms:modified>
</cp:coreProperties>
</file>