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151E48-63DB-440D-A8EB-E6069DE940C0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ADE5CE-E97A-41AE-9C8E-D68BAF55E1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средняя школа № 314</a:t>
            </a:r>
          </a:p>
          <a:p>
            <a:r>
              <a:rPr lang="ru-RU" dirty="0" smtClean="0"/>
              <a:t>Васильева Марина Юрьевна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3384376"/>
          </a:xfrm>
        </p:spPr>
        <p:txBody>
          <a:bodyPr/>
          <a:lstStyle/>
          <a:p>
            <a:r>
              <a:rPr lang="ru-RU" dirty="0" smtClean="0"/>
              <a:t>Формы работы по профориентации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20879" cy="864096"/>
          </a:xfrm>
        </p:spPr>
        <p:txBody>
          <a:bodyPr/>
          <a:lstStyle/>
          <a:p>
            <a:pPr algn="just"/>
            <a:r>
              <a:rPr lang="ru-RU" dirty="0" smtClean="0"/>
              <a:t>Этапы </a:t>
            </a:r>
            <a:r>
              <a:rPr lang="ru-RU" dirty="0" err="1" smtClean="0"/>
              <a:t>профконсультации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7317432" cy="5112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Подготовительный (должен подвести к выбору профессии)</a:t>
            </a:r>
          </a:p>
          <a:p>
            <a:r>
              <a:rPr lang="ru-RU" sz="2800" dirty="0" smtClean="0"/>
              <a:t>Завершающая консультация (помощь в выборе профессии в соответствии с интересами, склонностями. Проводят учителя и психологи.</a:t>
            </a:r>
          </a:p>
          <a:p>
            <a:r>
              <a:rPr lang="ru-RU" sz="2800" dirty="0" smtClean="0"/>
              <a:t>Уточняющая консультация – осуществляется в дни открытых дверей работниками колледжей, вузов.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87141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36903" cy="1584176"/>
          </a:xfrm>
        </p:spPr>
        <p:txBody>
          <a:bodyPr/>
          <a:lstStyle/>
          <a:p>
            <a:pPr algn="just"/>
            <a:r>
              <a:rPr lang="ru-RU" dirty="0" smtClean="0"/>
              <a:t>Требования современного общества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122725" y="3140968"/>
            <a:ext cx="2817427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Профессионал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220072" y="256490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71875" y="2010906"/>
            <a:ext cx="2369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Знающий свое дело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96136" y="3356992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91235" y="2900843"/>
            <a:ext cx="2491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Самостоятельно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ринимающий</a:t>
            </a:r>
          </a:p>
          <a:p>
            <a:r>
              <a:rPr lang="ru-RU" sz="2400" dirty="0" smtClean="0"/>
              <a:t>решения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5367699"/>
            <a:ext cx="3082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Умеющий рисковать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2348880"/>
            <a:ext cx="3240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Умеющий творить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370" y="3728858"/>
            <a:ext cx="1584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Умеющий создавать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5229200"/>
            <a:ext cx="1888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Умеющий </a:t>
            </a:r>
          </a:p>
          <a:p>
            <a:r>
              <a:rPr lang="ru-RU" sz="2800" dirty="0" smtClean="0"/>
              <a:t>искать</a:t>
            </a:r>
            <a:endParaRPr lang="ru-RU" sz="2800" dirty="0"/>
          </a:p>
        </p:txBody>
      </p:sp>
      <p:cxnSp>
        <p:nvCxnSpPr>
          <p:cNvPr id="15" name="Прямая со стрелкой 14"/>
          <p:cNvCxnSpPr>
            <a:stCxn id="3" idx="1"/>
          </p:cNvCxnSpPr>
          <p:nvPr/>
        </p:nvCxnSpPr>
        <p:spPr>
          <a:xfrm flipH="1" flipV="1">
            <a:off x="2915818" y="2852937"/>
            <a:ext cx="619510" cy="467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051720" y="3753036"/>
            <a:ext cx="1071005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364088" y="4366798"/>
            <a:ext cx="936104" cy="862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915817" y="4366798"/>
            <a:ext cx="720079" cy="790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5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152128"/>
          </a:xfrm>
        </p:spPr>
        <p:txBody>
          <a:bodyPr/>
          <a:lstStyle/>
          <a:p>
            <a:pPr algn="just"/>
            <a:r>
              <a:rPr lang="ru-RU" dirty="0" smtClean="0"/>
              <a:t>Формы работы в начальной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7317432" cy="42484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Классные часы «Профессии наших родителей», «Мои увлечения»</a:t>
            </a:r>
          </a:p>
          <a:p>
            <a:r>
              <a:rPr lang="ru-RU" sz="2800" dirty="0" smtClean="0"/>
              <a:t>Путешествия в мир профессий</a:t>
            </a:r>
          </a:p>
          <a:p>
            <a:r>
              <a:rPr lang="ru-RU" sz="2800" dirty="0" smtClean="0"/>
              <a:t>Игры</a:t>
            </a:r>
          </a:p>
          <a:p>
            <a:r>
              <a:rPr lang="ru-RU" sz="2800" dirty="0" smtClean="0"/>
              <a:t>Конкурсы рисунков и юных умельцев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74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152128"/>
          </a:xfrm>
        </p:spPr>
        <p:txBody>
          <a:bodyPr/>
          <a:lstStyle/>
          <a:p>
            <a:pPr algn="just"/>
            <a:r>
              <a:rPr lang="ru-RU" dirty="0" smtClean="0"/>
              <a:t>Формы работы в средней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7317432" cy="4248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Ток- шоу «Портрет профессионала»</a:t>
            </a:r>
          </a:p>
          <a:p>
            <a:r>
              <a:rPr lang="ru-RU" sz="2400" dirty="0" smtClean="0"/>
              <a:t>Встречи с  людьми разных профессий</a:t>
            </a:r>
          </a:p>
          <a:p>
            <a:r>
              <a:rPr lang="ru-RU" sz="2400" dirty="0" smtClean="0"/>
              <a:t>Ролевые игры</a:t>
            </a:r>
          </a:p>
          <a:p>
            <a:r>
              <a:rPr lang="ru-RU" sz="2400" dirty="0" smtClean="0"/>
              <a:t>Диспуты «Профессиональные династии – за и против»</a:t>
            </a:r>
          </a:p>
          <a:p>
            <a:r>
              <a:rPr lang="ru-RU" sz="2400" dirty="0" smtClean="0"/>
              <a:t>Ярмарка профессий</a:t>
            </a:r>
          </a:p>
          <a:p>
            <a:r>
              <a:rPr lang="ru-RU" sz="2400" dirty="0" smtClean="0"/>
              <a:t>Конкурсы дизайнеров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08621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152128"/>
          </a:xfrm>
        </p:spPr>
        <p:txBody>
          <a:bodyPr/>
          <a:lstStyle/>
          <a:p>
            <a:pPr algn="just"/>
            <a:r>
              <a:rPr lang="ru-RU" dirty="0" smtClean="0"/>
              <a:t>Формы работы в старшей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7533456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Час выбора, круглый стол</a:t>
            </a:r>
          </a:p>
          <a:p>
            <a:r>
              <a:rPr lang="ru-RU" dirty="0" smtClean="0"/>
              <a:t>Встречи с  людьми разных профессий, разных учебных заведений</a:t>
            </a:r>
          </a:p>
          <a:p>
            <a:r>
              <a:rPr lang="ru-RU" dirty="0" smtClean="0"/>
              <a:t>Дискуссия «Профессии, которые будут всегда»</a:t>
            </a:r>
          </a:p>
          <a:p>
            <a:r>
              <a:rPr lang="ru-RU" dirty="0" smtClean="0"/>
              <a:t>Диспуты «Современный профессионал. Кто он?»</a:t>
            </a:r>
          </a:p>
          <a:p>
            <a:r>
              <a:rPr lang="ru-RU" dirty="0" smtClean="0"/>
              <a:t>Час профессии «Компьютерщик – это звучит гордо»</a:t>
            </a:r>
          </a:p>
          <a:p>
            <a:r>
              <a:rPr lang="ru-RU" dirty="0" smtClean="0"/>
              <a:t>Ролевые игры</a:t>
            </a:r>
          </a:p>
          <a:p>
            <a:r>
              <a:rPr lang="ru-RU" dirty="0" smtClean="0"/>
              <a:t>Час ответов «Что престижно сегодня? А завтра?»</a:t>
            </a:r>
          </a:p>
          <a:p>
            <a:r>
              <a:rPr lang="ru-RU" dirty="0" smtClean="0"/>
              <a:t>Форум «Мой выбор»</a:t>
            </a:r>
          </a:p>
          <a:p>
            <a:r>
              <a:rPr lang="ru-RU" dirty="0" smtClean="0"/>
              <a:t>Классный час «Карьера карьере рознь, или мой путь к успеху»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7775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10403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3645025"/>
            <a:ext cx="7344816" cy="129614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Журнал </a:t>
            </a:r>
            <a:r>
              <a:rPr lang="ru-RU" sz="2800" dirty="0"/>
              <a:t>«Классный руководитель № 4» , Москва 2012 г.</a:t>
            </a:r>
          </a:p>
        </p:txBody>
      </p:sp>
    </p:spTree>
    <p:extLst>
      <p:ext uri="{BB962C8B-B14F-4D97-AF65-F5344CB8AC3E}">
        <p14:creationId xmlns:p14="http://schemas.microsoft.com/office/powerpoint/2010/main" val="31721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128792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User\Desktop\для уроков\ро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6992"/>
            <a:ext cx="288032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74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440160"/>
          </a:xfrm>
        </p:spPr>
        <p:txBody>
          <a:bodyPr/>
          <a:lstStyle/>
          <a:p>
            <a:pPr algn="just"/>
            <a:r>
              <a:rPr lang="ru-RU" dirty="0" smtClean="0"/>
              <a:t>Система профориентации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132856"/>
            <a:ext cx="6912768" cy="417646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Система профориентации школьников- это организованная, управляемая деятельность различных государственных и общественных организаций, а также семьи, направленная на совершенствование процесса профессионального и социального самоопределения школьников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295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2232248"/>
          </a:xfrm>
        </p:spPr>
        <p:txBody>
          <a:bodyPr/>
          <a:lstStyle/>
          <a:p>
            <a:pPr algn="just"/>
            <a:r>
              <a:rPr lang="ru-RU" dirty="0" smtClean="0"/>
              <a:t>Цель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852936"/>
            <a:ext cx="6400800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Подготовить учащихся к обоснованному выбору профессии, удовлетворяющему личные интересы и общественные потребности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309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584176"/>
          </a:xfrm>
        </p:spPr>
        <p:txBody>
          <a:bodyPr/>
          <a:lstStyle/>
          <a:p>
            <a:pPr algn="just"/>
            <a:r>
              <a:rPr lang="ru-RU" dirty="0" smtClean="0"/>
              <a:t>Формы и методы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132856"/>
            <a:ext cx="6400800" cy="3474720"/>
          </a:xfrm>
        </p:spPr>
        <p:txBody>
          <a:bodyPr/>
          <a:lstStyle/>
          <a:p>
            <a:r>
              <a:rPr lang="ru-RU" dirty="0" smtClean="0"/>
              <a:t>Рассказ о профессиях</a:t>
            </a:r>
          </a:p>
          <a:p>
            <a:r>
              <a:rPr lang="ru-RU" dirty="0" smtClean="0"/>
              <a:t>Беседы</a:t>
            </a:r>
          </a:p>
          <a:p>
            <a:r>
              <a:rPr lang="ru-RU" dirty="0" smtClean="0"/>
              <a:t>Экскурсии на предприятия</a:t>
            </a:r>
          </a:p>
          <a:p>
            <a:r>
              <a:rPr lang="ru-RU" dirty="0" smtClean="0"/>
              <a:t>Встреча с мастером профессионалом</a:t>
            </a:r>
          </a:p>
          <a:p>
            <a:r>
              <a:rPr lang="ru-RU" dirty="0" smtClean="0"/>
              <a:t>Участие в конкурсах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0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1512168"/>
          </a:xfrm>
        </p:spPr>
        <p:txBody>
          <a:bodyPr/>
          <a:lstStyle/>
          <a:p>
            <a:pPr algn="l"/>
            <a:r>
              <a:rPr lang="ru-RU" dirty="0" smtClean="0"/>
              <a:t>Формула выбора профессии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44644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Профессия должна соответствовать:</a:t>
            </a:r>
          </a:p>
          <a:p>
            <a:pPr marL="4572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1. </a:t>
            </a:r>
            <a:r>
              <a:rPr lang="ru-RU" sz="2800" dirty="0" smtClean="0"/>
              <a:t>Интересам </a:t>
            </a:r>
            <a:r>
              <a:rPr lang="ru-RU" sz="2800" dirty="0"/>
              <a:t>и </a:t>
            </a:r>
            <a:r>
              <a:rPr lang="ru-RU" sz="2800" dirty="0" smtClean="0"/>
              <a:t>склонностям</a:t>
            </a:r>
            <a:endParaRPr lang="ru-RU" sz="2800" b="1" dirty="0" smtClean="0"/>
          </a:p>
          <a:p>
            <a:r>
              <a:rPr lang="ru-RU" sz="2800" dirty="0" smtClean="0"/>
              <a:t>2. Возможностям и способностям</a:t>
            </a:r>
          </a:p>
          <a:p>
            <a:r>
              <a:rPr lang="ru-RU" sz="2800" dirty="0" smtClean="0"/>
              <a:t> 3. Спросу на рынке труда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78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79" cy="1512168"/>
          </a:xfrm>
        </p:spPr>
        <p:txBody>
          <a:bodyPr/>
          <a:lstStyle/>
          <a:p>
            <a:pPr algn="l"/>
            <a:r>
              <a:rPr lang="ru-RU" dirty="0" smtClean="0"/>
              <a:t>Факторы мешающие выбору профессии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7560840" cy="4752528"/>
          </a:xfrm>
        </p:spPr>
        <p:txBody>
          <a:bodyPr/>
          <a:lstStyle/>
          <a:p>
            <a:r>
              <a:rPr lang="ru-RU" dirty="0" smtClean="0"/>
              <a:t>Увлечение внешней стороной профессии</a:t>
            </a:r>
          </a:p>
          <a:p>
            <a:r>
              <a:rPr lang="ru-RU" dirty="0" smtClean="0"/>
              <a:t>Выбор из соображений престижности</a:t>
            </a:r>
          </a:p>
          <a:p>
            <a:r>
              <a:rPr lang="ru-RU" dirty="0" smtClean="0"/>
              <a:t>Только на основании оплаты труда</a:t>
            </a:r>
          </a:p>
          <a:p>
            <a:r>
              <a:rPr lang="ru-RU" dirty="0" smtClean="0"/>
              <a:t>Под влиянием близкого окружения</a:t>
            </a:r>
          </a:p>
          <a:p>
            <a:r>
              <a:rPr lang="ru-RU" dirty="0" smtClean="0"/>
              <a:t>Отождествление предмета с профессией</a:t>
            </a:r>
          </a:p>
          <a:p>
            <a:r>
              <a:rPr lang="ru-RU" dirty="0" smtClean="0"/>
              <a:t>Перенос позитивного отношения к человеку этой профессии на саму профессию</a:t>
            </a:r>
          </a:p>
          <a:p>
            <a:r>
              <a:rPr lang="ru-RU" dirty="0" smtClean="0"/>
              <a:t>Выбор за компанию</a:t>
            </a:r>
          </a:p>
          <a:p>
            <a:r>
              <a:rPr lang="ru-RU" dirty="0" smtClean="0"/>
              <a:t>Неумение разобраться в своих способностях</a:t>
            </a:r>
          </a:p>
          <a:p>
            <a:r>
              <a:rPr lang="ru-RU" dirty="0" smtClean="0"/>
              <a:t>Незнание или недооценка своих особенностей</a:t>
            </a:r>
          </a:p>
          <a:p>
            <a:r>
              <a:rPr lang="ru-RU" dirty="0" smtClean="0"/>
              <a:t>Предрассудки о некоторых специальностях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9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623" cy="1584176"/>
          </a:xfrm>
        </p:spPr>
        <p:txBody>
          <a:bodyPr/>
          <a:lstStyle/>
          <a:p>
            <a:pPr algn="l"/>
            <a:r>
              <a:rPr lang="ru-RU" dirty="0" smtClean="0"/>
              <a:t>Качества, помогающие найти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7605464" cy="46805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Профессиональные</a:t>
            </a:r>
            <a:r>
              <a:rPr lang="ru-RU" sz="2400" dirty="0" smtClean="0"/>
              <a:t> (Квалификация, наличие смежных профессий, аккуратность, пунктуальность)</a:t>
            </a:r>
          </a:p>
          <a:p>
            <a:r>
              <a:rPr lang="ru-RU" sz="2400" b="1" dirty="0" smtClean="0"/>
              <a:t>Личные </a:t>
            </a:r>
            <a:r>
              <a:rPr lang="ru-RU" sz="2400" dirty="0" smtClean="0"/>
              <a:t>(находчивость, ответственность, упорство, терпеливость, чувство юмора, деликатность, уравновешенность, контактность)</a:t>
            </a:r>
          </a:p>
          <a:p>
            <a:r>
              <a:rPr lang="ru-RU" sz="2400" b="1" dirty="0" smtClean="0"/>
              <a:t>Способности</a:t>
            </a:r>
            <a:r>
              <a:rPr lang="ru-RU" sz="2400" dirty="0" smtClean="0"/>
              <a:t> (художественные, музыкальные, счетные, способность к языкам, механической работе, ручная работа, коммуникативные, способность убеждать, способность к лидерству)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86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656184"/>
          </a:xfrm>
        </p:spPr>
        <p:txBody>
          <a:bodyPr/>
          <a:lstStyle/>
          <a:p>
            <a:r>
              <a:rPr lang="ru-RU" dirty="0" smtClean="0"/>
              <a:t>План ознакомления с профессиями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48880"/>
            <a:ext cx="7029400" cy="40324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Общие сведения о профессиях</a:t>
            </a:r>
          </a:p>
          <a:p>
            <a:pPr algn="just"/>
            <a:r>
              <a:rPr lang="ru-RU" sz="2400" dirty="0" smtClean="0"/>
              <a:t>Производственное содержание профессии</a:t>
            </a:r>
          </a:p>
          <a:p>
            <a:pPr algn="just"/>
            <a:r>
              <a:rPr lang="ru-RU" sz="2400" dirty="0" smtClean="0"/>
              <a:t>Условия работы и требования профессии к человеку</a:t>
            </a:r>
          </a:p>
          <a:p>
            <a:pPr algn="just"/>
            <a:r>
              <a:rPr lang="ru-RU" sz="2400" dirty="0" smtClean="0"/>
              <a:t>Система подготовки к профессии</a:t>
            </a:r>
          </a:p>
          <a:p>
            <a:pPr algn="just"/>
            <a:r>
              <a:rPr lang="ru-RU" sz="2400" dirty="0" smtClean="0"/>
              <a:t>Проектная деятельность («Дорога жизни», «Мой путь к карьере», «Мой путь к успеху»)</a:t>
            </a:r>
          </a:p>
          <a:p>
            <a:pPr algn="just"/>
            <a:r>
              <a:rPr lang="ru-RU" sz="2400" dirty="0" smtClean="0"/>
              <a:t>Профконсультации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3045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04856" cy="1080120"/>
          </a:xfrm>
        </p:spPr>
        <p:txBody>
          <a:bodyPr/>
          <a:lstStyle/>
          <a:p>
            <a:pPr algn="l"/>
            <a:r>
              <a:rPr lang="ru-RU" dirty="0" smtClean="0"/>
              <a:t>Проект «Дорога жизни»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7461448" cy="4248472"/>
          </a:xfrm>
        </p:spPr>
        <p:txBody>
          <a:bodyPr/>
          <a:lstStyle/>
          <a:p>
            <a:r>
              <a:rPr lang="ru-RU" dirty="0" smtClean="0"/>
              <a:t>Мотивация (Зачем я живу? Для чего это нужно людям?)</a:t>
            </a:r>
          </a:p>
          <a:p>
            <a:r>
              <a:rPr lang="ru-RU" dirty="0" smtClean="0"/>
              <a:t>Наполнение смыслом ценностей, которыми будет вымощена дорога</a:t>
            </a:r>
          </a:p>
          <a:p>
            <a:r>
              <a:rPr lang="ru-RU" dirty="0" smtClean="0"/>
              <a:t>Выбор стиля жизни, стиля отношений</a:t>
            </a:r>
          </a:p>
          <a:p>
            <a:r>
              <a:rPr lang="ru-RU" dirty="0" smtClean="0"/>
              <a:t>Анализ фактов из прошлой жизни с позиции «если бы прошлое можно было изменить, я изменил бы…»</a:t>
            </a:r>
          </a:p>
          <a:p>
            <a:r>
              <a:rPr lang="ru-RU" dirty="0" err="1" smtClean="0"/>
              <a:t>Профконсультация</a:t>
            </a:r>
            <a:r>
              <a:rPr lang="ru-RU" dirty="0" smtClean="0"/>
              <a:t> – система оказания помощи учащихся в их трудовом самоопределении, основанная на изучении личности, без навязывания суждений.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7656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534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Формы работы по профориентации школьников</vt:lpstr>
      <vt:lpstr>Система профориентации</vt:lpstr>
      <vt:lpstr>Цель профориентационной работы</vt:lpstr>
      <vt:lpstr>Формы и методы работы</vt:lpstr>
      <vt:lpstr>Формула выбора профессии</vt:lpstr>
      <vt:lpstr>Факторы мешающие выбору профессии</vt:lpstr>
      <vt:lpstr>Качества, помогающие найти работу</vt:lpstr>
      <vt:lpstr>План ознакомления с профессиями</vt:lpstr>
      <vt:lpstr>Проект «Дорога жизни»</vt:lpstr>
      <vt:lpstr>Этапы профконсультации</vt:lpstr>
      <vt:lpstr>Требования современного общества</vt:lpstr>
      <vt:lpstr>Формы работы в начальной школе</vt:lpstr>
      <vt:lpstr>Формы работы в средней школе</vt:lpstr>
      <vt:lpstr>Формы работы в старшей школе</vt:lpstr>
      <vt:lpstr>Литература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по профориентации школьников</dc:title>
  <dc:creator>User</dc:creator>
  <cp:lastModifiedBy>User</cp:lastModifiedBy>
  <cp:revision>13</cp:revision>
  <dcterms:created xsi:type="dcterms:W3CDTF">2013-03-28T14:44:33Z</dcterms:created>
  <dcterms:modified xsi:type="dcterms:W3CDTF">2013-09-14T17:09:21Z</dcterms:modified>
</cp:coreProperties>
</file>