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4"/>
  </p:notesMasterIdLst>
  <p:sldIdLst>
    <p:sldId id="256" r:id="rId2"/>
    <p:sldId id="271" r:id="rId3"/>
    <p:sldId id="258" r:id="rId4"/>
    <p:sldId id="257" r:id="rId5"/>
    <p:sldId id="273" r:id="rId6"/>
    <p:sldId id="279" r:id="rId7"/>
    <p:sldId id="259" r:id="rId8"/>
    <p:sldId id="280" r:id="rId9"/>
    <p:sldId id="260" r:id="rId10"/>
    <p:sldId id="261" r:id="rId11"/>
    <p:sldId id="274" r:id="rId12"/>
    <p:sldId id="262" r:id="rId13"/>
    <p:sldId id="283" r:id="rId14"/>
    <p:sldId id="287" r:id="rId15"/>
    <p:sldId id="269" r:id="rId16"/>
    <p:sldId id="264" r:id="rId17"/>
    <p:sldId id="277" r:id="rId18"/>
    <p:sldId id="286" r:id="rId19"/>
    <p:sldId id="281" r:id="rId20"/>
    <p:sldId id="267" r:id="rId21"/>
    <p:sldId id="268" r:id="rId22"/>
    <p:sldId id="26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2"/>
    <p:penClr>
      <a:srgbClr val="FF0000"/>
    </p:penClr>
  </p:showPr>
  <p:clrMru>
    <a:srgbClr val="FD5D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88" autoAdjust="0"/>
    <p:restoredTop sz="94660"/>
  </p:normalViewPr>
  <p:slideViewPr>
    <p:cSldViewPr>
      <p:cViewPr varScale="1">
        <p:scale>
          <a:sx n="70" d="100"/>
          <a:sy n="70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2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9BD80A-D2AA-4C0C-87C4-A6BE91F3094D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769825-D8C2-4D1A-97D4-E2497DC3C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04DAAC-D475-4E5E-AF36-C4E578FD62F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5321D-FBE8-4BE5-ADD9-CD28ED4B9DD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402E5F-4AA7-49E6-A671-C35B4CBED3C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B9D47D-F878-4C32-A619-C4D629EBA45D}" type="datetime1">
              <a:rPr lang="ru-RU"/>
              <a:pPr>
                <a:defRPr/>
              </a:pPr>
              <a:t>04.03.2013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ru-RU"/>
              <a:t>Черменева  Г .Г., учитель математики.  МБОУ " СОШ №4«, г. Югорск, 2012 г.</a:t>
            </a: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4D1E7-5DA1-4EF1-B6BA-853BE44AF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C8385B-FDCF-4154-B439-ACCD42BEFA8F}" type="datetime1">
              <a:rPr lang="ru-RU"/>
              <a:pPr>
                <a:defRPr/>
              </a:pPr>
              <a:t>04.03.2013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ru-RU"/>
              <a:t>Черменева  Г .Г., учитель математики.  МБОУ " СОШ №4«, г. Югорск, 2012 г.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06F1-7821-40A3-880D-6BF388B57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9A477-F7E6-4D38-AA0F-9557530738C2}" type="datetime1">
              <a:rPr lang="ru-RU"/>
              <a:pPr>
                <a:defRPr/>
              </a:pPr>
              <a:t>04.03.2013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Черменева  Г .Г., учитель математики.  МБОУ " СОШ №4«, г. Югорск, 2012 г.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9170-99C0-4D00-BB03-22F331D10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DDA5-2676-4A0B-B3CA-2027102D3FDD}" type="datetime1">
              <a:rPr lang="ru-RU"/>
              <a:pPr>
                <a:defRPr/>
              </a:pPr>
              <a:t>04.03.2013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Черменева  Г .Г., учитель математики.  МБОУ " СОШ №4«, г. Югорск, 2012 г.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9624-0D9A-4AEB-B9DF-7167E872E0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815022-245B-41B7-989C-1B3D1CBA9190}" type="datetime1">
              <a:rPr lang="ru-RU"/>
              <a:pPr>
                <a:defRPr/>
              </a:pPr>
              <a:t>04.03.2013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ru-RU"/>
              <a:t>Черменева  Г .Г., учитель математики.  МБОУ " СОШ №4«, г. Югорск, 2012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7C7B-BA98-4EE7-96D1-F9412FFDB1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344816" cy="1143000"/>
          </a:xfrm>
        </p:spPr>
        <p:txBody>
          <a:bodyPr/>
          <a:lstStyle>
            <a:lvl1pPr>
              <a:defRPr lang="ru-RU" sz="1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3347-DBB5-43A8-ADAB-E2BD996887AD}" type="datetime1">
              <a:rPr lang="ru-RU"/>
              <a:pPr>
                <a:defRPr/>
              </a:pPr>
              <a:t>04.03.2013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Черменева  Г .Г., учитель математики.  МБОУ " СОШ №4«, г. Югорск, 2012 г.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1B09-A93D-4171-B5EF-C1903C4FD9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E2996-4C99-416B-8C06-63572D67EFE9}" type="datetime1">
              <a:rPr lang="ru-RU"/>
              <a:pPr>
                <a:defRPr/>
              </a:pPr>
              <a:t>04.03.2013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Черменева  Г .Г., учитель математики.  МБОУ " СОШ №4«, г. Югорск, 2012 г.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B883-AFFB-4FD3-A399-A7262E6907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C59C-A9CE-43B7-965F-F4CBF9EE2947}" type="datetime1">
              <a:rPr lang="ru-RU"/>
              <a:pPr>
                <a:defRPr/>
              </a:pPr>
              <a:t>04.03.2013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Черменева  Г .Г., учитель математики.  МБОУ " СОШ №4«, г. Югорск, 2012 г.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6A480-ACF4-4B5A-8A2C-054CDE459A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ru-RU"/>
              <a:t>Черменева  Г .Г., учитель математики.  МБОУ " СОШ №4«, г. Югорск, 2012 г.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6A85-10E9-4655-8D87-46C5892BDEDD}" type="datetime1">
              <a:rPr lang="ru-RU"/>
              <a:pPr>
                <a:defRPr/>
              </a:pPr>
              <a:t>04.03.2013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Черменева  Г .Г., учитель математики.  МБОУ " СОШ №4«, г. Югорск, 2012 г.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8A19-33F0-424E-9848-AB9C44B3BF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735116-FD75-412D-A5DD-D06B19861D43}" type="datetime1">
              <a:rPr lang="ru-RU"/>
              <a:pPr>
                <a:defRPr/>
              </a:pPr>
              <a:t>04.03.2013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ru-RU"/>
              <a:t>Черменева  Г .Г., учитель математики.  МБОУ " СОШ №4«, г. Югорск, 2012 г.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AFC1-BDDD-4F25-B807-2055046693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F0BAFE4-12C8-4FEE-A5EE-D40492134EAB}" type="datetime1">
              <a:rPr lang="ru-RU"/>
              <a:pPr>
                <a:defRPr/>
              </a:pPr>
              <a:t>04.03.2013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Черменева  Г .Г., учитель математики.  МБОУ " СОШ №4«, г. Югорск, 2012 г.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BE5E68D-982D-4E19-ADFF-B729D624BD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46" r:id="rId7"/>
    <p:sldLayoutId id="2147483739" r:id="rId8"/>
    <p:sldLayoutId id="2147483747" r:id="rId9"/>
    <p:sldLayoutId id="2147483748" r:id="rId10"/>
    <p:sldLayoutId id="214748373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136304" y="2492896"/>
            <a:ext cx="5468144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разработка урока математики </a:t>
            </a:r>
          </a:p>
        </p:txBody>
      </p:sp>
      <p:pic>
        <p:nvPicPr>
          <p:cNvPr id="14338" name="Picture 4" descr="E:\ЧЕРМЕНЁВЫ\Рабочий стол\ФОТКИ\Фото ТЕЛЕФОН\Фото0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341438"/>
            <a:ext cx="2376488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492500" y="4508500"/>
            <a:ext cx="54721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Черменева  Галина Георгиевна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учитель математики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МБОУ «СОШ № 4»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/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3708400" y="5876925"/>
            <a:ext cx="1246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г. Югорск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 2012год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19100" y="1628775"/>
            <a:ext cx="8724900" cy="1152525"/>
          </a:xfrm>
        </p:spPr>
        <p:txBody>
          <a:bodyPr/>
          <a:lstStyle/>
          <a:p>
            <a:pPr eaLnBrk="1" hangingPunct="1"/>
            <a:r>
              <a:rPr sz="25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500" smtClean="0">
                <a:latin typeface="Times New Roman" pitchFamily="18" charset="0"/>
                <a:cs typeface="Times New Roman" pitchFamily="18" charset="0"/>
              </a:rPr>
            </a:br>
            <a:r>
              <a:rPr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200" smtClean="0">
                <a:latin typeface="Times New Roman" pitchFamily="18" charset="0"/>
                <a:cs typeface="Times New Roman" pitchFamily="18" charset="0"/>
              </a:rPr>
            </a:br>
            <a:r>
              <a:rPr sz="22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Введение в тему. Постановка учебных задач. </a:t>
            </a:r>
            <a:r>
              <a:rPr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Формулирование темы  и целей урока. </a:t>
            </a:r>
            <a:r>
              <a:rPr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200" smtClean="0">
                <a:latin typeface="Times New Roman" pitchFamily="18" charset="0"/>
                <a:cs typeface="Times New Roman" pitchFamily="18" charset="0"/>
              </a:rPr>
            </a:br>
            <a:r>
              <a:rPr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задача:  </a:t>
            </a:r>
            <a:r>
              <a:rPr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мотивации и принятия учащимися цели учебно-познавательной деятельности, актуализация опорных знаний и умений</a:t>
            </a:r>
            <a:r>
              <a:rPr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работы: </a:t>
            </a:r>
            <a:r>
              <a:rPr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индивидуальная и фронтальная.</a:t>
            </a:r>
            <a:r>
              <a:rPr sz="22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492875"/>
            <a:ext cx="3352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Черменева  Г .Г., учитель математики. </a:t>
            </a:r>
          </a:p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 МБОУ " СОШ №4</a:t>
            </a:r>
            <a:r>
              <a:rPr lang="en-US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,  г. Югорск,  2012 г.</a:t>
            </a:r>
          </a:p>
        </p:txBody>
      </p:sp>
      <p:sp>
        <p:nvSpPr>
          <p:cNvPr id="24579" name="Прямоугольник 6"/>
          <p:cNvSpPr>
            <a:spLocks noChangeArrowheads="1"/>
          </p:cNvSpPr>
          <p:nvPr/>
        </p:nvSpPr>
        <p:spPr bwMode="auto">
          <a:xfrm>
            <a:off x="250825" y="2852738"/>
            <a:ext cx="8642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000">
                <a:latin typeface="Times New Roman" pitchFamily="18" charset="0"/>
              </a:rPr>
              <a:t> Используя задания  презентации вместе с учащимися, рассматриваем различные варианты расположения прямых на плоскости.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000">
                <a:latin typeface="Times New Roman" pitchFamily="18" charset="0"/>
              </a:rPr>
              <a:t>     Учащиеся  самостоятельно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000">
                <a:latin typeface="Times New Roman" pitchFamily="18" charset="0"/>
              </a:rPr>
              <a:t>формулируют тему урока.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000">
                <a:latin typeface="Times New Roman" pitchFamily="18" charset="0"/>
              </a:rPr>
              <a:t>     Корректирую ответы учащихся. </a:t>
            </a:r>
            <a:endParaRPr lang="ru-RU" sz="2000"/>
          </a:p>
        </p:txBody>
      </p:sp>
      <p:pic>
        <p:nvPicPr>
          <p:cNvPr id="24580" name="Picture 1" descr="H:\Черменевой\Новая папка\CLIP0002 (29.11.2012 22-59-41)\CLIP0002 1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508500"/>
            <a:ext cx="37814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C:\Documents and Settings\Admin\Рабочий стол\CLIP0002 071.jpg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32363" y="3429000"/>
            <a:ext cx="3935412" cy="295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250825" y="3141663"/>
            <a:ext cx="4968875" cy="3527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Созданные  проблемные ситуации приводят учащихся к самостоятельной постановке целей урока, которые учащиеся формулируют самостоятельно.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 Обучающиеся предлагают  цели  урока.</a:t>
            </a:r>
          </a:p>
          <a:p>
            <a:pPr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Черменева  Г .Г., учитель математики.  </a:t>
            </a:r>
          </a:p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МБОУ " СОШ №4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 г. Югорск,  2012 г.</a:t>
            </a:r>
          </a:p>
        </p:txBody>
      </p:sp>
      <p:pic>
        <p:nvPicPr>
          <p:cNvPr id="26627" name="Picture 2" descr="H:\Черменевой\Новая папка\CLIP0002 (29.11.2012 22-59-41)\CLIP0002 1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363" y="4868863"/>
            <a:ext cx="43005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CLIP0004 2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9388" y="3729038"/>
            <a:ext cx="363061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323850" y="1192213"/>
            <a:ext cx="60293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« В нескольких шагах от неё сидел Чеширский Кот.</a:t>
            </a:r>
          </a:p>
          <a:p>
            <a:r>
              <a:rPr lang="ru-RU">
                <a:latin typeface="Times New Roman" pitchFamily="18" charset="0"/>
              </a:rPr>
              <a:t>- Скажите, пожалуйста, куда мне отсюда идти?</a:t>
            </a:r>
          </a:p>
          <a:p>
            <a:r>
              <a:rPr lang="ru-RU">
                <a:latin typeface="Times New Roman" pitchFamily="18" charset="0"/>
              </a:rPr>
              <a:t>- А куда ты хочешь попасть?- ответил Кот.</a:t>
            </a:r>
          </a:p>
          <a:p>
            <a:r>
              <a:rPr lang="ru-RU">
                <a:latin typeface="Times New Roman" pitchFamily="18" charset="0"/>
              </a:rPr>
              <a:t>- Мне все равно… - сказала Алиса.</a:t>
            </a:r>
          </a:p>
          <a:p>
            <a:r>
              <a:rPr lang="ru-RU">
                <a:latin typeface="Times New Roman" pitchFamily="18" charset="0"/>
              </a:rPr>
              <a:t>- Тогда все равно, куда и идти, - заметил Кот».</a:t>
            </a:r>
          </a:p>
          <a:p>
            <a:r>
              <a:rPr lang="ru-RU" i="1" u="sng">
                <a:latin typeface="Times New Roman" pitchFamily="18" charset="0"/>
              </a:rPr>
              <a:t>Учитель: </a:t>
            </a:r>
            <a:r>
              <a:rPr lang="ru-RU">
                <a:latin typeface="Times New Roman" pitchFamily="18" charset="0"/>
              </a:rPr>
              <a:t>Так что же хотел сказать Алисе Кот?</a:t>
            </a:r>
          </a:p>
          <a:p>
            <a:r>
              <a:rPr lang="ru-RU" i="1" u="sng">
                <a:latin typeface="Times New Roman" pitchFamily="18" charset="0"/>
              </a:rPr>
              <a:t>Учащиеся:</a:t>
            </a:r>
            <a:r>
              <a:rPr lang="ru-RU">
                <a:latin typeface="Times New Roman" pitchFamily="18" charset="0"/>
              </a:rPr>
              <a:t> Перед тем, как что-то делать, надо поставить цели и задачи.</a:t>
            </a:r>
          </a:p>
        </p:txBody>
      </p:sp>
      <p:pic>
        <p:nvPicPr>
          <p:cNvPr id="9" name="Picture 7" descr="Рисунок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46433">
            <a:off x="6091238" y="1314450"/>
            <a:ext cx="23764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1"/>
          <p:cNvSpPr>
            <a:spLocks noChangeArrowheads="1"/>
          </p:cNvSpPr>
          <p:nvPr/>
        </p:nvSpPr>
        <p:spPr bwMode="auto">
          <a:xfrm>
            <a:off x="323850" y="796925"/>
            <a:ext cx="627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Продолжим урок с отрывка из одной известной сказки.</a:t>
            </a: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55650" y="1198563"/>
            <a:ext cx="8388350" cy="574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Изучение  нового материала. </a:t>
            </a:r>
            <a:r>
              <a:rPr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 pitchFamily="18" charset="0"/>
              </a:rPr>
              <a:t>Обеспечение восприятия, осмысления и первичного запоминания, знаний и способов действий.</a:t>
            </a:r>
            <a:endParaRPr sz="5000" dirty="0" smtClean="0"/>
          </a:p>
        </p:txBody>
      </p:sp>
      <p:graphicFrame>
        <p:nvGraphicFramePr>
          <p:cNvPr id="28692" name="Group 20"/>
          <p:cNvGraphicFramePr>
            <a:graphicFrameLocks noGrp="1"/>
          </p:cNvGraphicFramePr>
          <p:nvPr>
            <p:ph sz="half" idx="1"/>
          </p:nvPr>
        </p:nvGraphicFramePr>
        <p:xfrm>
          <a:off x="827088" y="3743325"/>
          <a:ext cx="7488832" cy="2670175"/>
        </p:xfrm>
        <a:graphic>
          <a:graphicData uri="http://schemas.openxmlformats.org/drawingml/2006/table">
            <a:tbl>
              <a:tblPr/>
              <a:tblGrid>
                <a:gridCol w="2300633"/>
                <a:gridCol w="2667919"/>
                <a:gridCol w="252028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этапа 4 </a:t>
                      </a:r>
                    </a:p>
                  </a:txBody>
                  <a:tcPr marL="43845" marR="438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учителя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3845" marR="438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ученика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845" marR="438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Изучение нового материала.</a:t>
                      </a:r>
                    </a:p>
                  </a:txBody>
                  <a:tcPr marL="43845" marR="43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Проводит инструктаж по  группам о выполнении практической работы и исследовании построенных графиков. </a:t>
                      </a:r>
                    </a:p>
                  </a:txBody>
                  <a:tcPr marL="43845" marR="43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Слушают объяснение учителя.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Выполняют работу, в которой наглядно видно моделирование практической ситуации.</a:t>
                      </a:r>
                    </a:p>
                  </a:txBody>
                  <a:tcPr marL="43845" marR="43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Черменева  Г .Г., учитель математики. </a:t>
            </a:r>
          </a:p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МБОУ " СОШ №4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г. Югорск, 2012 г.</a:t>
            </a:r>
          </a:p>
        </p:txBody>
      </p:sp>
      <p:sp>
        <p:nvSpPr>
          <p:cNvPr id="27665" name="Прямоугольник 6"/>
          <p:cNvSpPr>
            <a:spLocks noChangeArrowheads="1"/>
          </p:cNvSpPr>
          <p:nvPr/>
        </p:nvSpPr>
        <p:spPr bwMode="auto">
          <a:xfrm>
            <a:off x="755650" y="1665288"/>
            <a:ext cx="77041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Дидактическая задача: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обеспечить восприятие, осмысление изучаемого материала, способствовать усвоению способов и средств, которые привели к определенному содержательному выводу.</a:t>
            </a:r>
          </a:p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Метод обучения: 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частично – поисковый.</a:t>
            </a:r>
          </a:p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Форма работы: 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групповая.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8"/>
          <p:cNvSpPr>
            <a:spLocks noChangeArrowheads="1"/>
          </p:cNvSpPr>
          <p:nvPr/>
        </p:nvSpPr>
        <p:spPr bwMode="auto">
          <a:xfrm>
            <a:off x="3203575" y="1989138"/>
            <a:ext cx="5689600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2954338" y="1268413"/>
            <a:ext cx="6189662" cy="865187"/>
          </a:xfrm>
        </p:spPr>
        <p:txBody>
          <a:bodyPr/>
          <a:lstStyle/>
          <a:p>
            <a:pPr marL="92075" indent="0" eaLnBrk="1" hangingPunct="1">
              <a:buFont typeface="Wingdings" pitchFamily="2" charset="2"/>
              <a:buNone/>
            </a:pPr>
            <a:r>
              <a:rPr lang="ru-RU" sz="2400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u="sng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Задание  1группе:</a:t>
            </a:r>
            <a:endParaRPr lang="ru-RU" sz="1800" b="1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0" eaLnBrk="1" hangingPunct="1">
              <a:buFont typeface="Wingdings" pitchFamily="2" charset="2"/>
              <a:buNone/>
            </a:pPr>
            <a:r>
              <a:rPr lang="ru-RU" sz="1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Построить, графики функций</a:t>
            </a:r>
            <a:r>
              <a:rPr lang="ru-RU" sz="1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+ 5;  </a:t>
            </a:r>
            <a:r>
              <a:rPr lang="en-US" sz="1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 7.</a:t>
            </a:r>
          </a:p>
        </p:txBody>
      </p:sp>
      <p:sp>
        <p:nvSpPr>
          <p:cNvPr id="28675" name="Rectangle 26"/>
          <p:cNvSpPr>
            <a:spLocks noGrp="1" noChangeArrowheads="1"/>
          </p:cNvSpPr>
          <p:nvPr>
            <p:ph type="title"/>
          </p:nvPr>
        </p:nvSpPr>
        <p:spPr>
          <a:xfrm>
            <a:off x="2987675" y="2924175"/>
            <a:ext cx="5973763" cy="2057400"/>
          </a:xfrm>
        </p:spPr>
        <p:txBody>
          <a:bodyPr/>
          <a:lstStyle/>
          <a:p>
            <a:pPr eaLnBrk="1" hangingPunct="1"/>
            <a:r>
              <a:rPr sz="2400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400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i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1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Проанализируйте полученные результаты и ответьте на вопросы:</a:t>
            </a:r>
            <a:br>
              <a:rPr sz="1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1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Что общего в формулах, которыми заданы данные функции?</a:t>
            </a:r>
            <a:br>
              <a:rPr sz="1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1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Что можно сказать о расположении графиков  этих функций?  (ответы запишите в бланки) </a:t>
            </a:r>
          </a:p>
        </p:txBody>
      </p:sp>
      <p:sp>
        <p:nvSpPr>
          <p:cNvPr id="28676" name="Rectangle 27"/>
          <p:cNvSpPr>
            <a:spLocks noChangeArrowheads="1"/>
          </p:cNvSpPr>
          <p:nvPr/>
        </p:nvSpPr>
        <p:spPr bwMode="auto">
          <a:xfrm>
            <a:off x="3095625" y="4868863"/>
            <a:ext cx="60483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i="1" u="sng">
              <a:solidFill>
                <a:srgbClr val="CC0000"/>
              </a:solidFill>
            </a:endParaRPr>
          </a:p>
          <a:p>
            <a:r>
              <a:rPr lang="ru-RU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u="sng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Задание группам:</a:t>
            </a:r>
            <a:endParaRPr lang="ru-RU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Сделайте вывод о взаимном расположении построенных вами графиков линейных функций в зависимости от коэффициента </a:t>
            </a:r>
            <a:r>
              <a:rPr lang="en-US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и от числа </a:t>
            </a:r>
            <a:r>
              <a:rPr lang="en-US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677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027363" y="6400800"/>
            <a:ext cx="3090862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Черменева  Г .Г., учитель математики. </a:t>
            </a:r>
          </a:p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 МБОУ " СОШ №4</a:t>
            </a:r>
            <a:r>
              <a:rPr lang="en-US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, г. Югорск, 2012 г.</a:t>
            </a:r>
          </a:p>
        </p:txBody>
      </p:sp>
      <p:sp>
        <p:nvSpPr>
          <p:cNvPr id="28678" name="Прямоугольник 7"/>
          <p:cNvSpPr>
            <a:spLocks noChangeArrowheads="1"/>
          </p:cNvSpPr>
          <p:nvPr/>
        </p:nvSpPr>
        <p:spPr bwMode="auto">
          <a:xfrm>
            <a:off x="3059113" y="2205038"/>
            <a:ext cx="577215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u="sng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Задание  2 группе: </a:t>
            </a:r>
          </a:p>
          <a:p>
            <a:pPr marL="92075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Построить графики функций </a:t>
            </a:r>
            <a:r>
              <a:rPr lang="en-US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= – </a:t>
            </a:r>
            <a:r>
              <a:rPr lang="en-US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+ 3;  </a:t>
            </a:r>
            <a:r>
              <a:rPr lang="en-US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= – 1,5</a:t>
            </a:r>
            <a:r>
              <a:rPr lang="en-US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+ 3; </a:t>
            </a:r>
          </a:p>
          <a:p>
            <a:pPr marL="92075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y = 3x + 3</a:t>
            </a:r>
            <a:r>
              <a:rPr lang="ru-RU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3059113" y="692150"/>
            <a:ext cx="5257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Практическая работа.</a:t>
            </a:r>
          </a:p>
        </p:txBody>
      </p:sp>
      <p:pic>
        <p:nvPicPr>
          <p:cNvPr id="28680" name="Picture 12" descr="IMG_11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268413"/>
            <a:ext cx="26638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" descr="H:\Черменевой\для урока\IMG_11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365625"/>
            <a:ext cx="277177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38600" cy="4435475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Обсудив в группах полученные результаты, сравнив их и выявив закономерности взаимного расположения графиков линейных функций, учащиеся пришли к выводу: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при одинаковых значениях k, графиками линейных функций являются параллельные прямые, а при различных значениях – графики пересекаются.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Черменева  Г .Г., учитель математики.  </a:t>
            </a:r>
          </a:p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МБОУ " СОШ №4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г. Югорск, 2012 г.</a:t>
            </a:r>
          </a:p>
        </p:txBody>
      </p:sp>
      <p:pic>
        <p:nvPicPr>
          <p:cNvPr id="30723" name="Picture 3" descr="H:\Черменевой\для урока\IMG_11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908050"/>
            <a:ext cx="32654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:\Черменевой\для урока\IMG_11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3573463"/>
            <a:ext cx="3194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ижний колонтитул 4"/>
          <p:cNvSpPr>
            <a:spLocks noGrp="1"/>
          </p:cNvSpPr>
          <p:nvPr>
            <p:ph type="ftr" sz="quarter" idx="10"/>
          </p:nvPr>
        </p:nvSpPr>
        <p:spPr bwMode="auto">
          <a:xfrm>
            <a:off x="2308225" y="6608763"/>
            <a:ext cx="4527550" cy="2492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Черменева  Г .Г., учитель математики. </a:t>
            </a:r>
          </a:p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 МБОУ " СОШ №4</a:t>
            </a:r>
            <a:r>
              <a:rPr lang="en-US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, г. Югорск, 2012 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850" y="692150"/>
            <a:ext cx="51847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Физкультминутка.</a:t>
            </a:r>
          </a:p>
        </p:txBody>
      </p:sp>
      <p:pic>
        <p:nvPicPr>
          <p:cNvPr id="31748" name="Picture 1" descr="C:\Documents and Settings\Admin\Рабочий стол\7 rkfcc\CLIP0004 372.jpgфузми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1125538"/>
            <a:ext cx="3529012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17"/>
          <p:cNvSpPr>
            <a:spLocks noChangeArrowheads="1"/>
          </p:cNvSpPr>
          <p:nvPr/>
        </p:nvSpPr>
        <p:spPr bwMode="auto">
          <a:xfrm>
            <a:off x="468313" y="2708275"/>
            <a:ext cx="51831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Мы руками бодро машем,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Разминаем плечи наши.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Раз-два, раз-два, раз-два-три,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Упражнение повтори (Одна прямая рука вверх,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другая вниз, рывком менять руки).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Корпус влево мы вращаем,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Три-четыре, раз-два.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Упражнение повторяем: вправо плечи, голова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(Вращение корпусом влево и вправо).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Мы размяться все успели,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И за парты снова сели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(Дети садятся за парты).</a:t>
            </a:r>
          </a:p>
        </p:txBody>
      </p:sp>
      <p:sp>
        <p:nvSpPr>
          <p:cNvPr id="31750" name="Прямоугольник 18"/>
          <p:cNvSpPr>
            <a:spLocks noChangeArrowheads="1"/>
          </p:cNvSpPr>
          <p:nvPr/>
        </p:nvSpPr>
        <p:spPr bwMode="auto">
          <a:xfrm>
            <a:off x="468313" y="1341438"/>
            <a:ext cx="4787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Цель:  снять утомление у ребенка, обеспечить активный отдых и повысить умственную работоспособность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Первичное осмысление и закрепление изученного. </a:t>
            </a:r>
            <a:r>
              <a:rPr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 для первичного осмысления и закрепления полученных </a:t>
            </a:r>
            <a:r>
              <a:rPr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492875"/>
            <a:ext cx="3352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Черменева  Г .Г., учитель математики.  </a:t>
            </a:r>
          </a:p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МБОУ " СОШ №4</a:t>
            </a:r>
            <a:r>
              <a:rPr lang="en-US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,  г. Югорск,  2012 г.</a:t>
            </a:r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323850" y="2063750"/>
            <a:ext cx="8640763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задачи: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учащимся конкретные представления об изучаемых фактах; добиваться от учащихся восприятия, осознания, первичного обобщения, систематизации новых знаний. </a:t>
            </a: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2772" name="Picture 3" descr="C:\Documents and Settings\Admin\Рабочий стол\ww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3573463"/>
            <a:ext cx="280828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4868863"/>
            <a:ext cx="23749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3213100"/>
            <a:ext cx="23463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3789363"/>
            <a:ext cx="237648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692150"/>
          <a:ext cx="7993063" cy="4016160"/>
        </p:xfrm>
        <a:graphic>
          <a:graphicData uri="http://schemas.openxmlformats.org/drawingml/2006/table">
            <a:tbl>
              <a:tblPr/>
              <a:tblGrid>
                <a:gridCol w="3384376"/>
                <a:gridCol w="2376264"/>
                <a:gridCol w="2232423"/>
              </a:tblGrid>
              <a:tr h="504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этапа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6181" marR="66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учителя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6181" marR="66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ученика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81" marR="66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7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 обучающего характера.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Объяснение предстоящей работы для 1 группы – тестирование с использованием ПК.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группа выполняют работу  по карточкам.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 выполнения задания.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самостоятельной работы по группам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Самопроверка с получением оценки по тестированию  и взаимопроверка по готовым слайдам.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07" name="Picture 3" descr="C:\Documents and Settings\Admin\Рабочий стол\CLIP0002 260.jpg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11863" y="4724400"/>
            <a:ext cx="2560637" cy="1920875"/>
          </a:xfrm>
        </p:spPr>
      </p:pic>
      <p:pic>
        <p:nvPicPr>
          <p:cNvPr id="33808" name="Picture 73" descr="CLIP0002 47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00113" y="4765675"/>
            <a:ext cx="2232025" cy="1914525"/>
          </a:xfrm>
        </p:spPr>
      </p:pic>
      <p:sp>
        <p:nvSpPr>
          <p:cNvPr id="33809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308225" y="6453188"/>
            <a:ext cx="4527550" cy="2492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Черменева  Г .Г., учитель математики.  </a:t>
            </a:r>
          </a:p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МБОУ " СОШ №4</a:t>
            </a:r>
            <a:r>
              <a:rPr lang="en-US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, г. Югорск, 2012 г.</a:t>
            </a:r>
          </a:p>
        </p:txBody>
      </p:sp>
      <p:graphicFrame>
        <p:nvGraphicFramePr>
          <p:cNvPr id="33810" name="Диаграмма 5"/>
          <p:cNvGraphicFramePr>
            <a:graphicFrameLocks/>
          </p:cNvGraphicFramePr>
          <p:nvPr/>
        </p:nvGraphicFramePr>
        <p:xfrm>
          <a:off x="560388" y="1938338"/>
          <a:ext cx="3305175" cy="2765425"/>
        </p:xfrm>
        <a:graphic>
          <a:graphicData uri="http://schemas.openxmlformats.org/presentationml/2006/ole">
            <p:oleObj spid="_x0000_s33810" r:id="rId5" imgW="3304318" imgH="276782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7343775" cy="649288"/>
          </a:xfrm>
        </p:spPr>
        <p:txBody>
          <a:bodyPr/>
          <a:lstStyle/>
          <a:p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 усвоения учащимися нового материала.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Черменева  Г .Г., учитель математики.  </a:t>
            </a:r>
          </a:p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МБОУ " СОШ №4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г. Югорск,  2012 г.</a:t>
            </a:r>
          </a:p>
        </p:txBody>
      </p:sp>
      <p:pic>
        <p:nvPicPr>
          <p:cNvPr id="40971" name="Picture 2" descr="C:\Documents and Settings\Admin\Рабочий стол\CLIP0002 2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00113" y="2060575"/>
            <a:ext cx="2874962" cy="2157413"/>
          </a:xfrm>
        </p:spPr>
      </p:pic>
      <p:pic>
        <p:nvPicPr>
          <p:cNvPr id="40972" name="Picture 4" descr="C:\Documents and Settings\Admin\Рабочий стол\CLIP0002 276.jpg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19700" y="2060575"/>
            <a:ext cx="2898775" cy="2173288"/>
          </a:xfrm>
        </p:spPr>
      </p:pic>
      <p:sp>
        <p:nvSpPr>
          <p:cNvPr id="40973" name="Rectangle 1"/>
          <p:cNvSpPr>
            <a:spLocks noChangeArrowheads="1"/>
          </p:cNvSpPr>
          <p:nvPr/>
        </p:nvSpPr>
        <p:spPr bwMode="auto">
          <a:xfrm>
            <a:off x="250825" y="1333500"/>
            <a:ext cx="8642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задача: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Установить усвоили или нет учащиеся, как в зависимости от 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располагаются графики линейных функций.</a:t>
            </a: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74" name="TextBox 18"/>
          <p:cNvSpPr txBox="1">
            <a:spLocks noChangeArrowheads="1"/>
          </p:cNvSpPr>
          <p:nvPr/>
        </p:nvSpPr>
        <p:spPr bwMode="auto">
          <a:xfrm>
            <a:off x="4716463" y="4437063"/>
            <a:ext cx="4103687" cy="1831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Постройте графики функций </a:t>
            </a:r>
          </a:p>
          <a:p>
            <a:pPr eaLnBrk="0" hangingPunct="0"/>
            <a:r>
              <a:rPr lang="ru-RU" sz="1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1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= – 2</a:t>
            </a:r>
            <a:r>
              <a:rPr lang="en-US" sz="11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1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+ 3;  </a:t>
            </a:r>
            <a:r>
              <a:rPr lang="ru-RU" sz="1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= – 2</a:t>
            </a:r>
            <a:r>
              <a:rPr lang="en-US" sz="11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1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 1.</a:t>
            </a:r>
            <a:endParaRPr lang="ru-RU" sz="11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Определите значения </a:t>
            </a:r>
            <a:r>
              <a:rPr lang="en-US" sz="1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1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ru-RU" sz="1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Ответ:  __________</a:t>
            </a:r>
          </a:p>
          <a:p>
            <a:pPr eaLnBrk="0" hangingPunct="0"/>
            <a:r>
              <a:rPr lang="ru-RU" sz="1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Найдите координаты точек </a:t>
            </a:r>
          </a:p>
          <a:p>
            <a:pPr eaLnBrk="0" hangingPunct="0"/>
            <a:r>
              <a:rPr lang="ru-RU" sz="1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пересечения  графиков с осью ординат:</a:t>
            </a:r>
          </a:p>
          <a:p>
            <a:pPr eaLnBrk="0" hangingPunct="0"/>
            <a:r>
              <a:rPr lang="ru-RU" sz="1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Ответ: ___________</a:t>
            </a:r>
          </a:p>
          <a:p>
            <a:pPr eaLnBrk="0" hangingPunct="0"/>
            <a:endParaRPr lang="ru-RU" sz="12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2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8" name="Object 4"/>
          <p:cNvGraphicFramePr>
            <a:graphicFrameLocks noChangeAspect="1"/>
          </p:cNvGraphicFramePr>
          <p:nvPr/>
        </p:nvGraphicFramePr>
        <p:xfrm>
          <a:off x="823913" y="4437063"/>
          <a:ext cx="2955925" cy="1944687"/>
        </p:xfrm>
        <a:graphic>
          <a:graphicData uri="http://schemas.openxmlformats.org/presentationml/2006/ole">
            <p:oleObj spid="_x0000_s40968" name="Worksheet" r:id="rId5" imgW="7934362" imgH="3733613" progId="Excel.Sheet.8">
              <p:embed/>
            </p:oleObj>
          </a:graphicData>
        </a:graphic>
      </p:graphicFrame>
      <p:pic>
        <p:nvPicPr>
          <p:cNvPr id="40975" name="Рисунок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4581525"/>
            <a:ext cx="1412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6" name="TextBox 21"/>
          <p:cNvSpPr txBox="1">
            <a:spLocks noChangeArrowheads="1"/>
          </p:cNvSpPr>
          <p:nvPr/>
        </p:nvSpPr>
        <p:spPr bwMode="auto">
          <a:xfrm>
            <a:off x="5364163" y="4437063"/>
            <a:ext cx="20875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 1 в.    2группа </a:t>
            </a:r>
          </a:p>
        </p:txBody>
      </p:sp>
      <p:sp>
        <p:nvSpPr>
          <p:cNvPr id="40977" name="TextBox 11"/>
          <p:cNvSpPr txBox="1">
            <a:spLocks noChangeArrowheads="1"/>
          </p:cNvSpPr>
          <p:nvPr/>
        </p:nvSpPr>
        <p:spPr bwMode="auto">
          <a:xfrm>
            <a:off x="4859338" y="5949950"/>
            <a:ext cx="2376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5 - ****  4 - ***  3 - 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34" name="Group 18"/>
          <p:cNvGraphicFramePr>
            <a:graphicFrameLocks noGrp="1"/>
          </p:cNvGraphicFramePr>
          <p:nvPr/>
        </p:nvGraphicFramePr>
        <p:xfrm>
          <a:off x="468313" y="908050"/>
          <a:ext cx="8135937" cy="2976364"/>
        </p:xfrm>
        <a:graphic>
          <a:graphicData uri="http://schemas.openxmlformats.org/drawingml/2006/table">
            <a:tbl>
              <a:tblPr/>
              <a:tblGrid>
                <a:gridCol w="2519362"/>
                <a:gridCol w="3097213"/>
                <a:gridCol w="2519362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этапа 7 - 9</a:t>
                      </a:r>
                    </a:p>
                  </a:txBody>
                  <a:tcPr marL="66181" marR="66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учителя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6181" marR="66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ученика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81" marR="66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Дифференцированное домашнее задание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Рефлексия.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Подведение итогов 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Записывает домашнее задание на доске и отвечает на вопросы учащихся. Мобилизация учащихся на рефлексию своей работы на  уроке.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Устные ответы на вопросы, заданные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рефлексии, высказывают своё мнение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Записывают  в дневник.  Задают вопросы . 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999" name="Picture 76" descr="CLIP0004 2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005263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2" descr="H:\Черменевой\для урока\CLIP0004 297.jpg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292600"/>
            <a:ext cx="38941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492875"/>
            <a:ext cx="3352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Черменева  Г .Г., учитель математики. </a:t>
            </a:r>
          </a:p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МБОУ " СОШ №4</a:t>
            </a:r>
            <a:r>
              <a:rPr lang="en-US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, г. Югорск, 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613"/>
            <a:ext cx="917575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8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Взаимное расположение</a:t>
            </a:r>
          </a:p>
          <a:p>
            <a:pPr>
              <a:defRPr/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графиков линейной функции.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39750" y="4581525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Тип урока:  Урок изучения и закрепления  новых  знаний.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309938" y="3716338"/>
            <a:ext cx="2570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Алгебра, 7 класс.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895600" y="6492875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Черменева  Г .Г., учитель математики.  </a:t>
            </a:r>
          </a:p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МБОУ " СОШ №4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г. Югорск, 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3311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Домашнее задание.</a:t>
            </a:r>
            <a:r>
              <a:rPr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понимания  содержания и способов выполнения домашнего задания. Проверка соответствующих записей.</a:t>
            </a:r>
            <a:br>
              <a:rPr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 записывается в дневник каждым учащимся,  и проводится подробная инструкция по его выполнению.</a:t>
            </a:r>
            <a:br>
              <a:rPr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необходимых и достаточных условий для успешного выполнения домашнего задания всеми учащимися в соответствии с уровневым  дифференцированием. </a:t>
            </a:r>
            <a:r>
              <a:rPr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500" dirty="0" smtClean="0">
                <a:solidFill>
                  <a:schemeClr val="tx1"/>
                </a:solidFill>
              </a:rPr>
              <a:t/>
            </a:r>
            <a:br>
              <a:rPr sz="2500" dirty="0" smtClean="0">
                <a:solidFill>
                  <a:schemeClr val="tx1"/>
                </a:solidFill>
              </a:rPr>
            </a:br>
            <a:endParaRPr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308725"/>
            <a:ext cx="335280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Черменева  Г .Г., учитель математики. </a:t>
            </a:r>
          </a:p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 МБОУ " СОШ №4</a:t>
            </a:r>
            <a:r>
              <a:rPr lang="en-US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,  г. Югорск, 2012 г.</a:t>
            </a:r>
          </a:p>
        </p:txBody>
      </p:sp>
      <p:pic>
        <p:nvPicPr>
          <p:cNvPr id="44035" name="Picture 2" descr="C:\Documents and Settings\Admin\Рабочий стол\CLIP0004 656.jpgдд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3800" y="2997200"/>
            <a:ext cx="3384550" cy="2538413"/>
          </a:xfrm>
        </p:spPr>
      </p:pic>
      <p:pic>
        <p:nvPicPr>
          <p:cNvPr id="44036" name="Picture 4" descr="C:\Documents and Settings\Admin\Рабочий стол\CLIP0002 239.jpg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3644900"/>
            <a:ext cx="3600450" cy="2700338"/>
          </a:xfrm>
        </p:spPr>
      </p:pic>
      <p:sp>
        <p:nvSpPr>
          <p:cNvPr id="35845" name="TextBox 10"/>
          <p:cNvSpPr txBox="1">
            <a:spLocks noChangeArrowheads="1"/>
          </p:cNvSpPr>
          <p:nvPr/>
        </p:nvSpPr>
        <p:spPr bwMode="auto">
          <a:xfrm>
            <a:off x="1547664" y="4005064"/>
            <a:ext cx="1223962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Moderately" fov="4800000">
              <a:rot lat="19490639" lon="0" rev="18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900" dirty="0">
                <a:solidFill>
                  <a:schemeClr val="bg1"/>
                </a:solidFill>
                <a:latin typeface="Times New Roman" pitchFamily="18" charset="0"/>
              </a:rPr>
              <a:t>Домашняя работа: 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900" b="1" i="1" dirty="0">
                <a:solidFill>
                  <a:schemeClr val="bg1"/>
                </a:solidFill>
                <a:latin typeface="Times New Roman" pitchFamily="18" charset="0"/>
              </a:rPr>
              <a:t>1 гр. № 369, 327 (б).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900" b="1" i="1" dirty="0">
                <a:solidFill>
                  <a:schemeClr val="bg1"/>
                </a:solidFill>
                <a:latin typeface="Times New Roman" pitchFamily="18" charset="0"/>
              </a:rPr>
              <a:t>                                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900" b="1" i="1" dirty="0">
                <a:solidFill>
                  <a:schemeClr val="bg1"/>
                </a:solidFill>
                <a:latin typeface="Times New Roman" pitchFamily="18" charset="0"/>
              </a:rPr>
              <a:t>2 гр. № 327 (а),360. 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4038" name="Прямоугольник 11"/>
          <p:cNvSpPr>
            <a:spLocks noChangeArrowheads="1"/>
          </p:cNvSpPr>
          <p:nvPr/>
        </p:nvSpPr>
        <p:spPr bwMode="auto">
          <a:xfrm>
            <a:off x="3995738" y="5622925"/>
            <a:ext cx="5148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Показатель выполнения дидактической задачи этапа  - правильность выполнения домашнего задания, будет проверяется на следующем уроке.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353425" cy="1008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 урока. </a:t>
            </a:r>
            <a:r>
              <a:rPr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Подвести итоги урока, обобщить и систематизировать знания, полученные на уроке</a:t>
            </a:r>
            <a:r>
              <a:rPr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700" dirty="0"/>
          </a:p>
        </p:txBody>
      </p:sp>
      <p:sp>
        <p:nvSpPr>
          <p:cNvPr id="4505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492875"/>
            <a:ext cx="3352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Черменева  Г .Г., учитель математики.  </a:t>
            </a:r>
          </a:p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МБОУ " СОШ №4</a:t>
            </a:r>
            <a:r>
              <a:rPr lang="en-US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г. Югорск,  2012 г.</a:t>
            </a:r>
          </a:p>
        </p:txBody>
      </p:sp>
      <p:sp>
        <p:nvSpPr>
          <p:cNvPr id="45059" name="Прямоугольник 8"/>
          <p:cNvSpPr>
            <a:spLocks noChangeArrowheads="1"/>
          </p:cNvSpPr>
          <p:nvPr/>
        </p:nvSpPr>
        <p:spPr bwMode="auto">
          <a:xfrm>
            <a:off x="323850" y="2060575"/>
            <a:ext cx="8280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Дидактическая задача этапа: </a:t>
            </a:r>
            <a:r>
              <a:rPr lang="ru-RU" sz="2400">
                <a:latin typeface="Times New Roman" pitchFamily="18" charset="0"/>
              </a:rPr>
              <a:t>Оценить работу каждого ученика, прокомментировать работу класса в целом.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0" name="Прямоугольник 11"/>
          <p:cNvSpPr>
            <a:spLocks noChangeArrowheads="1"/>
          </p:cNvSpPr>
          <p:nvPr/>
        </p:nvSpPr>
        <p:spPr bwMode="auto">
          <a:xfrm>
            <a:off x="250825" y="2852738"/>
            <a:ext cx="835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Индивидуальная и фронтальная формы работы.</a:t>
            </a:r>
          </a:p>
        </p:txBody>
      </p:sp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323850" y="3357563"/>
            <a:ext cx="53276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Показатель выполнения дидактической задачи: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Оценка работы групп.</a:t>
            </a:r>
          </a:p>
          <a:p>
            <a:pPr eaLnBrk="0" hangingPunct="0"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Самооценка. </a:t>
            </a:r>
          </a:p>
          <a:p>
            <a:pPr eaLnBrk="0" hangingPunct="0"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Оценка учителя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5062" name="Диаграмма 6"/>
          <p:cNvGraphicFramePr>
            <a:graphicFrameLocks/>
          </p:cNvGraphicFramePr>
          <p:nvPr/>
        </p:nvGraphicFramePr>
        <p:xfrm>
          <a:off x="3657600" y="3233738"/>
          <a:ext cx="4997450" cy="3486150"/>
        </p:xfrm>
        <a:graphic>
          <a:graphicData uri="http://schemas.openxmlformats.org/presentationml/2006/ole">
            <p:oleObj spid="_x0000_s45062" r:id="rId3" imgW="4999153" imgH="3481118" progId="Excel.Sheet.8">
              <p:embed/>
            </p:oleObj>
          </a:graphicData>
        </a:graphic>
      </p:graphicFrame>
      <p:sp>
        <p:nvSpPr>
          <p:cNvPr id="10" name="Штриховая стрелка вправо 9"/>
          <p:cNvSpPr/>
          <p:nvPr/>
        </p:nvSpPr>
        <p:spPr>
          <a:xfrm>
            <a:off x="2771775" y="4292600"/>
            <a:ext cx="1008063" cy="3603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250825" y="981075"/>
            <a:ext cx="8642350" cy="647700"/>
          </a:xfrm>
        </p:spPr>
        <p:txBody>
          <a:bodyPr/>
          <a:lstStyle/>
          <a:p>
            <a:pPr eaLnBrk="1" hangingPunct="1"/>
            <a:r>
              <a:rPr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Рефлексия.</a:t>
            </a:r>
            <a:r>
              <a:rPr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 для формирования навыков  самоанализа</a:t>
            </a:r>
            <a:r>
              <a:rPr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08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697163" y="6492875"/>
            <a:ext cx="37496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Черменева  Г .Г., учитель математики.  </a:t>
            </a:r>
          </a:p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МБОУ " СОШ №4</a:t>
            </a:r>
            <a:r>
              <a:rPr lang="en-US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,  г. Югорск,  2012 г.</a:t>
            </a:r>
          </a:p>
        </p:txBody>
      </p:sp>
      <p:pic>
        <p:nvPicPr>
          <p:cNvPr id="46083" name="Picture 2" descr="C:\Documents and Settings\Admin\Рабочий стол\CLIP0004 686.jpgито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3933825"/>
            <a:ext cx="3406775" cy="2519363"/>
          </a:xfrm>
        </p:spPr>
      </p:pic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0" y="2174875"/>
            <a:ext cx="7019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  </a:t>
            </a:r>
            <a:r>
              <a:rPr lang="ru-RU" sz="2000" b="1">
                <a:latin typeface="Times New Roman" pitchFamily="18" charset="0"/>
              </a:rPr>
              <a:t>Форма работы: </a:t>
            </a:r>
            <a:r>
              <a:rPr lang="ru-RU" sz="2000">
                <a:latin typeface="Times New Roman" pitchFamily="18" charset="0"/>
              </a:rPr>
              <a:t>индивидуальная и фронтальная. </a:t>
            </a:r>
          </a:p>
        </p:txBody>
      </p:sp>
      <p:sp>
        <p:nvSpPr>
          <p:cNvPr id="46085" name="Прямоугольник 8"/>
          <p:cNvSpPr>
            <a:spLocks noChangeArrowheads="1"/>
          </p:cNvSpPr>
          <p:nvPr/>
        </p:nvSpPr>
        <p:spPr bwMode="auto">
          <a:xfrm>
            <a:off x="179388" y="1568450"/>
            <a:ext cx="8964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Дидактическая задача этапа: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инициировать рефлексию обучающихся по поводу своей деятельности на уроке.</a:t>
            </a:r>
          </a:p>
        </p:txBody>
      </p:sp>
      <p:sp>
        <p:nvSpPr>
          <p:cNvPr id="46086" name="Rectangle 1"/>
          <p:cNvSpPr>
            <a:spLocks noChangeArrowheads="1"/>
          </p:cNvSpPr>
          <p:nvPr/>
        </p:nvSpPr>
        <p:spPr bwMode="auto">
          <a:xfrm>
            <a:off x="0" y="3152775"/>
            <a:ext cx="8604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На экране появляется слайд (вопросы следуют один за другим, </a:t>
            </a:r>
          </a:p>
          <a:p>
            <a:pPr indent="228600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учащимся необходимо дать ответ на каждый из них): </a:t>
            </a:r>
          </a:p>
        </p:txBody>
      </p:sp>
      <p:pic>
        <p:nvPicPr>
          <p:cNvPr id="46087" name="Picture 2" descr="C:\Documents and Settings\Admin\Рабочий стол\7 rkfcc\IMG_10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3933825"/>
            <a:ext cx="331152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0825" y="2576513"/>
            <a:ext cx="88217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Вернемся к словам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книги «Простые истины»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Способны ли вы на большее? 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4140200" y="4941888"/>
            <a:ext cx="792163" cy="3587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48350"/>
          </a:xfrm>
        </p:spPr>
        <p:txBody>
          <a:bodyPr rtlCol="0"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Цель урока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изучение темы урока путем анализа взаимного расположения графиков  линейной функции.</a:t>
            </a:r>
            <a:endParaRPr lang="ru-RU" sz="8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отработка навыков построения графиков функции вида </a:t>
            </a:r>
            <a:r>
              <a:rPr lang="en-US" sz="8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8000" i="1" dirty="0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8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выяснение влияния значений </a:t>
            </a:r>
            <a:r>
              <a:rPr lang="en-US" sz="8000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на положение графиков;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выяснение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влияния значения параметра </a:t>
            </a:r>
            <a:r>
              <a:rPr lang="en-US" sz="80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kk-KZ" sz="8000" dirty="0">
                <a:latin typeface="Times New Roman" pitchFamily="18" charset="0"/>
                <a:cs typeface="Times New Roman" pitchFamily="18" charset="0"/>
              </a:rPr>
              <a:t> на взаимное расположение графиков </a:t>
            </a: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линейных функций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80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осмысленного отношения к своей деятельности;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развитие самостоятельности мышления: выделять главное, видеть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общую закономерность и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делать обобщенные выводы;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развитие  культуры учебной деятельности.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8000" b="1" u="sng" dirty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воспитание  аккуратности;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воспитание ответственного отношения к учению;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воспитание культуры общения.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sz="8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Черменева  Г .Г., учитель математики.  </a:t>
            </a:r>
          </a:p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МБОУ " СОШ №4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 г. Югорск,  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2895600" y="6492875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Черменева  Г .Г., учитель математики. </a:t>
            </a:r>
          </a:p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МБОУ " СОШ №4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г. Югорск,  2012 г.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50825" y="476250"/>
            <a:ext cx="8569325" cy="5545138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ru-RU" sz="2000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частично-поисковый,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репродуктивный,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объяснительно- иллюстративный.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Формы: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групповая,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индивидуальная,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фронтальная.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проектор, интерактивная доска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Star Board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ноутбуки,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созданная  в программе Microsoft Power Poin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тесты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созданные  в программе Microsoft Excel,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бланки для выполнения самостоятельной и практической работы,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Алгебра:  учебник для 7 класса Ю.Н.Макарычева, Н. Г. Миндюк и др. изд. - Москва, «Просвещение», 2008 год.</a:t>
            </a:r>
          </a:p>
          <a:p>
            <a:pPr eaLnBrk="1" hangingPunct="1">
              <a:lnSpc>
                <a:spcPct val="70000"/>
              </a:lnSpc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5" name="Group 29"/>
          <p:cNvGraphicFramePr>
            <a:graphicFrameLocks noGrp="1"/>
          </p:cNvGraphicFramePr>
          <p:nvPr/>
        </p:nvGraphicFramePr>
        <p:xfrm>
          <a:off x="467544" y="1340768"/>
          <a:ext cx="8352929" cy="4356680"/>
        </p:xfrm>
        <a:graphic>
          <a:graphicData uri="http://schemas.openxmlformats.org/drawingml/2006/table">
            <a:tbl>
              <a:tblPr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tblPr>
              <a:tblGrid>
                <a:gridCol w="1045503"/>
                <a:gridCol w="5773281"/>
                <a:gridCol w="1534145"/>
              </a:tblGrid>
              <a:tr h="35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момент.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 мин.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учащихся  к активной учебно-познавательной деятельности.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мин.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 в тему. Постановка учебных задач.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мин.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нового материала.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 мин.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2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Физкультминутка.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Первичное осмысление и закрепление изученного.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2мин.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мин.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 усвоения учащимися нового материала.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мин.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Домашнее задание.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урока.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мин.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мин.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Рефлексия.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мин.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620688"/>
            <a:ext cx="3312368" cy="461665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урока.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895600" y="6492875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Черменева  Г .Г., учитель математики. </a:t>
            </a:r>
          </a:p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МБОУ " СОШ №4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г. Югорск,  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Admin\Рабочий стол\7 rkfcc\CLIP0004 707.jpg подв итог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00675" y="3789363"/>
            <a:ext cx="3598863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895600" y="6492875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Черменева  Г .Г., учитель математики.  </a:t>
            </a:r>
          </a:p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МБОУ " СОШ №4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 г. Югорск,  2012 г.</a:t>
            </a:r>
          </a:p>
        </p:txBody>
      </p:sp>
      <p:graphicFrame>
        <p:nvGraphicFramePr>
          <p:cNvPr id="20509" name="Group 29"/>
          <p:cNvGraphicFramePr>
            <a:graphicFrameLocks noGrp="1"/>
          </p:cNvGraphicFramePr>
          <p:nvPr/>
        </p:nvGraphicFramePr>
        <p:xfrm>
          <a:off x="539750" y="692150"/>
          <a:ext cx="8064698" cy="3216005"/>
        </p:xfrm>
        <a:graphic>
          <a:graphicData uri="http://schemas.openxmlformats.org/drawingml/2006/table">
            <a:tbl>
              <a:tblPr/>
              <a:tblGrid>
                <a:gridCol w="2520082"/>
                <a:gridCol w="2808312"/>
                <a:gridCol w="2736304"/>
              </a:tblGrid>
              <a:tr h="615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этапа 1</a:t>
                      </a:r>
                    </a:p>
                  </a:txBody>
                  <a:tcPr marL="66181" marR="66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учителя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6181" marR="66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ученика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81" marR="66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9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1.Организационный момент. 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 учащихся, проверка готовности класса к уроку.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Быстрое включение  учащихся в работу.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Приветствуют учителя.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Слушают учителя.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1.Мотивация.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Вводная  беседа .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Делятся своим мнением.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1" name="TextBox 5"/>
          <p:cNvSpPr txBox="1">
            <a:spLocks noChangeArrowheads="1"/>
          </p:cNvSpPr>
          <p:nvPr/>
        </p:nvSpPr>
        <p:spPr bwMode="auto">
          <a:xfrm rot="326892">
            <a:off x="5872163" y="4440238"/>
            <a:ext cx="30940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математики  7класс</a:t>
            </a:r>
          </a:p>
        </p:txBody>
      </p:sp>
      <p:sp>
        <p:nvSpPr>
          <p:cNvPr id="20502" name="Прямоугольник 6"/>
          <p:cNvSpPr>
            <a:spLocks noChangeArrowheads="1"/>
          </p:cNvSpPr>
          <p:nvPr/>
        </p:nvSpPr>
        <p:spPr bwMode="auto">
          <a:xfrm>
            <a:off x="611188" y="3933825"/>
            <a:ext cx="47879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 бойся ставить перед собой сложные, на первый взгляд неразрешимые задачи.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способен на большее». 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(Из книги «Простые истины.»)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30238"/>
            <a:ext cx="8229600" cy="1430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1.Организационный момент. </a:t>
            </a:r>
            <a:r>
              <a:rPr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Цель: </a:t>
            </a:r>
            <a:r>
              <a:rPr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рабочую обстановку на уроке, включить учащихся в </a:t>
            </a:r>
            <a:r>
              <a:rPr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 – познавательную деятельность.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2924175"/>
            <a:ext cx="5195888" cy="30972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Учитель: Приветствую учащихся, провожу проверку готовности класса к уроку.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Настраиваю учащихся на работу.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Урок начинается с улыбки учащихся и цитаты из книги «Простые истины».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Дидактическая задача - выполнена.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 Учащиеся быстро включаются в познавательную деятельность – следовательно, цель достигнута.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smtClean="0"/>
          </a:p>
        </p:txBody>
      </p:sp>
      <p:sp>
        <p:nvSpPr>
          <p:cNvPr id="2150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6492875"/>
            <a:ext cx="3352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Черменева  Г .Г., учитель математики. </a:t>
            </a:r>
          </a:p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 МБОУ " СОШ №4</a:t>
            </a:r>
            <a:r>
              <a:rPr lang="en-US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, г. Югорск, 2012 г.</a:t>
            </a:r>
          </a:p>
        </p:txBody>
      </p:sp>
      <p:pic>
        <p:nvPicPr>
          <p:cNvPr id="21508" name="Picture 2" descr="C:\Documents and Settings\Admin\Рабочий стол\Видео урок 7 класс\Новая папка\CLIP0002 (29.11.2012 22-59-41)\CLIP0002 0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4149725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C:\Documents and Settings\Admin\Рабочий стол\7 rkfcc\IMG_10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867400" y="1844675"/>
            <a:ext cx="2965450" cy="2224088"/>
          </a:xfrm>
        </p:spPr>
      </p:pic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539750" y="1916113"/>
            <a:ext cx="52562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Дидактическая задача: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Подготовка учащихся к работе на уроке.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Черменева  Г .Г., учитель математики. </a:t>
            </a:r>
          </a:p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МБОУ " СОШ №4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г. Югорск, 2012 г.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288" y="1196975"/>
          <a:ext cx="8280400" cy="4004841"/>
        </p:xfrm>
        <a:graphic>
          <a:graphicData uri="http://schemas.openxmlformats.org/drawingml/2006/table">
            <a:tbl>
              <a:tblPr/>
              <a:tblGrid>
                <a:gridCol w="2787650"/>
                <a:gridCol w="2846387"/>
                <a:gridCol w="2646363"/>
              </a:tblGrid>
              <a:tr h="575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 этапа  2 - 3</a:t>
                      </a:r>
                    </a:p>
                  </a:txBody>
                  <a:tcPr marL="66181" marR="66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учителя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6181" marR="66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ученика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181" marR="66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Повторение свойств линейной функции.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по готовым слайдам (фронтальный опрос учащихся).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 работа с учениками.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Устные ответы на вопросы учителя.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интерактивной доской.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Решение задач по теме «Линейная функция».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Обобщение теории.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 о способах построения прямых и свойствах линейной функции.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Подводят итоги , обобщают свою работу.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Формулируют  и записывают тему урока и цели.</a:t>
                      </a:r>
                    </a:p>
                  </a:txBody>
                  <a:tcPr marL="66181" marR="66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C:\Documents and Settings\Admin\Рабочий стол\7 rkfcc\IMG_1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24525" y="4337050"/>
            <a:ext cx="3190875" cy="2392363"/>
          </a:xfrm>
        </p:spPr>
      </p:pic>
      <p:pic>
        <p:nvPicPr>
          <p:cNvPr id="23554" name="Picture 7" descr="I:\DCIM\100MEDIA\IMG_10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4194175"/>
            <a:ext cx="30718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773113"/>
            <a:ext cx="849153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Подготовка учащихся  к активной учебно-познавательной деятельности .</a:t>
            </a:r>
            <a:r>
              <a:rPr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  познавательную деятельность </a:t>
            </a:r>
            <a:r>
              <a:rPr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sz="2700" dirty="0" smtClean="0">
                <a:solidFill>
                  <a:schemeClr val="tx1"/>
                </a:solidFill>
              </a:rPr>
              <a:t>.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23556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2420938"/>
            <a:ext cx="8362950" cy="165576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Для готовности учащихся к активной учебно-познавательной деятельности на основе опорных знаний повторялись свойства линейной функции и правила построения её графика. С классом проводилась фронтальная работа  с использованием презентации и индивидуальная - на интерактивной доске. </a:t>
            </a:r>
          </a:p>
        </p:txBody>
      </p:sp>
      <p:sp>
        <p:nvSpPr>
          <p:cNvPr id="2355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667000" y="6492875"/>
            <a:ext cx="3352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Черменева  Г .Г., учитель математики. </a:t>
            </a:r>
          </a:p>
          <a:p>
            <a:pPr algn="ctr"/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 МБОУ " СОШ №4</a:t>
            </a:r>
            <a:r>
              <a:rPr lang="en-US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t>,  г. Югорск,  2012 г.</a:t>
            </a:r>
          </a:p>
        </p:txBody>
      </p:sp>
      <p:pic>
        <p:nvPicPr>
          <p:cNvPr id="23558" name="Picture 3" descr="C:\Documents and Settings\Admin\Рабочий стол\CLIP0002 173.jpg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04971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7"/>
          <p:cNvSpPr>
            <a:spLocks noChangeArrowheads="1"/>
          </p:cNvSpPr>
          <p:nvPr/>
        </p:nvSpPr>
        <p:spPr bwMode="auto">
          <a:xfrm>
            <a:off x="250825" y="1857375"/>
            <a:ext cx="8497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Дидактическая задача: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Организовать и направить к цели познавательную  деятельность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2097</TotalTime>
  <Words>1795</Words>
  <Application>Microsoft Office PowerPoint</Application>
  <PresentationFormat>Экран (4:3)</PresentationFormat>
  <Paragraphs>264</Paragraphs>
  <Slides>22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Поток</vt:lpstr>
      <vt:lpstr>Лист Microsoft Office Excel 97-2003</vt:lpstr>
      <vt:lpstr>Worksheet</vt:lpstr>
      <vt:lpstr>Мультимедийная разработка урока математики </vt:lpstr>
      <vt:lpstr>Слайд 2</vt:lpstr>
      <vt:lpstr>Слайд 3</vt:lpstr>
      <vt:lpstr>Слайд 4</vt:lpstr>
      <vt:lpstr>Слайд 5</vt:lpstr>
      <vt:lpstr>Слайд 6</vt:lpstr>
      <vt:lpstr>      1.Организационный момент.   Цель: Обеспечить рабочую обстановку на уроке, включить учащихся в учебно – познавательную деятельность.  </vt:lpstr>
      <vt:lpstr>Слайд 8</vt:lpstr>
      <vt:lpstr>    2. Подготовка учащихся  к активной учебно-познавательной деятельности . Цель: Организовать   познавательную деятельность учащихся.</vt:lpstr>
      <vt:lpstr>    3. Введение в тему. Постановка учебных задач.  Цель: Формулирование темы  и целей урока.  Дидактическая задача:  Обеспечение мотивации и принятия учащимися цели учебно-познавательной деятельности, актуализация опорных знаний и умений  Формы работы: индивидуальная и фронтальная. </vt:lpstr>
      <vt:lpstr>Слайд 11</vt:lpstr>
      <vt:lpstr> 4. Изучение  нового материала.        Цель: Обеспечение восприятия, осмысления и первичного запоминания, знаний и способов действий.</vt:lpstr>
      <vt:lpstr>      Проанализируйте полученные результаты и ответьте на вопросы: 1. Что общего в формулах, которыми заданы данные функции? 2. Что можно сказать о расположении графиков  этих функций?  (ответы запишите в бланки) </vt:lpstr>
      <vt:lpstr>Слайд 14</vt:lpstr>
      <vt:lpstr>Слайд 15</vt:lpstr>
      <vt:lpstr>       5. Первичное осмысление и закрепление изученного.  Цель: Создать условия для первичного осмысления и закрепления полученных знаний.</vt:lpstr>
      <vt:lpstr>Слайд 17</vt:lpstr>
      <vt:lpstr>6. Проверка  усвоения учащимися нового материала. </vt:lpstr>
      <vt:lpstr>Слайд 19</vt:lpstr>
      <vt:lpstr>    7. Домашнее задание. Цель: Обеспечение понимания  содержания и способов выполнения домашнего задания. Проверка соответствующих записей. Домашнее задание записывается в дневник каждым учащимся,  и проводится подробная инструкция по его выполнению. Реализация необходимых и достаточных условий для успешного выполнения домашнего задания всеми учащимися в соответствии с уровневым  дифференцированием.   </vt:lpstr>
      <vt:lpstr> 8. Подведение итогов урока.  Цель: Подвести итоги урока, обобщить и систематизировать знания, полученные на уроке.</vt:lpstr>
      <vt:lpstr>9. Рефлексия. Цель: Создать условия для формирования навыков  самоанализа.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на аттестацию</dc:title>
  <dc:subject>Урок алгебры</dc:subject>
  <dc:creator>Черменева Г Г</dc:creator>
  <cp:lastModifiedBy>3D</cp:lastModifiedBy>
  <cp:revision>247</cp:revision>
  <dcterms:modified xsi:type="dcterms:W3CDTF">2013-03-04T02:44:50Z</dcterms:modified>
</cp:coreProperties>
</file>