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2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-16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9316-B212-4B22-8A64-21C41CB713BC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D0299-0E22-4D02-9CDE-896847AF0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46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D0299-0E22-4D02-9CDE-896847AF0B7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88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7%D0%B0%D1%87%D0%B5%D1%81%D1%82%D0%B2%D0%BE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ru.wikipedia.org/wiki/%D0%96%D0%B8%D1%82%D0%BE%D0%BC%D0%B8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B%D1%8C%D1%81%D0%BA%D0%B8%D0%B9_%D1%8F%D0%B7%D1%8B%D0%BA" TargetMode="External"/><Relationship Id="rId5" Type="http://schemas.openxmlformats.org/officeDocument/2006/relationships/hyperlink" Target="https://ru.wikipedia.org/wiki/%D0%9F%D0%BE%D0%BB%D1%8F%D0%BA%D0%B8" TargetMode="External"/><Relationship Id="rId4" Type="http://schemas.openxmlformats.org/officeDocument/2006/relationships/hyperlink" Target="https://ru.wikipedia.org/wiki/%D0%92%D0%B5%D1%80%D0%BD%D0%B0%D0%B4%D1%81%D0%BA%D0%B8%D0%B9,_%D0%92%D0%BB%D0%B0%D0%B4%D0%B8%D0%BC%D0%B8%D1%80_%D0%98%D0%B2%D0%B0%D0%BD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E%D1%81%D0%BA%D0%B2%D0%B0" TargetMode="External"/><Relationship Id="rId3" Type="http://schemas.openxmlformats.org/officeDocument/2006/relationships/hyperlink" Target="https://ru.wikipedia.org/wiki/%D0%A0%D0%BE%D0%B2%D0%BD%D0%BE" TargetMode="External"/><Relationship Id="rId7" Type="http://schemas.openxmlformats.org/officeDocument/2006/relationships/hyperlink" Target="https://ru.wikipedia.org/wiki/%D0%9F%D0%B5%D1%82%D1%80%D0%BE%D0%B2%D1%81%D0%BA%D0%B0%D1%8F_%D0%B7%D0%B5%D0%BC%D0%BB%D0%B5%D0%B4%D0%B5%D0%BB%D1%8C%D1%87%D0%B5%D1%81%D0%BA%D0%B0%D1%8F_%D0%B0%D0%BA%D0%B0%D0%B4%D0%B5%D0%BC%D0%B8%D1%8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874_%D0%B3%D0%BE%D0%B4" TargetMode="External"/><Relationship Id="rId5" Type="http://schemas.openxmlformats.org/officeDocument/2006/relationships/hyperlink" Target="https://ru.wikipedia.org/wiki/%D0%9F%D0%B5%D1%82%D0%B5%D1%80%D0%B1%D1%83%D1%80%D0%B3%D1%81%D0%BA%D0%B8%D0%B9_%D1%82%D0%B5%D1%85%D0%BD%D0%BE%D0%BB%D0%BE%D0%B3%D0%B8%D1%87%D0%B5%D1%81%D0%BA%D0%B8%D0%B9_%D0%B8%D0%BD%D1%81%D1%82%D0%B8%D1%82%D1%83%D1%82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ru.wikipedia.org/wiki/1871_%D0%B3%D0%BE%D0%B4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5_%D0%B3%D0%BE%D0%B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2%D0%B0%D0%BD%D0%BE%D0%B2%D1%81%D0%BA%D0%B0%D1%8F,_%D0%95%D0%B2%D0%B4%D0%BE%D0%BA%D0%B8%D1%8F_%D0%A1%D0%B5%D0%BC%D1%91%D0%BD%D0%BE%D0%B2%D0%BD%D0%B0" TargetMode="External"/><Relationship Id="rId5" Type="http://schemas.openxmlformats.org/officeDocument/2006/relationships/hyperlink" Target="https://ru.wikipedia.org/wiki/1886_%D0%B3%D0%BE%D0%B4" TargetMode="External"/><Relationship Id="rId4" Type="http://schemas.openxmlformats.org/officeDocument/2006/relationships/hyperlink" Target="https://ru.wikipedia.org/wiki/%D0%9D%D0%B8%D0%B6%D0%BD%D0%B8%D0%B9_%D0%9D%D0%BE%D0%B2%D0%B3%D0%BE%D1%80%D0%BE%D0%B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1886_%D0%B3%D0%BE%D0%B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1%D0%BB%D0%B5%D0%BF%D0%BE%D0%B9_%D0%BC%D1%83%D0%B7%D1%8B%D0%BA%D0%B0%D0%BD%D1%82&amp;action=edit&amp;redlink=1" TargetMode="External"/><Relationship Id="rId2" Type="http://schemas.openxmlformats.org/officeDocument/2006/relationships/hyperlink" Target="https://ru.wikipedia.org/wiki/%D0%92_%D0%B4%D1%83%D1%80%D0%BD%D0%BE%D0%BC_%D0%BE%D0%B1%D1%89%D0%B5%D1%81%D1%82%D0%B2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B%D1%82%D0%B0%D0%BD%D1%81%D0%BA%D0%BE%D0%B5_%D0%B4%D0%B5%D0%BB%D0%BE" TargetMode="External"/><Relationship Id="rId2" Type="http://schemas.openxmlformats.org/officeDocument/2006/relationships/hyperlink" Target="https://ru.wikipedia.org/wiki/%D0%93%D0%BE%D0%BB%D0%BE%D0%B4_%D0%B2_%D0%A0%D0%BE%D1%81%D1%81%D0%B8%D0%B8_(1891-1892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ru.wikipedia.org/wiki/%D0%A0%D0%B5%D0%B2%D0%BE%D0%BB%D1%8E%D1%86%D0%B8%D1%8F_190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87220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Владимир </a:t>
            </a:r>
            <a:r>
              <a:rPr lang="ru-RU" sz="3600" dirty="0" err="1" smtClean="0"/>
              <a:t>Галактионович</a:t>
            </a:r>
            <a:r>
              <a:rPr lang="ru-RU" sz="3600" dirty="0" smtClean="0"/>
              <a:t> Короленко</a:t>
            </a:r>
            <a:br>
              <a:rPr lang="ru-RU" sz="3600" dirty="0" smtClean="0"/>
            </a:br>
            <a:r>
              <a:rPr lang="ru-RU" sz="3600" dirty="0" smtClean="0"/>
              <a:t>15 июля 1853-25 декабря 1921гг.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6104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err="1" smtClean="0"/>
              <a:t>Выполнила:Смирнова</a:t>
            </a:r>
            <a:r>
              <a:rPr lang="ru-RU" sz="2800" b="1" i="1" dirty="0" smtClean="0"/>
              <a:t> Вика,</a:t>
            </a:r>
            <a:br>
              <a:rPr lang="ru-RU" sz="2800" b="1" i="1" dirty="0" smtClean="0"/>
            </a:br>
            <a:r>
              <a:rPr lang="ru-RU" sz="2800" b="1" i="1" dirty="0" smtClean="0"/>
              <a:t>6р 1 класс.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29300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852936"/>
            <a:ext cx="776409" cy="3273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http://gov.cap.ru/UserFiles/news/20130726/korolenko_v.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264696" cy="4502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334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4376809" cy="4896544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/>
              <a:t>Короленко родился в </a:t>
            </a:r>
            <a:r>
              <a:rPr lang="ru-RU" sz="2000" dirty="0">
                <a:hlinkClick r:id="rId2" tooltip="Житомир"/>
              </a:rPr>
              <a:t>Житомире</a:t>
            </a:r>
            <a:r>
              <a:rPr lang="ru-RU" sz="2000" dirty="0"/>
              <a:t> в семье уездного судьи. Дед писателя происходил </a:t>
            </a:r>
            <a:r>
              <a:rPr lang="ru-RU" sz="2000" dirty="0" smtClean="0"/>
              <a:t>из </a:t>
            </a:r>
            <a:r>
              <a:rPr lang="ru-RU" sz="2000" dirty="0" smtClean="0">
                <a:hlinkClick r:id="rId3" tooltip="Казачество"/>
              </a:rPr>
              <a:t>казацкого</a:t>
            </a:r>
            <a:r>
              <a:rPr lang="ru-RU" sz="2000" dirty="0"/>
              <a:t> рода; его сестра Екатерина Короленко — бабушка </a:t>
            </a:r>
            <a:r>
              <a:rPr lang="ru-RU" sz="2000" dirty="0">
                <a:hlinkClick r:id="rId4" tooltip="Вернадский, Владимир Иванович"/>
              </a:rPr>
              <a:t>академика Вернадского</a:t>
            </a:r>
            <a:r>
              <a:rPr lang="ru-RU" sz="2000" dirty="0"/>
              <a:t>. Отец писателя, суровый и замкнутый и вместе с тем неподкупный и справедливый, Галактион Афанасьевич Короленко (1810—1868), имевший на 1858 г. чин коллежского асессора и служивший житомирским уездным </a:t>
            </a:r>
            <a:r>
              <a:rPr lang="ru-RU" sz="2000" dirty="0" smtClean="0"/>
              <a:t>судьёй, </a:t>
            </a:r>
            <a:r>
              <a:rPr lang="ru-RU" sz="2000" dirty="0"/>
              <a:t>оказал огромное влияние на формирование мировоззрения сына</a:t>
            </a:r>
            <a:r>
              <a:rPr lang="ru-RU" sz="2000" dirty="0" smtClean="0"/>
              <a:t>.</a:t>
            </a:r>
            <a:r>
              <a:rPr lang="ru-RU" sz="2000" dirty="0"/>
              <a:t> Мать писателя, Эвелина Иосифовна, была </a:t>
            </a:r>
            <a:r>
              <a:rPr lang="ru-RU" sz="2000" dirty="0">
                <a:hlinkClick r:id="rId5" tooltip="Поляки"/>
              </a:rPr>
              <a:t>полькой</a:t>
            </a:r>
            <a:r>
              <a:rPr lang="ru-RU" sz="2000" dirty="0"/>
              <a:t>, и </a:t>
            </a:r>
            <a:r>
              <a:rPr lang="ru-RU" sz="2000" dirty="0">
                <a:hlinkClick r:id="rId6" tooltip="Польский язык"/>
              </a:rPr>
              <a:t>польский </a:t>
            </a:r>
            <a:r>
              <a:rPr lang="ru-RU" sz="2000" dirty="0" smtClean="0">
                <a:hlinkClick r:id="rId6" tooltip="Польский язык"/>
              </a:rPr>
              <a:t>язык</a:t>
            </a:r>
            <a:r>
              <a:rPr lang="ru-RU" sz="2000" dirty="0" smtClean="0"/>
              <a:t> Владимир </a:t>
            </a:r>
            <a:r>
              <a:rPr lang="ru-RU" sz="2000" dirty="0"/>
              <a:t>знал с </a:t>
            </a:r>
            <a:r>
              <a:rPr lang="ru-RU" sz="2000" dirty="0" smtClean="0"/>
              <a:t>детства. </a:t>
            </a:r>
            <a:r>
              <a:rPr lang="ru-RU" sz="2000" dirty="0"/>
              <a:t>У Владимира был старший брат Юлиан, младший — Илларион и две младшие сестры — Мария и Эвелина.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Короленко.</a:t>
            </a:r>
            <a:endParaRPr lang="ru-RU" dirty="0"/>
          </a:p>
        </p:txBody>
      </p:sp>
      <p:pic>
        <p:nvPicPr>
          <p:cNvPr id="1026" name="Picture 2" descr="https://upload.wikimedia.org/wikipedia/ru/thumb/e/e5/%D0%92%D0%BF_%D0%B4%D0%BE%D0%BC_%D0%BC%D1%83%D0%B7%D0%B5%D0%B9_%D0%BF%D0%B8%D1%81%D0%B0%D1%82%D0%B5%D0%BB%D1%8F_%D0%9A%D0%BE%D1%80%D0%BE%D0%BB%D0%B5%D0%BD%D0%BA%D0%BE_%D0%B2_%D0%96%D0%B8%D1%82%D0%BE%D0%BC%D0%B8%D1%80%D0%B5.jpg/220px-%D0%92%D0%BF_%D0%B4%D0%BE%D0%BC_%D0%BC%D1%83%D0%B7%D0%B5%D0%B9_%D0%BF%D0%B8%D1%81%D0%B0%D1%82%D0%B5%D0%BB%D1%8F_%D0%9A%D0%BE%D1%80%D0%BE%D0%BB%D0%B5%D0%BD%D0%BA%D0%BE_%D0%B2_%D0%96%D0%B8%D1%82%D0%BE%D0%BC%D0%B8%D1%80%D0%B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192" y="2420888"/>
            <a:ext cx="3600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57192" y="4883224"/>
            <a:ext cx="3635896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Житомирский дом, в котором прошли детские и ранние юношеские годы В. Короленко, с 1972 года — музей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9818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531" y="2060848"/>
            <a:ext cx="4824536" cy="47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Владимир Короленко начал учёбу в польском пансионе </a:t>
            </a:r>
            <a:r>
              <a:rPr lang="ru-RU" dirty="0" err="1"/>
              <a:t>Рыхлинского</a:t>
            </a:r>
            <a:r>
              <a:rPr lang="ru-RU" dirty="0"/>
              <a:t>, затем учился в Житомирской гимназии, а после того как отец был переведён по службе в </a:t>
            </a:r>
            <a:r>
              <a:rPr lang="ru-RU" dirty="0">
                <a:hlinkClick r:id="rId3" tooltip="Ровно"/>
              </a:rPr>
              <a:t>Ровно</a:t>
            </a:r>
            <a:r>
              <a:rPr lang="ru-RU" dirty="0"/>
              <a:t>, продолжил среднее образование в Ровенском реальном училище, окончив его уже после смерти отца. В </a:t>
            </a:r>
            <a:r>
              <a:rPr lang="ru-RU" dirty="0">
                <a:hlinkClick r:id="rId4" tooltip="1871 год"/>
              </a:rPr>
              <a:t>1871 году</a:t>
            </a:r>
            <a:r>
              <a:rPr lang="ru-RU" dirty="0"/>
              <a:t> поступил </a:t>
            </a:r>
            <a:r>
              <a:rPr lang="ru-RU" dirty="0" err="1"/>
              <a:t>в</a:t>
            </a:r>
            <a:r>
              <a:rPr lang="ru-RU" dirty="0" err="1">
                <a:hlinkClick r:id="rId5" tooltip="Петербургский технологический институт"/>
              </a:rPr>
              <a:t>Петербургский</a:t>
            </a:r>
            <a:r>
              <a:rPr lang="ru-RU" dirty="0">
                <a:hlinkClick r:id="rId5" tooltip="Петербургский технологический институт"/>
              </a:rPr>
              <a:t> технологический институт</a:t>
            </a:r>
            <a:r>
              <a:rPr lang="ru-RU" dirty="0"/>
              <a:t>, но из-за материальных трудностей вынужден был его покинуть и перейти в </a:t>
            </a:r>
            <a:r>
              <a:rPr lang="ru-RU" dirty="0">
                <a:hlinkClick r:id="rId6" tooltip="1874 год"/>
              </a:rPr>
              <a:t>1874 году</a:t>
            </a:r>
            <a:r>
              <a:rPr lang="ru-RU" dirty="0"/>
              <a:t> на стипендию в </a:t>
            </a:r>
            <a:r>
              <a:rPr lang="ru-RU" dirty="0">
                <a:hlinkClick r:id="rId7" tooltip="Петровская земледельческая академия"/>
              </a:rPr>
              <a:t>Петровскую земледельческую академию</a:t>
            </a:r>
            <a:r>
              <a:rPr lang="ru-RU" dirty="0"/>
              <a:t> в </a:t>
            </a:r>
            <a:r>
              <a:rPr lang="ru-RU" dirty="0">
                <a:hlinkClick r:id="rId8" tooltip="Москва"/>
              </a:rPr>
              <a:t>Москве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 Короленко.</a:t>
            </a:r>
            <a:endParaRPr lang="ru-RU" dirty="0"/>
          </a:p>
        </p:txBody>
      </p:sp>
      <p:pic>
        <p:nvPicPr>
          <p:cNvPr id="2050" name="Picture 2" descr="http://img.zhzh.info/_ph/1/2/6808741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888432" cy="22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t4ever.org.ua/data/files/Photos%20history/Myjscaya%20gimnazi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459" y="4398629"/>
            <a:ext cx="3868013" cy="22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30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кругу родных и друзей. С женой и детьми Натальей и Софьей. - Фото 31 - Короленко Владимир - Короленко - Фотографии по литера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58674"/>
            <a:ext cx="3923928" cy="5399326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060848"/>
            <a:ext cx="4736849" cy="406097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 </a:t>
            </a:r>
            <a:r>
              <a:rPr lang="ru-RU" dirty="0">
                <a:hlinkClick r:id="rId3" tooltip="1885 год"/>
              </a:rPr>
              <a:t>1885 году</a:t>
            </a:r>
            <a:r>
              <a:rPr lang="ru-RU" dirty="0"/>
              <a:t> Короленко разрешили поселиться в </a:t>
            </a:r>
            <a:r>
              <a:rPr lang="ru-RU" dirty="0">
                <a:hlinkClick r:id="rId4" tooltip="Нижний Новгород"/>
              </a:rPr>
              <a:t>Нижнем Новгороде</a:t>
            </a:r>
            <a:r>
              <a:rPr lang="ru-RU" dirty="0"/>
              <a:t>. Нижегородское десятилетие (1885—1895) — период наиболее плодотворной работы Короленко-писателя, всплеска его таланта, после которого о нём заговорила читающая публика всей Российской империи.</a:t>
            </a:r>
            <a:br>
              <a:rPr lang="ru-RU" dirty="0"/>
            </a:br>
            <a:r>
              <a:rPr lang="ru-RU" dirty="0"/>
              <a:t>В январе </a:t>
            </a:r>
            <a:r>
              <a:rPr lang="ru-RU" dirty="0">
                <a:hlinkClick r:id="rId5" tooltip="1886 год"/>
              </a:rPr>
              <a:t>1886 года</a:t>
            </a:r>
            <a:r>
              <a:rPr lang="ru-RU" dirty="0"/>
              <a:t> в Нижнем Новгороде Владимир </a:t>
            </a:r>
            <a:r>
              <a:rPr lang="ru-RU" dirty="0" err="1"/>
              <a:t>Галактионович</a:t>
            </a:r>
            <a:r>
              <a:rPr lang="ru-RU" dirty="0"/>
              <a:t> женился на </a:t>
            </a:r>
            <a:r>
              <a:rPr lang="ru-RU" dirty="0">
                <a:hlinkClick r:id="rId6" tooltip="Ивановская, Евдокия Семёновна"/>
              </a:rPr>
              <a:t>Ивановской Евдокии Семёновне</a:t>
            </a:r>
            <a:r>
              <a:rPr lang="ru-RU" dirty="0"/>
              <a:t>, которую давно знал и с которой проживёт всю оставшуюся жизнь.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Жена Владимира.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484785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 женой и детьми Натальей и Софьей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0415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4232793" cy="4493021"/>
          </a:xfrm>
        </p:spPr>
        <p:txBody>
          <a:bodyPr>
            <a:normAutofit/>
          </a:bodyPr>
          <a:lstStyle/>
          <a:p>
            <a:r>
              <a:rPr lang="ru-RU" dirty="0"/>
              <a:t>В </a:t>
            </a:r>
            <a:r>
              <a:rPr lang="ru-RU" dirty="0">
                <a:hlinkClick r:id="rId2" tooltip="1886 год"/>
              </a:rPr>
              <a:t>1886 году</a:t>
            </a:r>
            <a:r>
              <a:rPr lang="ru-RU" dirty="0"/>
              <a:t> вышла его первая книга «</a:t>
            </a:r>
            <a:r>
              <a:rPr lang="ru-RU" i="1" dirty="0"/>
              <a:t>Очерки и рассказы</a:t>
            </a:r>
            <a:r>
              <a:rPr lang="ru-RU" dirty="0"/>
              <a:t>», в которую вошли сибирские новеллы писателя. В эти же годы Короленко публикует свои «Павловские </a:t>
            </a:r>
            <a:r>
              <a:rPr lang="ru-RU" dirty="0" smtClean="0"/>
              <a:t>очерки. </a:t>
            </a:r>
            <a:r>
              <a:rPr lang="ru-RU" dirty="0"/>
              <a:t>В произведении описывается тяжёлое положение </a:t>
            </a:r>
            <a:r>
              <a:rPr lang="ru-RU" dirty="0" smtClean="0"/>
              <a:t>кустарей-металлистов, </a:t>
            </a:r>
            <a:r>
              <a:rPr lang="ru-RU" dirty="0"/>
              <a:t>задавленных нищетой.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Литературная </a:t>
            </a:r>
            <a:r>
              <a:rPr lang="ru-RU" dirty="0" smtClean="0"/>
              <a:t>карьера.</a:t>
            </a:r>
            <a:endParaRPr lang="ru-RU" dirty="0"/>
          </a:p>
        </p:txBody>
      </p:sp>
      <p:pic>
        <p:nvPicPr>
          <p:cNvPr id="4098" name="Picture 2" descr="http://apchekhov.ru/books/item/f00/s00/z0000011/pic/00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16424" cy="485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788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48347"/>
            <a:ext cx="5256583" cy="460965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Настоящим триумфом Короленко стал выход его лучших произведений — «</a:t>
            </a:r>
            <a:r>
              <a:rPr lang="ru-RU" i="1" dirty="0"/>
              <a:t>Сон Макара</a:t>
            </a:r>
            <a:r>
              <a:rPr lang="ru-RU" dirty="0"/>
              <a:t>» (1885), «</a:t>
            </a:r>
            <a:r>
              <a:rPr lang="ru-RU" i="1" dirty="0">
                <a:hlinkClick r:id="rId2" tooltip="В дурном обществе"/>
              </a:rPr>
              <a:t>В дурном обществе</a:t>
            </a:r>
            <a:r>
              <a:rPr lang="ru-RU" dirty="0"/>
              <a:t>» (1885) и «</a:t>
            </a:r>
            <a:r>
              <a:rPr lang="ru-RU" i="1" dirty="0">
                <a:hlinkClick r:id="rId3" tooltip="Слепой музыкант (страница отсутствует)"/>
              </a:rPr>
              <a:t>Слепой музыкант</a:t>
            </a:r>
            <a:r>
              <a:rPr lang="ru-RU" dirty="0"/>
              <a:t>» (1886). В них Короленко с глубоким знанием человеческой психологии по-философски подходит к разрешению проблемы взаимоотношения человека и общества. Материалом для писателя послужили воспоминания о детстве, проведённом на Украине, обогащённые наблюдениями, философскими и социальными выводами зрелого </a:t>
            </a:r>
            <a:r>
              <a:rPr lang="ru-RU" dirty="0" smtClean="0"/>
              <a:t>мастера. </a:t>
            </a:r>
            <a:r>
              <a:rPr lang="ru-RU" dirty="0"/>
              <a:t>По мнению писателя, </a:t>
            </a:r>
            <a:r>
              <a:rPr lang="ru-RU" b="1" i="1" dirty="0"/>
              <a:t>полноту и гармонию жизни, счастье можно почувствовать, только преодолев собственный эгоизм, став на путь служения народу.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1000books.ru/products_pictures/27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2017">
            <a:off x="5988419" y="1821554"/>
            <a:ext cx="2323303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overead.ws/img/photo_books/99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62544">
            <a:off x="6119555" y="2607179"/>
            <a:ext cx="2243676" cy="265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pload.wikimedia.org/wikipedia/ru/2/24/%D0%A1%D0%BB%D0%B5%D0%BF%D0%BE%D0%B9_%D0%BC%D1%83%D0%B7%D1%8B%D0%BA%D0%B0%D0%BD%D1%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5872">
            <a:off x="6033946" y="3825224"/>
            <a:ext cx="2232248" cy="27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8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5240905" cy="45365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Популярность Короленко была </a:t>
            </a:r>
            <a:r>
              <a:rPr lang="ru-RU" dirty="0" smtClean="0"/>
              <a:t>огромна. </a:t>
            </a:r>
            <a:r>
              <a:rPr lang="ru-RU" dirty="0"/>
              <a:t>Писатель привлекал внимание общественности к самым острым, злободневным вопросам современности. Он разоблачал </a:t>
            </a:r>
            <a:r>
              <a:rPr lang="ru-RU" dirty="0">
                <a:hlinkClick r:id="rId2" tooltip="Голод в России (1891-1892)"/>
              </a:rPr>
              <a:t>голод 1891—1892 годов</a:t>
            </a:r>
            <a:r>
              <a:rPr lang="ru-RU" dirty="0"/>
              <a:t> (цикл эссе «</a:t>
            </a:r>
            <a:r>
              <a:rPr lang="ru-RU" i="1" dirty="0"/>
              <a:t>В голодный год</a:t>
            </a:r>
            <a:r>
              <a:rPr lang="ru-RU" dirty="0"/>
              <a:t>»), привлёк внимание к «</a:t>
            </a:r>
            <a:r>
              <a:rPr lang="ru-RU" dirty="0" err="1">
                <a:hlinkClick r:id="rId3" tooltip="Мултанское дело"/>
              </a:rPr>
              <a:t>Мултанскому</a:t>
            </a:r>
            <a:r>
              <a:rPr lang="ru-RU" dirty="0">
                <a:hlinkClick r:id="rId3" tooltip="Мултанское дело"/>
              </a:rPr>
              <a:t> делу</a:t>
            </a:r>
            <a:r>
              <a:rPr lang="ru-RU" dirty="0"/>
              <a:t>», обличал царских карателей, жестоко расправлявшихся с украинскими крестьянами, борющимися за свои права («</a:t>
            </a:r>
            <a:r>
              <a:rPr lang="ru-RU" i="1" dirty="0" err="1"/>
              <a:t>Сорочинская</a:t>
            </a:r>
            <a:r>
              <a:rPr lang="ru-RU" i="1" dirty="0"/>
              <a:t> трагедия</a:t>
            </a:r>
            <a:r>
              <a:rPr lang="ru-RU" dirty="0"/>
              <a:t>», 1906), реакционную политику царского правительства после подавления </a:t>
            </a:r>
            <a:r>
              <a:rPr lang="ru-RU" dirty="0">
                <a:hlinkClick r:id="rId4" tooltip="Революция 1905"/>
              </a:rPr>
              <a:t>революции 1905 года</a:t>
            </a:r>
            <a:r>
              <a:rPr lang="ru-RU" dirty="0"/>
              <a:t> («</a:t>
            </a:r>
            <a:r>
              <a:rPr lang="ru-RU" i="1" dirty="0"/>
              <a:t>Бытовое явление</a:t>
            </a:r>
            <a:r>
              <a:rPr lang="ru-RU" dirty="0"/>
              <a:t>», 1910).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sz="4800" dirty="0" smtClean="0"/>
              <a:t>Публицистика и общественная 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Наши теплоходы (серия &quot;Человек и Пароход&quot;) - Страница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132856"/>
            <a:ext cx="3131840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696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584721" cy="4276997"/>
          </a:xfrm>
        </p:spPr>
        <p:txBody>
          <a:bodyPr>
            <a:normAutofit/>
          </a:bodyPr>
          <a:lstStyle/>
          <a:p>
            <a:r>
              <a:rPr lang="ru-RU" dirty="0" smtClean="0"/>
              <a:t>В 1900 г. Владимир </a:t>
            </a:r>
            <a:r>
              <a:rPr lang="ru-RU" dirty="0" err="1" smtClean="0"/>
              <a:t>Галактионович</a:t>
            </a:r>
            <a:r>
              <a:rPr lang="ru-RU" dirty="0" smtClean="0"/>
              <a:t> стал почётным академиком по разряду изящной словесности. Но в 1902 г. он вместе с А. П. Чеховым отказался от этого звания в знак протеста против отмены академией выборов М. Горького.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Честь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149" y="2132856"/>
            <a:ext cx="42356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424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060848"/>
            <a:ext cx="7128792" cy="4021831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Умер </a:t>
            </a:r>
            <a:r>
              <a:rPr lang="ru-RU" dirty="0" smtClean="0"/>
              <a:t>25 декабря 1921 г. в </a:t>
            </a:r>
            <a:r>
              <a:rPr lang="ru-RU" dirty="0" smtClean="0"/>
              <a:t>Полтаве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56263" cy="1054250"/>
          </a:xfrm>
        </p:spPr>
        <p:txBody>
          <a:bodyPr/>
          <a:lstStyle/>
          <a:p>
            <a:r>
              <a:rPr lang="ru-RU" dirty="0" smtClean="0"/>
              <a:t>Смерть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Он мог быть первым президентом Росс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7376139" cy="4149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149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127</TotalTime>
  <Words>163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Владимир Галактионович Короленко 15 июля 1853-25 декабря 1921гг.</vt:lpstr>
      <vt:lpstr>Семья Короленко.</vt:lpstr>
      <vt:lpstr>Учеба Короленко.</vt:lpstr>
      <vt:lpstr>Жена Владимира.</vt:lpstr>
      <vt:lpstr>Литературная карьера.</vt:lpstr>
      <vt:lpstr>Слайд 6</vt:lpstr>
      <vt:lpstr>Публицистика и общественная деятельность. </vt:lpstr>
      <vt:lpstr>Честь</vt:lpstr>
      <vt:lpstr>Смерть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Владимир Галактионович Короленко 15 июля 1853-25 декабря 1921гг.</dc:title>
  <dc:creator>User</dc:creator>
  <cp:lastModifiedBy>Admin!</cp:lastModifiedBy>
  <cp:revision>14</cp:revision>
  <dcterms:created xsi:type="dcterms:W3CDTF">2015-01-14T16:07:01Z</dcterms:created>
  <dcterms:modified xsi:type="dcterms:W3CDTF">2015-01-19T15:07:31Z</dcterms:modified>
</cp:coreProperties>
</file>