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88CA94-0DDA-4632-AE97-2F2C9C686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50244E-2D3F-47A9-925D-F89D3246419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1DDEC1-6621-4251-9745-53DB3CADC20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7A2179-F56E-4351-84BC-C2D1B431AFD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41FDC1-C706-4672-96FC-699A0BD38E1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5E80F6-3206-449C-A0A7-AEF2D4CD544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C1E834-EBFB-462C-92D0-2B3A92928D9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6C9115-D377-408C-9E37-A0D0712D529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8AADB2-3D8E-486B-8BE6-9EBCD6AD2901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361365-A799-445F-B3EF-00B3D873983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E5E68D-4267-4190-847D-B2CDDC34B2C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1AAE85-8CF0-4951-97CD-91DFC413AB4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E7879F-DAAA-4EDD-9EBC-B89DBF91B96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B34DAD-A90B-48CC-BB63-0AAFEE7B0B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1401F-35D7-41DB-A0F3-CA62D010082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68F526-3FF5-4292-B05B-CC959EF0471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EC63B8-9FEA-46BE-BA61-5577083B2F5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6D0E2F-A83C-4284-A6A6-7E5D621F9CC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E6215F-36B9-4C85-A78B-F1EA1983AC00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97AF7B-5DE8-48E0-A6C4-F5204E8DFE90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478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DFF5-637B-4344-B424-41987626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6F63-B18C-4F74-96C5-BA41F5D6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F8FF-83AC-4533-9494-EE2B0E0D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2746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850" y="1905000"/>
            <a:ext cx="382746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EECD-57A3-4898-B714-476FCE2AF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275" y="579438"/>
            <a:ext cx="1951038" cy="5645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579438"/>
            <a:ext cx="5703887" cy="5645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4E0D-CA66-489C-A85B-32EEC7E4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065A-AC52-46F2-85BA-D66E9993D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F9AC-0BE3-414B-8D96-B460673C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C402-271E-4C25-A443-1C7D6DF35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4C36-7398-4D7D-B3A7-6294FA993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9C30-57E6-4353-936C-136D8EAC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655F-8B21-48BB-B4D2-067185C9C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F10C6A-FF6A-40BA-9C76-1F4C7FC7F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gradFill rotWithShape="0">
            <a:gsLst>
              <a:gs pos="0">
                <a:srgbClr val="EB613D"/>
              </a:gs>
              <a:gs pos="100000">
                <a:srgbClr val="800000"/>
              </a:gs>
            </a:gsLst>
            <a:path path="shape">
              <a:fillToRect l="29999" t="50000" r="70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794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8073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373188" cy="6858000"/>
          </a:xfrm>
          <a:prstGeom prst="roundRect">
            <a:avLst>
              <a:gd name="adj" fmla="val 116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384300" y="0"/>
            <a:ext cx="34925" cy="6858000"/>
          </a:xfrm>
          <a:prstGeom prst="roundRect">
            <a:avLst>
              <a:gd name="adj" fmla="val 4542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7445375" y="6781800"/>
            <a:ext cx="544513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445375" y="6651625"/>
            <a:ext cx="544513" cy="71438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7445375" y="6508750"/>
            <a:ext cx="544513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7445375" y="6380163"/>
            <a:ext cx="544513" cy="71437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7445375" y="6237288"/>
            <a:ext cx="544513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7445375" y="6107113"/>
            <a:ext cx="544513" cy="71437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107363" y="6781800"/>
            <a:ext cx="544512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107363" y="6651625"/>
            <a:ext cx="544512" cy="71438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8107363" y="6508750"/>
            <a:ext cx="544512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8107363" y="6380163"/>
            <a:ext cx="544512" cy="71437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8107363" y="6237288"/>
            <a:ext cx="544512" cy="76200"/>
          </a:xfrm>
          <a:prstGeom prst="roundRect">
            <a:avLst>
              <a:gd name="adj" fmla="val 2083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8107363" y="6107113"/>
            <a:ext cx="544512" cy="71437"/>
          </a:xfrm>
          <a:prstGeom prst="roundRect">
            <a:avLst>
              <a:gd name="adj" fmla="val 2269"/>
            </a:avLst>
          </a:prstGeom>
          <a:solidFill>
            <a:srgbClr val="000000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6" charset="0"/>
          <a:ea typeface="ＭＳ Ｐ明朝" pitchFamily="16" charset="-128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1-1-0-29651%20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500" y="1571625"/>
            <a:ext cx="8358188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Мастер-класс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ПРОБЛЕМНОЙ СИТУАЦИИ НА УРОКАХ МАТЕМАТИКИ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357313" y="4714875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КОРПУСОВА  ТАТЬЯНА СЕРГЕЕВНА</a:t>
            </a:r>
          </a:p>
          <a:p>
            <a:r>
              <a:rPr lang="ru-RU" b="1" dirty="0">
                <a:solidFill>
                  <a:srgbClr val="FF0000"/>
                </a:solidFill>
              </a:rPr>
              <a:t>учитель математики МБОУ ЛСОШ № 2 </a:t>
            </a:r>
          </a:p>
          <a:p>
            <a:r>
              <a:rPr lang="ru-RU" b="1" dirty="0">
                <a:solidFill>
                  <a:srgbClr val="FF0000"/>
                </a:solidFill>
              </a:rPr>
              <a:t>им. </a:t>
            </a:r>
            <a:r>
              <a:rPr lang="ru-RU" b="1" dirty="0" err="1">
                <a:solidFill>
                  <a:srgbClr val="FF0000"/>
                </a:solidFill>
              </a:rPr>
              <a:t>Н.Ф.Струченкова</a:t>
            </a:r>
            <a:r>
              <a:rPr lang="ru-RU" b="1" dirty="0">
                <a:solidFill>
                  <a:srgbClr val="FF0000"/>
                </a:solidFill>
              </a:rPr>
              <a:t> Брянская обл.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12121"/>
            </a:gs>
            <a:gs pos="100000">
              <a:srgbClr val="4747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/>
          <p:cNvSpPr>
            <a:spLocks noChangeArrowheads="1"/>
          </p:cNvSpPr>
          <p:nvPr/>
        </p:nvSpPr>
        <p:spPr bwMode="auto">
          <a:xfrm>
            <a:off x="179388" y="3867150"/>
            <a:ext cx="8964612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7.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Занесите полученные результаты в таблицу.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8.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Подумайте, как найти С, зная </a:t>
            </a:r>
            <a:r>
              <a:rPr lang="en-US" b="1" dirty="0">
                <a:solidFill>
                  <a:srgbClr val="FFFFFF"/>
                </a:solidFill>
                <a:cs typeface="Times New Roman" pitchFamily="16" charset="0"/>
              </a:rPr>
              <a:t>D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 и</a:t>
            </a:r>
            <a:r>
              <a:rPr lang="ru-RU" sz="1400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             </a:t>
            </a:r>
            <a:r>
              <a:rPr lang="ru-RU" b="1" dirty="0">
                <a:solidFill>
                  <a:srgbClr val="FFFFFF"/>
                </a:solidFill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   Запишите соответствующую формулу.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179388" y="604838"/>
            <a:ext cx="8785225" cy="3751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Делайте так:</a:t>
            </a:r>
          </a:p>
          <a:p>
            <a:pPr>
              <a:buClr>
                <a:srgbClr val="FFFFFF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С помощью нитки и линейки измерьте длину окружности.</a:t>
            </a:r>
          </a:p>
          <a:p>
            <a:pPr>
              <a:buClr>
                <a:srgbClr val="FFFFFF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Сделайте запись С = …</a:t>
            </a:r>
            <a:r>
              <a:rPr lang="ru-RU" b="1" dirty="0">
                <a:solidFill>
                  <a:srgbClr val="FFFFFF"/>
                </a:solidFill>
              </a:rPr>
              <a:t> .</a:t>
            </a:r>
          </a:p>
          <a:p>
            <a:pPr>
              <a:buClr>
                <a:srgbClr val="FFFFFF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Линейкой измерьте диаметр окружности. </a:t>
            </a:r>
          </a:p>
          <a:p>
            <a:pPr>
              <a:buClr>
                <a:srgbClr val="FFFFFF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Сделайте запись </a:t>
            </a:r>
            <a:r>
              <a:rPr lang="en-US" b="1" dirty="0">
                <a:solidFill>
                  <a:srgbClr val="FFFFFF"/>
                </a:solidFill>
                <a:cs typeface="Times New Roman" pitchFamily="16" charset="0"/>
              </a:rPr>
              <a:t>D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 =…</a:t>
            </a:r>
            <a:r>
              <a:rPr lang="ru-RU" b="1" dirty="0">
                <a:solidFill>
                  <a:srgbClr val="FFFFFF"/>
                </a:solidFill>
              </a:rPr>
              <a:t> .</a:t>
            </a:r>
          </a:p>
          <a:p>
            <a:pPr>
              <a:buClr>
                <a:srgbClr val="FFFFFF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Найдите отношение длины окружности к её диаметру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 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(разделите с помощью калькулятора длину окружности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  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на диаметр).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6.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Сделайте запись</a:t>
            </a:r>
            <a:r>
              <a:rPr lang="ru-RU" sz="1400" dirty="0">
                <a:solidFill>
                  <a:srgbClr val="FFFFFF"/>
                </a:solidFill>
                <a:cs typeface="Times New Roman" pitchFamily="16" charset="0"/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                           </a:t>
            </a:r>
            <a:r>
              <a:rPr lang="ru-RU" sz="1400" b="1" dirty="0">
                <a:solidFill>
                  <a:srgbClr val="FFFFFF"/>
                </a:solidFill>
              </a:rPr>
              <a:t>. </a:t>
            </a:r>
            <a:r>
              <a:rPr lang="ru-RU" b="1" dirty="0">
                <a:solidFill>
                  <a:srgbClr val="FFFFFF"/>
                </a:solidFill>
              </a:rPr>
              <a:t>Ответ округлите до десятых.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179388" y="4940300"/>
            <a:ext cx="8642350" cy="161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FF"/>
                </a:solidFill>
              </a:rPr>
              <a:t>9. 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В полученной формуле запишите вместо </a:t>
            </a:r>
            <a:r>
              <a:rPr lang="en-US" b="1" dirty="0">
                <a:solidFill>
                  <a:srgbClr val="FFFFFF"/>
                </a:solidFill>
                <a:cs typeface="Times New Roman" pitchFamily="16" charset="0"/>
              </a:rPr>
              <a:t>D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 - 2</a:t>
            </a:r>
            <a:r>
              <a:rPr lang="en-US" b="1" dirty="0">
                <a:solidFill>
                  <a:srgbClr val="FFFFFF"/>
                </a:solidFill>
                <a:cs typeface="Times New Roman" pitchFamily="16" charset="0"/>
              </a:rPr>
              <a:t>R</a:t>
            </a:r>
            <a:r>
              <a:rPr lang="ru-RU" b="1" dirty="0">
                <a:solidFill>
                  <a:srgbClr val="FFFFFF"/>
                </a:solidFill>
                <a:cs typeface="Times New Roman" pitchFamily="16" charset="0"/>
              </a:rPr>
              <a:t>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>
                <a:solidFill>
                  <a:srgbClr val="FFFF00"/>
                </a:solidFill>
                <a:cs typeface="Times New Roman" pitchFamily="16" charset="0"/>
              </a:rPr>
              <a:t>Вывод:</a:t>
            </a:r>
            <a:r>
              <a:rPr lang="ru-RU" b="1" dirty="0">
                <a:solidFill>
                  <a:srgbClr val="FFFF00"/>
                </a:solidFill>
                <a:cs typeface="Times New Roman" pitchFamily="16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FFFF00"/>
                </a:solidFill>
                <a:cs typeface="Times New Roman" pitchFamily="16" charset="0"/>
              </a:rPr>
              <a:t>закончите предложение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00"/>
                </a:solidFill>
                <a:cs typeface="Times New Roman" pitchFamily="16" charset="0"/>
              </a:rPr>
              <a:t>«Длину окружности можно найти по формулам…».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987675" y="3573463"/>
          <a:ext cx="1150938" cy="325437"/>
        </p:xfrm>
        <a:graphic>
          <a:graphicData uri="http://schemas.openxmlformats.org/presentationml/2006/ole">
            <p:oleObj spid="_x0000_s1026" r:id="rId4" imgW="634320" imgH="177480" progId="Equation.3">
              <p:embed/>
            </p:oleObj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94088" y="0"/>
            <a:ext cx="20669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>
                <a:solidFill>
                  <a:srgbClr val="FFFFFF"/>
                </a:solidFill>
              </a:rPr>
              <a:t>Ход работы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364163" y="4221163"/>
          <a:ext cx="431800" cy="431800"/>
        </p:xfrm>
        <a:graphic>
          <a:graphicData uri="http://schemas.openxmlformats.org/presentationml/2006/ole">
            <p:oleObj spid="_x0000_s1027" r:id="rId5" imgW="139680" imgH="1396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900113"/>
            <a:ext cx="68580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188" y="3789363"/>
            <a:ext cx="8137525" cy="253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CC"/>
                </a:solidFill>
              </a:rPr>
              <a:t>Обозначение числа  происходит от первой буквы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CC"/>
                </a:solidFill>
              </a:rPr>
              <a:t> греческого слова </a:t>
            </a:r>
            <a:r>
              <a:rPr lang="ru-RU" sz="4000" b="1" u="sng">
                <a:solidFill>
                  <a:srgbClr val="CC0066"/>
                </a:solidFill>
              </a:rPr>
              <a:t>периферия</a:t>
            </a:r>
            <a:r>
              <a:rPr lang="ru-RU" sz="4000" b="1">
                <a:solidFill>
                  <a:srgbClr val="0000CC"/>
                </a:solidFill>
              </a:rPr>
              <a:t>, что означает    "</a:t>
            </a:r>
            <a:r>
              <a:rPr lang="ru-RU" sz="4000" b="1" u="sng">
                <a:solidFill>
                  <a:srgbClr val="CC0066"/>
                </a:solidFill>
              </a:rPr>
              <a:t>окружность</a:t>
            </a:r>
            <a:r>
              <a:rPr lang="ru-RU" sz="4000" b="1">
                <a:solidFill>
                  <a:srgbClr val="0000CC"/>
                </a:solidFill>
              </a:rPr>
              <a:t>".</a:t>
            </a:r>
            <a:r>
              <a:rPr lang="ru-RU" sz="4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642938"/>
            <a:ext cx="4095750" cy="307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"/>
          <p:cNvSpPr>
            <a:spLocks noChangeShapeType="1"/>
          </p:cNvSpPr>
          <p:nvPr/>
        </p:nvSpPr>
        <p:spPr bwMode="auto">
          <a:xfrm>
            <a:off x="6332538" y="3421063"/>
            <a:ext cx="156845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5457825" y="2095500"/>
            <a:ext cx="1708150" cy="2632075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3"/>
          <p:cNvSpPr>
            <a:spLocks/>
          </p:cNvSpPr>
          <p:nvPr/>
        </p:nvSpPr>
        <p:spPr bwMode="auto">
          <a:xfrm>
            <a:off x="3352800" y="4800600"/>
            <a:ext cx="1343025" cy="428625"/>
          </a:xfrm>
          <a:prstGeom prst="borderCallout2">
            <a:avLst>
              <a:gd name="adj1" fmla="val 26667"/>
              <a:gd name="adj2" fmla="val 105676"/>
              <a:gd name="adj3" fmla="val 26667"/>
              <a:gd name="adj4" fmla="val 130852"/>
              <a:gd name="adj5" fmla="val -460000"/>
              <a:gd name="adj6" fmla="val 190306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диаметр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4178300" y="1206500"/>
            <a:ext cx="2286000" cy="520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Окружность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250825" y="119697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Колесо</a:t>
            </a: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7848600" y="1066800"/>
            <a:ext cx="1143000" cy="457200"/>
          </a:xfrm>
          <a:prstGeom prst="borderCallout2">
            <a:avLst>
              <a:gd name="adj1" fmla="val 25000"/>
              <a:gd name="adj2" fmla="val -6667"/>
              <a:gd name="adj3" fmla="val 25000"/>
              <a:gd name="adj4" fmla="val -68889"/>
              <a:gd name="adj5" fmla="val 510417"/>
              <a:gd name="adj6" fmla="val -132500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i="1">
                <a:solidFill>
                  <a:srgbClr val="FFFFFF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центр</a:t>
            </a:r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752975" y="1876425"/>
            <a:ext cx="3128963" cy="3128963"/>
            <a:chOff x="2994" y="1182"/>
            <a:chExt cx="1971" cy="1971"/>
          </a:xfrm>
        </p:grpSpPr>
        <p:sp>
          <p:nvSpPr>
            <p:cNvPr id="16411" name="Oval 8"/>
            <p:cNvSpPr>
              <a:spLocks noChangeArrowheads="1"/>
            </p:cNvSpPr>
            <p:nvPr/>
          </p:nvSpPr>
          <p:spPr bwMode="auto">
            <a:xfrm>
              <a:off x="3964" y="2144"/>
              <a:ext cx="43" cy="43"/>
            </a:xfrm>
            <a:prstGeom prst="ellipse">
              <a:avLst/>
            </a:prstGeom>
            <a:solidFill>
              <a:srgbClr val="000000"/>
            </a:solidFill>
            <a:ln w="5724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Oval 9"/>
            <p:cNvSpPr>
              <a:spLocks noChangeArrowheads="1"/>
            </p:cNvSpPr>
            <p:nvPr/>
          </p:nvSpPr>
          <p:spPr bwMode="auto">
            <a:xfrm>
              <a:off x="2994" y="1182"/>
              <a:ext cx="1971" cy="1971"/>
            </a:xfrm>
            <a:prstGeom prst="ellipse">
              <a:avLst/>
            </a:prstGeom>
            <a:noFill/>
            <a:ln w="5724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162800" y="2867025"/>
            <a:ext cx="3810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i="1">
                <a:solidFill>
                  <a:srgbClr val="FFFFFF"/>
                </a:solidFill>
              </a:rPr>
              <a:t> </a:t>
            </a:r>
            <a:r>
              <a:rPr lang="ru-RU" b="1" i="1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791200" y="2305050"/>
            <a:ext cx="609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5943600" y="3324225"/>
            <a:ext cx="890588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FFFFFF"/>
                </a:solidFill>
              </a:rPr>
              <a:t>O</a:t>
            </a:r>
          </a:p>
        </p:txBody>
      </p:sp>
      <p:grpSp>
        <p:nvGrpSpPr>
          <p:cNvPr id="16396" name="Group 13"/>
          <p:cNvGrpSpPr>
            <a:grpSpLocks/>
          </p:cNvGrpSpPr>
          <p:nvPr/>
        </p:nvGrpSpPr>
        <p:grpSpPr bwMode="auto">
          <a:xfrm>
            <a:off x="171450" y="1771650"/>
            <a:ext cx="3103563" cy="3103563"/>
            <a:chOff x="108" y="1116"/>
            <a:chExt cx="1955" cy="1955"/>
          </a:xfrm>
        </p:grpSpPr>
        <p:grpSp>
          <p:nvGrpSpPr>
            <p:cNvPr id="16402" name="Group 14"/>
            <p:cNvGrpSpPr>
              <a:grpSpLocks/>
            </p:cNvGrpSpPr>
            <p:nvPr/>
          </p:nvGrpSpPr>
          <p:grpSpPr bwMode="auto">
            <a:xfrm>
              <a:off x="190" y="1179"/>
              <a:ext cx="1811" cy="1811"/>
              <a:chOff x="190" y="1179"/>
              <a:chExt cx="1811" cy="1811"/>
            </a:xfrm>
          </p:grpSpPr>
          <p:sp>
            <p:nvSpPr>
              <p:cNvPr id="16406" name="Rectangle 15"/>
              <p:cNvSpPr>
                <a:spLocks noChangeArrowheads="1"/>
              </p:cNvSpPr>
              <p:nvPr/>
            </p:nvSpPr>
            <p:spPr bwMode="auto">
              <a:xfrm>
                <a:off x="1064" y="1179"/>
                <a:ext cx="40" cy="181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6407" name="Group 16"/>
              <p:cNvGrpSpPr>
                <a:grpSpLocks/>
              </p:cNvGrpSpPr>
              <p:nvPr/>
            </p:nvGrpSpPr>
            <p:grpSpPr bwMode="auto">
              <a:xfrm>
                <a:off x="190" y="1445"/>
                <a:ext cx="1811" cy="1301"/>
                <a:chOff x="190" y="1445"/>
                <a:chExt cx="1811" cy="1301"/>
              </a:xfrm>
            </p:grpSpPr>
            <p:sp>
              <p:nvSpPr>
                <p:cNvPr id="16408" name="Rectangle 17"/>
                <p:cNvSpPr>
                  <a:spLocks noChangeArrowheads="1"/>
                </p:cNvSpPr>
                <p:nvPr/>
              </p:nvSpPr>
              <p:spPr bwMode="auto">
                <a:xfrm rot="-2760000">
                  <a:off x="1024" y="1186"/>
                  <a:ext cx="40" cy="1811"/>
                </a:xfrm>
                <a:prstGeom prst="rect">
                  <a:avLst/>
                </a:prstGeom>
                <a:solidFill>
                  <a:srgbClr val="FF9900"/>
                </a:solidFill>
                <a:ln w="936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9" name="Rectangle 18"/>
                <p:cNvSpPr>
                  <a:spLocks noChangeArrowheads="1"/>
                </p:cNvSpPr>
                <p:nvPr/>
              </p:nvSpPr>
              <p:spPr bwMode="auto">
                <a:xfrm rot="2760000">
                  <a:off x="1076" y="1193"/>
                  <a:ext cx="40" cy="1811"/>
                </a:xfrm>
                <a:prstGeom prst="rect">
                  <a:avLst/>
                </a:prstGeom>
                <a:solidFill>
                  <a:srgbClr val="FF9900"/>
                </a:solidFill>
                <a:ln w="936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10" name="Rectangle 19"/>
                <p:cNvSpPr>
                  <a:spLocks noChangeArrowheads="1"/>
                </p:cNvSpPr>
                <p:nvPr/>
              </p:nvSpPr>
              <p:spPr bwMode="auto">
                <a:xfrm rot="5400000">
                  <a:off x="1078" y="1223"/>
                  <a:ext cx="40" cy="1811"/>
                </a:xfrm>
                <a:prstGeom prst="rect">
                  <a:avLst/>
                </a:prstGeom>
                <a:solidFill>
                  <a:srgbClr val="FF9900"/>
                </a:solidFill>
                <a:ln w="936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403" name="AutoShape 20"/>
            <p:cNvSpPr>
              <a:spLocks noChangeArrowheads="1"/>
            </p:cNvSpPr>
            <p:nvPr/>
          </p:nvSpPr>
          <p:spPr bwMode="auto">
            <a:xfrm>
              <a:off x="108" y="1116"/>
              <a:ext cx="1955" cy="19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1 w 21600"/>
                <a:gd name="T25" fmla="*/ 3171 h 21600"/>
                <a:gd name="T26" fmla="*/ 18429 w 21600"/>
                <a:gd name="T27" fmla="*/ 1842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5" y="10800"/>
                  </a:moveTo>
                  <a:cubicBezTo>
                    <a:pt x="1495" y="15939"/>
                    <a:pt x="5661" y="20105"/>
                    <a:pt x="10800" y="20105"/>
                  </a:cubicBezTo>
                  <a:cubicBezTo>
                    <a:pt x="15939" y="20105"/>
                    <a:pt x="20105" y="15939"/>
                    <a:pt x="20105" y="10800"/>
                  </a:cubicBezTo>
                  <a:cubicBezTo>
                    <a:pt x="20105" y="5661"/>
                    <a:pt x="15939" y="1495"/>
                    <a:pt x="10800" y="1495"/>
                  </a:cubicBezTo>
                  <a:cubicBezTo>
                    <a:pt x="5661" y="1495"/>
                    <a:pt x="1495" y="5661"/>
                    <a:pt x="1495" y="10800"/>
                  </a:cubicBezTo>
                  <a:close/>
                </a:path>
              </a:pathLst>
            </a:custGeom>
            <a:solidFill>
              <a:srgbClr val="FF99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Oval 21"/>
            <p:cNvSpPr>
              <a:spLocks noChangeArrowheads="1"/>
            </p:cNvSpPr>
            <p:nvPr/>
          </p:nvSpPr>
          <p:spPr bwMode="auto">
            <a:xfrm>
              <a:off x="977" y="2026"/>
              <a:ext cx="205" cy="205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Oval 22"/>
            <p:cNvSpPr>
              <a:spLocks noChangeArrowheads="1"/>
            </p:cNvSpPr>
            <p:nvPr/>
          </p:nvSpPr>
          <p:spPr bwMode="auto">
            <a:xfrm>
              <a:off x="1051" y="2107"/>
              <a:ext cx="58" cy="58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7" name="AutoShape 23"/>
          <p:cNvSpPr>
            <a:spLocks/>
          </p:cNvSpPr>
          <p:nvPr/>
        </p:nvSpPr>
        <p:spPr bwMode="auto">
          <a:xfrm>
            <a:off x="7696200" y="4686300"/>
            <a:ext cx="1123950" cy="381000"/>
          </a:xfrm>
          <a:prstGeom prst="borderCallout2">
            <a:avLst>
              <a:gd name="adj1" fmla="val 30000"/>
              <a:gd name="adj2" fmla="val -6778"/>
              <a:gd name="adj3" fmla="val 30000"/>
              <a:gd name="adj4" fmla="val -19069"/>
              <a:gd name="adj5" fmla="val -322500"/>
              <a:gd name="adj6" fmla="val -31356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i="1">
                <a:solidFill>
                  <a:srgbClr val="000000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радиус</a:t>
            </a:r>
          </a:p>
        </p:txBody>
      </p:sp>
      <p:sp>
        <p:nvSpPr>
          <p:cNvPr id="16398" name="Rectangle 24"/>
          <p:cNvSpPr>
            <a:spLocks noChangeArrowheads="1"/>
          </p:cNvSpPr>
          <p:nvPr/>
        </p:nvSpPr>
        <p:spPr bwMode="auto">
          <a:xfrm flipV="1">
            <a:off x="4510088" y="3359150"/>
            <a:ext cx="5191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1052513"/>
            <a:ext cx="3348038" cy="4267200"/>
          </a:xfrm>
          <a:prstGeom prst="rect">
            <a:avLst/>
          </a:prstGeom>
          <a:solidFill>
            <a:srgbClr val="2E2EB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81000" y="1828800"/>
            <a:ext cx="2489200" cy="8461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1">
                <a:solidFill>
                  <a:srgbClr val="FFFFFF"/>
                </a:solidFill>
              </a:rPr>
              <a:t>C</a:t>
            </a:r>
            <a:r>
              <a:rPr lang="ru-RU" sz="4000" b="1" i="1">
                <a:solidFill>
                  <a:srgbClr val="FFFFFF"/>
                </a:solidFill>
                <a:latin typeface="Arial" charset="0"/>
              </a:rPr>
              <a:t> =</a:t>
            </a:r>
            <a:r>
              <a:rPr lang="ru-RU" sz="40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sz="4400" b="1">
                <a:solidFill>
                  <a:srgbClr val="FFFFFF"/>
                </a:solidFill>
                <a:latin typeface="Symbol" pitchFamily="16" charset="2"/>
              </a:rPr>
              <a:t></a:t>
            </a:r>
            <a:r>
              <a:rPr lang="en-US" sz="4400" b="1" i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381000" y="3657600"/>
            <a:ext cx="2489200" cy="8461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1">
                <a:solidFill>
                  <a:srgbClr val="FFFFFF"/>
                </a:solidFill>
              </a:rPr>
              <a:t>C</a:t>
            </a:r>
            <a:r>
              <a:rPr lang="ru-RU" sz="4000" b="1" i="1">
                <a:solidFill>
                  <a:srgbClr val="FFFFFF"/>
                </a:solidFill>
                <a:latin typeface="Arial" charset="0"/>
              </a:rPr>
              <a:t> =</a:t>
            </a:r>
            <a:r>
              <a:rPr lang="ru-RU" sz="40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000" b="1" i="1">
                <a:solidFill>
                  <a:srgbClr val="FFFFFF"/>
                </a:solidFill>
              </a:rPr>
              <a:t>2</a:t>
            </a:r>
            <a:r>
              <a:rPr lang="ru-RU" sz="4400" b="1">
                <a:solidFill>
                  <a:srgbClr val="FFFFFF"/>
                </a:solidFill>
                <a:latin typeface="Symbol" pitchFamily="16" charset="2"/>
              </a:rPr>
              <a:t></a:t>
            </a:r>
            <a:r>
              <a:rPr lang="en-US" sz="4400" b="1" i="1">
                <a:solidFill>
                  <a:srgbClr val="FFFFFF"/>
                </a:solidFill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14500" y="214313"/>
            <a:ext cx="6788150" cy="2695575"/>
            <a:chOff x="834" y="45"/>
            <a:chExt cx="4276" cy="1698"/>
          </a:xfrm>
        </p:grpSpPr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3669" y="45"/>
            <a:ext cx="1441" cy="1698"/>
          </p:xfrm>
          <a:graphic>
            <a:graphicData uri="http://schemas.openxmlformats.org/presentationml/2006/ole">
              <p:oleObj spid="_x0000_s2051" r:id="rId4" imgW="139680" imgH="139680" progId="Equation.3">
                <p:embed/>
              </p:oleObj>
            </a:graphicData>
          </a:graphic>
        </p:graphicFrame>
        <p:sp>
          <p:nvSpPr>
            <p:cNvPr id="2062" name="Rectangle 3"/>
            <p:cNvSpPr>
              <a:spLocks noChangeArrowheads="1"/>
            </p:cNvSpPr>
            <p:nvPr/>
          </p:nvSpPr>
          <p:spPr bwMode="auto">
            <a:xfrm>
              <a:off x="834" y="279"/>
              <a:ext cx="3315" cy="4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55763" y="4214813"/>
            <a:ext cx="7488237" cy="2305050"/>
          </a:xfrm>
          <a:prstGeom prst="cloudCallout">
            <a:avLst>
              <a:gd name="adj1" fmla="val -17458"/>
              <a:gd name="adj2" fmla="val 186639"/>
            </a:avLst>
          </a:prstGeom>
          <a:solidFill>
            <a:srgbClr val="5FFFFF"/>
          </a:solidFill>
          <a:ln w="38160">
            <a:solidFill>
              <a:srgbClr val="1E1E78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161658"/>
                </a:solidFill>
              </a:rPr>
              <a:t>Надо только постараться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161658"/>
                </a:solidFill>
              </a:rPr>
              <a:t>И запомнить всё</a:t>
            </a:r>
            <a:r>
              <a:rPr lang="ru-RU" b="1">
                <a:solidFill>
                  <a:srgbClr val="161658"/>
                </a:solidFill>
              </a:rPr>
              <a:t>,</a:t>
            </a:r>
            <a:r>
              <a:rPr lang="en-US" b="1">
                <a:solidFill>
                  <a:srgbClr val="161658"/>
                </a:solidFill>
              </a:rPr>
              <a:t> как есть: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161658"/>
                </a:solidFill>
              </a:rPr>
              <a:t>Три, четырнадцать,</a:t>
            </a:r>
            <a:r>
              <a:rPr lang="ru-RU" b="1">
                <a:solidFill>
                  <a:srgbClr val="161658"/>
                </a:solidFill>
              </a:rPr>
              <a:t> </a:t>
            </a:r>
            <a:r>
              <a:rPr lang="en-US" b="1">
                <a:solidFill>
                  <a:srgbClr val="161658"/>
                </a:solidFill>
              </a:rPr>
              <a:t>пятнадцать,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161658"/>
                </a:solidFill>
              </a:rPr>
              <a:t>Девяносто два и шесть</a:t>
            </a:r>
            <a:r>
              <a:rPr lang="ru-RU" b="1">
                <a:solidFill>
                  <a:srgbClr val="161658"/>
                </a:solidFill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>
              <a:solidFill>
                <a:srgbClr val="161658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250825" y="20605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85938" y="2571750"/>
            <a:ext cx="5362575" cy="839788"/>
            <a:chOff x="1125" y="1620"/>
            <a:chExt cx="3378" cy="529"/>
          </a:xfrm>
        </p:grpSpPr>
        <p:sp>
          <p:nvSpPr>
            <p:cNvPr id="2060" name="AutoShape 10"/>
            <p:cNvSpPr>
              <a:spLocks noChangeArrowheads="1"/>
            </p:cNvSpPr>
            <p:nvPr/>
          </p:nvSpPr>
          <p:spPr bwMode="auto">
            <a:xfrm>
              <a:off x="1125" y="1620"/>
              <a:ext cx="3378" cy="529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38160">
              <a:solidFill>
                <a:srgbClr val="2929A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" name="Object 11"/>
            <p:cNvGraphicFramePr>
              <a:graphicFrameLocks noChangeAspect="1"/>
            </p:cNvGraphicFramePr>
            <p:nvPr/>
          </p:nvGraphicFramePr>
          <p:xfrm>
            <a:off x="1260" y="1704"/>
            <a:ext cx="765" cy="332"/>
          </p:xfrm>
          <a:graphic>
            <a:graphicData uri="http://schemas.openxmlformats.org/presentationml/2006/ole">
              <p:oleObj spid="_x0000_s2050" r:id="rId5" imgW="787320" imgH="355320" progId="Equation.3">
                <p:embed/>
              </p:oleObj>
            </a:graphicData>
          </a:graphic>
        </p:graphicFrame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1980" y="1643"/>
              <a:ext cx="2447" cy="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4000" b="1">
                  <a:solidFill>
                    <a:srgbClr val="161658"/>
                  </a:solidFill>
                  <a:cs typeface="Times New Roman" pitchFamily="16" charset="0"/>
                </a:rPr>
                <a:t>3,14159265358…</a:t>
              </a:r>
              <a:r>
                <a:rPr lang="ru-RU" sz="1400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85750" y="273050"/>
            <a:ext cx="885825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000000"/>
                </a:solidFill>
              </a:rPr>
              <a:t>Сколько сантиметров металлической  		пластины потребуется?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8458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</a:rPr>
              <a:t>Дано:</a:t>
            </a:r>
            <a:r>
              <a:rPr lang="en-US" sz="3200">
                <a:solidFill>
                  <a:srgbClr val="000000"/>
                </a:solidFill>
              </a:rPr>
              <a:t>                            </a:t>
            </a:r>
            <a:r>
              <a:rPr lang="ru-RU" sz="3200">
                <a:solidFill>
                  <a:srgbClr val="000000"/>
                </a:solidFill>
              </a:rPr>
              <a:t>Решение: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000000"/>
                </a:solidFill>
              </a:rPr>
              <a:t>R=</a:t>
            </a:r>
            <a:r>
              <a:rPr lang="ru-RU" sz="3200">
                <a:solidFill>
                  <a:srgbClr val="000000"/>
                </a:solidFill>
              </a:rPr>
              <a:t> 25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</a:rPr>
              <a:t>                                    </a:t>
            </a:r>
            <a:r>
              <a:rPr lang="en-US" sz="3200">
                <a:solidFill>
                  <a:srgbClr val="000000"/>
                </a:solidFill>
              </a:rPr>
              <a:t>C = 2∙ 3</a:t>
            </a:r>
            <a:r>
              <a:rPr lang="ru-RU" sz="3200">
                <a:solidFill>
                  <a:srgbClr val="000000"/>
                </a:solidFill>
              </a:rPr>
              <a:t>,14</a:t>
            </a:r>
            <a:r>
              <a:rPr lang="en-US" sz="3200">
                <a:solidFill>
                  <a:srgbClr val="000000"/>
                </a:solidFill>
              </a:rPr>
              <a:t>∙</a:t>
            </a:r>
            <a:r>
              <a:rPr lang="ru-RU" sz="3200">
                <a:solidFill>
                  <a:srgbClr val="000000"/>
                </a:solidFill>
              </a:rPr>
              <a:t> 25= 157(см)    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</a:rPr>
              <a:t>С-?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</a:rPr>
              <a:t>                                Ответ: 157 см.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14375" y="3073400"/>
            <a:ext cx="21240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π ≈3,14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3929063" y="2571750"/>
            <a:ext cx="2489200" cy="6445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1">
                <a:solidFill>
                  <a:srgbClr val="000000"/>
                </a:solidFill>
              </a:rPr>
              <a:t>C</a:t>
            </a:r>
            <a:r>
              <a:rPr lang="ru-RU" sz="3200" b="1" i="1">
                <a:solidFill>
                  <a:srgbClr val="000000"/>
                </a:solidFill>
                <a:latin typeface="Arial" charset="0"/>
              </a:rPr>
              <a:t> =</a:t>
            </a:r>
            <a:r>
              <a:rPr lang="ru-RU" sz="3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i="1">
                <a:solidFill>
                  <a:srgbClr val="000000"/>
                </a:solidFill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Symbol" pitchFamily="16" charset="2"/>
              </a:rPr>
              <a:t></a:t>
            </a:r>
            <a:r>
              <a:rPr lang="en-US" sz="3200" b="1" i="1">
                <a:solidFill>
                  <a:srgbClr val="000000"/>
                </a:solidFill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0063" y="1571625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Итоги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42938" y="2071688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Исследование проведено.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Сотрудничество и взаимопомощь принесли желаемый результат</a:t>
            </a: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Проблема решена.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4588" y="982663"/>
            <a:ext cx="4325937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FF"/>
                </a:solidFill>
                <a:latin typeface="Bookman Old Style" pitchFamily="16" charset="0"/>
              </a:rPr>
              <a:t>Чему я научился?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0213" y="3297238"/>
            <a:ext cx="6049962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3333CC"/>
                </a:solidFill>
                <a:latin typeface="Bookman Old Style" pitchFamily="16" charset="0"/>
              </a:rPr>
              <a:t>Где в жизни мне пригодятся знания по данной теме?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685800" y="285750"/>
            <a:ext cx="77724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0000"/>
                </a:solidFill>
              </a:rPr>
              <a:t>ЗАКЛЮЧЕНИЕ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-357188" y="928688"/>
            <a:ext cx="9144001" cy="592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1363" lvl="1" indent="-284163" algn="just">
              <a:spcBef>
                <a:spcPts val="7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Создание проблемных ситуаций на уроках математики не только формирует ту систему математических знаний, умений и навыков, которая предусмотрена программой, но и самым естественным образом </a:t>
            </a:r>
            <a:r>
              <a:rPr lang="ru-RU" sz="2800" b="1">
                <a:solidFill>
                  <a:srgbClr val="000000"/>
                </a:solidFill>
              </a:rPr>
              <a:t>развивает у школьников творческую активность</a:t>
            </a:r>
            <a:r>
              <a:rPr lang="ru-RU" sz="2800">
                <a:solidFill>
                  <a:srgbClr val="000000"/>
                </a:solidFill>
              </a:rPr>
              <a:t>. </a:t>
            </a:r>
          </a:p>
          <a:p>
            <a:pPr marL="741363" lvl="1" indent="-284163" algn="just">
              <a:spcBef>
                <a:spcPts val="700"/>
              </a:spcBef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Нельзя заставлять ребёнка слепо штудировать предмет в погоне за общей успеваемостью. Необходимо давать ему  </a:t>
            </a:r>
            <a:r>
              <a:rPr lang="ru-RU" sz="2800" b="1">
                <a:solidFill>
                  <a:srgbClr val="000000"/>
                </a:solidFill>
              </a:rPr>
              <a:t>возможность экспериментировать</a:t>
            </a:r>
            <a:r>
              <a:rPr lang="ru-RU" sz="2800">
                <a:solidFill>
                  <a:srgbClr val="000000"/>
                </a:solidFill>
              </a:rPr>
              <a:t> и не бояться ошибок, воспитывать у учащихся смелость быть не согласным с учителем.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000250" y="500063"/>
            <a:ext cx="4857750" cy="489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800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4313" y="1736725"/>
            <a:ext cx="8929687" cy="4786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cs typeface="Arial Unicode MS" charset="0"/>
              </a:rPr>
              <a:t>	Иногда встаёт вопрос: </a:t>
            </a:r>
            <a:r>
              <a:rPr lang="ru-RU" sz="2800" b="1" dirty="0">
                <a:solidFill>
                  <a:srgbClr val="000000"/>
                </a:solidFill>
                <a:cs typeface="Arial Unicode MS" charset="0"/>
              </a:rPr>
              <a:t>Можно ли учить так, чтобы каждый ребёнок рассуждал над проблемой своим путём, но при необходимости мог сопоставить свою точку зрения с одноклассниками, может даже изменить её?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cs typeface="Arial Unicode MS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cs typeface="Arial Unicode MS" charset="0"/>
              </a:rPr>
              <a:t>Да, можно!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cs typeface="Arial Unicode MS" charset="0"/>
              </a:rPr>
              <a:t>	Помочь ученику раскрыться, лучше использовать свой творческий потенциал помогает создание проблемных ситуаций на уроке.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cs typeface="Arial Unicode MS" charset="0"/>
              </a:rPr>
              <a:t>Проблемное обучение – это «начальная школа» творческой деятельности.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7388" y="2005013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714500"/>
            <a:ext cx="8412163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 2. колесо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  http://www.liveinternet.ru/use…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2428875"/>
            <a:ext cx="9093200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3. Египетские рисунки на стенах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http://egypt.kuvshinka.net/pho…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3286125"/>
            <a:ext cx="876935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  4. Длина окружности.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http://900igr.net/prezentatsii…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0500" y="539750"/>
            <a:ext cx="8990013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 число Пи.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http://mortan77.zbord.ru/viewt…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214313" y="4573588"/>
            <a:ext cx="8286750" cy="228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0000"/>
                </a:solidFill>
                <a:hlinkClick r:id="rId3"/>
              </a:rPr>
              <a:t>5.http://pedsovet.su/load/321-1-0-29651 5</a:t>
            </a:r>
            <a:r>
              <a:rPr lang="ru-RU">
                <a:solidFill>
                  <a:srgbClr val="FF0000"/>
                </a:solidFill>
              </a:rPr>
              <a:t>. </a:t>
            </a:r>
            <a:r>
              <a:rPr lang="ru-RU">
                <a:solidFill>
                  <a:srgbClr val="000000"/>
                </a:solidFill>
              </a:rPr>
              <a:t>Шаблон на презентацию автор Ранько Елена Алексеевна  (R-Elena)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учитель начальных классов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МАОУ лицей №21, г. Иваново</a:t>
            </a:r>
          </a:p>
        </p:txBody>
      </p:sp>
      <p:sp>
        <p:nvSpPr>
          <p:cNvPr id="22537" name="Заголовок 8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679450"/>
          </a:xfrm>
        </p:spPr>
        <p:txBody>
          <a:bodyPr/>
          <a:lstStyle/>
          <a:p>
            <a:r>
              <a:rPr lang="ru-RU" smtClean="0"/>
              <a:t>Используемые ресурсы</a:t>
            </a:r>
          </a:p>
        </p:txBody>
      </p:sp>
      <p:sp>
        <p:nvSpPr>
          <p:cNvPr id="22538" name="Содержимое 9"/>
          <p:cNvSpPr>
            <a:spLocks noGrp="1"/>
          </p:cNvSpPr>
          <p:nvPr>
            <p:ph idx="1"/>
          </p:nvPr>
        </p:nvSpPr>
        <p:spPr>
          <a:xfrm>
            <a:off x="8072438" y="5500688"/>
            <a:ext cx="384175" cy="593725"/>
          </a:xfrm>
        </p:spPr>
        <p:txBody>
          <a:bodyPr/>
          <a:lstStyle/>
          <a:p>
            <a:pPr>
              <a:buFont typeface="Times New Roman" pitchFamily="16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ru-RU" sz="2800" dirty="0" smtClean="0"/>
              <a:t>В старину, чтобы колесо телеги прослужило долгую службу, его оббивали металлической пластиной по ободу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dirty="0" smtClean="0"/>
              <a:t>Представьте, что вам необходимо сделать тоже самое. </a:t>
            </a: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dirty="0" smtClean="0"/>
              <a:t>Вопрос.</a:t>
            </a: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dirty="0" smtClean="0"/>
              <a:t>Сколько сантиметров металлической пластины вам понадобиться? Попробуйте </a:t>
            </a:r>
            <a:r>
              <a:rPr lang="ru-RU" dirty="0" err="1" smtClean="0"/>
              <a:t>расчитать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6332538" y="3421063"/>
            <a:ext cx="156845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457825" y="2095500"/>
            <a:ext cx="1708150" cy="2632075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3352800" y="4800600"/>
            <a:ext cx="1343025" cy="428625"/>
          </a:xfrm>
          <a:prstGeom prst="borderCallout2">
            <a:avLst>
              <a:gd name="adj1" fmla="val 26667"/>
              <a:gd name="adj2" fmla="val 105676"/>
              <a:gd name="adj3" fmla="val 26667"/>
              <a:gd name="adj4" fmla="val 130852"/>
              <a:gd name="adj5" fmla="val -460000"/>
              <a:gd name="adj6" fmla="val 190306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диаметр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178300" y="1206500"/>
            <a:ext cx="2286000" cy="520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Окружность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50825" y="119697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FFFFFF"/>
                </a:solidFill>
                <a:latin typeface="Arial" charset="0"/>
              </a:rPr>
              <a:t>Колесо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7848600" y="1066800"/>
            <a:ext cx="1143000" cy="457200"/>
          </a:xfrm>
          <a:prstGeom prst="borderCallout2">
            <a:avLst>
              <a:gd name="adj1" fmla="val 25000"/>
              <a:gd name="adj2" fmla="val -6667"/>
              <a:gd name="adj3" fmla="val 25000"/>
              <a:gd name="adj4" fmla="val -68889"/>
              <a:gd name="adj5" fmla="val 510417"/>
              <a:gd name="adj6" fmla="val -132500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i="1">
                <a:solidFill>
                  <a:srgbClr val="FFFFFF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центр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52975" y="1876425"/>
            <a:ext cx="3128963" cy="3128963"/>
            <a:chOff x="2994" y="1182"/>
            <a:chExt cx="1971" cy="1971"/>
          </a:xfrm>
        </p:grpSpPr>
        <p:sp>
          <p:nvSpPr>
            <p:cNvPr id="8207" name="Oval 8"/>
            <p:cNvSpPr>
              <a:spLocks noChangeArrowheads="1"/>
            </p:cNvSpPr>
            <p:nvPr/>
          </p:nvSpPr>
          <p:spPr bwMode="auto">
            <a:xfrm>
              <a:off x="3964" y="2144"/>
              <a:ext cx="43" cy="43"/>
            </a:xfrm>
            <a:prstGeom prst="ellipse">
              <a:avLst/>
            </a:prstGeom>
            <a:solidFill>
              <a:srgbClr val="000000"/>
            </a:solidFill>
            <a:ln w="5724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Oval 9"/>
            <p:cNvSpPr>
              <a:spLocks noChangeArrowheads="1"/>
            </p:cNvSpPr>
            <p:nvPr/>
          </p:nvSpPr>
          <p:spPr bwMode="auto">
            <a:xfrm>
              <a:off x="2994" y="1182"/>
              <a:ext cx="1971" cy="1971"/>
            </a:xfrm>
            <a:prstGeom prst="ellipse">
              <a:avLst/>
            </a:prstGeom>
            <a:noFill/>
            <a:ln w="5724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162800" y="2867025"/>
            <a:ext cx="38100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i="1">
                <a:solidFill>
                  <a:srgbClr val="FFFFFF"/>
                </a:solidFill>
              </a:rPr>
              <a:t> </a:t>
            </a:r>
            <a:r>
              <a:rPr lang="ru-RU" b="1" i="1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791200" y="2305050"/>
            <a:ext cx="609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943600" y="3324225"/>
            <a:ext cx="890588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6157" name="AutoShape 13"/>
          <p:cNvSpPr>
            <a:spLocks/>
          </p:cNvSpPr>
          <p:nvPr/>
        </p:nvSpPr>
        <p:spPr bwMode="auto">
          <a:xfrm>
            <a:off x="7696200" y="4686300"/>
            <a:ext cx="1123950" cy="381000"/>
          </a:xfrm>
          <a:prstGeom prst="borderCallout2">
            <a:avLst>
              <a:gd name="adj1" fmla="val 30000"/>
              <a:gd name="adj2" fmla="val -6778"/>
              <a:gd name="adj3" fmla="val 30000"/>
              <a:gd name="adj4" fmla="val -19069"/>
              <a:gd name="adj5" fmla="val -322500"/>
              <a:gd name="adj6" fmla="val -31356"/>
            </a:avLst>
          </a:prstGeom>
          <a:solidFill>
            <a:srgbClr val="3333CC"/>
          </a:solidFill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i="1">
                <a:solidFill>
                  <a:srgbClr val="000000"/>
                </a:solidFill>
              </a:rPr>
              <a:t> </a:t>
            </a:r>
            <a:r>
              <a:rPr lang="ru-RU" sz="2000" b="1" i="1">
                <a:solidFill>
                  <a:srgbClr val="FFFFFF"/>
                </a:solidFill>
              </a:rPr>
              <a:t>радиус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 flipV="1">
            <a:off x="4510088" y="3359150"/>
            <a:ext cx="5191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820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2160588"/>
            <a:ext cx="251936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500188" y="4357688"/>
            <a:ext cx="6937375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Длина окружности расчитывается по формуле --</a:t>
            </a:r>
            <a:r>
              <a:rPr lang="ru-RU" sz="9600" b="1">
                <a:solidFill>
                  <a:srgbClr val="000000"/>
                </a:solidFill>
              </a:rPr>
              <a:t> С=</a:t>
            </a:r>
            <a:r>
              <a:rPr lang="el-GR" sz="9600" b="1">
                <a:solidFill>
                  <a:srgbClr val="000000"/>
                </a:solidFill>
                <a:cs typeface="Times New Roman" pitchFamily="16" charset="0"/>
              </a:rPr>
              <a:t>π</a:t>
            </a:r>
            <a:r>
              <a:rPr lang="en-US" sz="9600" b="1">
                <a:solidFill>
                  <a:srgbClr val="000000"/>
                </a:solidFill>
              </a:rPr>
              <a:t>d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25" y="360363"/>
            <a:ext cx="6084888" cy="389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-204788"/>
            <a:ext cx="7772400" cy="277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0000"/>
                </a:solidFill>
              </a:rPr>
              <a:t/>
            </a:r>
            <a:br>
              <a:rPr lang="ru-RU" sz="4400" b="1">
                <a:solidFill>
                  <a:srgbClr val="000000"/>
                </a:solidFill>
              </a:rPr>
            </a:br>
            <a:r>
              <a:rPr lang="ru-RU" sz="4400" b="1">
                <a:solidFill>
                  <a:srgbClr val="000000"/>
                </a:solidFill>
              </a:rPr>
              <a:t/>
            </a:r>
            <a:br>
              <a:rPr lang="ru-RU" sz="4400" b="1">
                <a:solidFill>
                  <a:srgbClr val="000000"/>
                </a:solidFill>
              </a:rPr>
            </a:br>
            <a:r>
              <a:rPr lang="ru-RU" sz="4400" b="1">
                <a:solidFill>
                  <a:srgbClr val="000000"/>
                </a:solidFill>
              </a:rPr>
              <a:t>         ПРОБЛЕМА!</a:t>
            </a:r>
            <a:br>
              <a:rPr lang="ru-RU" sz="4400" b="1">
                <a:solidFill>
                  <a:srgbClr val="000000"/>
                </a:solidFill>
              </a:rPr>
            </a:br>
            <a:endParaRPr lang="ru-RU" sz="4400" b="1">
              <a:solidFill>
                <a:srgbClr val="0000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14375" y="3000375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ЧТО ТАКОЕ            ?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</a:rPr>
              <a:t>И КАК С ЕГО ПОМОЩЬЮ НАЙТИ ДЛИНУ ОКРУЖНОСТИ?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428875"/>
            <a:ext cx="11176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57188" y="-1782763"/>
            <a:ext cx="7772400" cy="585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  <a:t/>
            </a:r>
            <a:br>
              <a:rPr lang="ru-RU" sz="5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6" charset="-128"/>
              </a:rPr>
            </a:br>
            <a:endParaRPr lang="ru-RU" sz="5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明朝" pitchFamily="16" charset="-128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7389813" cy="658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12121"/>
            </a:gs>
            <a:gs pos="100000">
              <a:srgbClr val="4747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4622800"/>
            <a:ext cx="91440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u="sng">
                <a:solidFill>
                  <a:srgbClr val="FFFFFF"/>
                </a:solidFill>
              </a:rPr>
              <a:t>Оборудование:</a:t>
            </a:r>
            <a:r>
              <a:rPr lang="ru-RU" sz="2800" b="1">
                <a:solidFill>
                  <a:srgbClr val="FFFFFF"/>
                </a:solidFill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</a:rPr>
              <a:t>предмет, имеющий форму цилиндра,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</a:rPr>
              <a:t>нитка, линейка, микрокалькулятор, рабочая карта.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70125" y="260350"/>
            <a:ext cx="47879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>
                <a:solidFill>
                  <a:srgbClr val="FFFF00"/>
                </a:solidFill>
              </a:rPr>
              <a:t>Практическая работа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u="sng" dirty="0">
                <a:solidFill>
                  <a:srgbClr val="FFFFFF"/>
                </a:solidFill>
              </a:rPr>
              <a:t>Тема:</a:t>
            </a:r>
            <a:r>
              <a:rPr lang="ru-RU" sz="3200" b="1" dirty="0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«Вывод формул для нахождения длины окружности».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565400"/>
            <a:ext cx="9217025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u="sng">
                <a:solidFill>
                  <a:srgbClr val="FFFFFF"/>
                </a:solidFill>
              </a:rPr>
              <a:t>Цель:</a:t>
            </a:r>
            <a:r>
              <a:rPr lang="ru-RU" sz="3200" b="1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FFFF"/>
                </a:solidFill>
              </a:rPr>
              <a:t>вывести формулу для вычисления длины окружности через диаметр и формулу для вычисления длины окружности через радиус.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РАБОЧАЯ КАРТА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685800" y="1981200"/>
          <a:ext cx="7773988" cy="2947988"/>
        </p:xfrm>
        <a:graphic>
          <a:graphicData uri="http://schemas.openxmlformats.org/drawingml/2006/table">
            <a:tbl>
              <a:tblPr/>
              <a:tblGrid>
                <a:gridCol w="2590800"/>
                <a:gridCol w="2592388"/>
                <a:gridCol w="2590800"/>
              </a:tblGrid>
              <a:tr h="1474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С </a:t>
                      </a:r>
                    </a:p>
                  </a:txBody>
                  <a:tcPr marL="90000" marR="90000" marT="8082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D</a:t>
                      </a:r>
                    </a:p>
                  </a:txBody>
                  <a:tcPr marL="90000" marR="90000" marT="8082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C </a:t>
                      </a: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: </a:t>
                      </a: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D</a:t>
                      </a:r>
                    </a:p>
                  </a:txBody>
                  <a:tcPr marL="90000" marR="90000" marT="8082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3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523</Words>
  <PresentationFormat>Экран (4:3)</PresentationFormat>
  <Paragraphs>125</Paragraphs>
  <Slides>20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Microsoft Equation 3.0</vt:lpstr>
      <vt:lpstr>Слайд 1</vt:lpstr>
      <vt:lpstr>Слайд 2</vt:lpstr>
      <vt:lpstr>В старину, чтобы колесо телеги прослужило долгую службу, его оббивали металлической пластиной по ободу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SEMEN</dc:creator>
  <cp:lastModifiedBy>Домашний</cp:lastModifiedBy>
  <cp:revision>57</cp:revision>
  <cp:lastPrinted>1601-01-01T00:00:00Z</cp:lastPrinted>
  <dcterms:created xsi:type="dcterms:W3CDTF">1998-01-04T13:35:45Z</dcterms:created>
  <dcterms:modified xsi:type="dcterms:W3CDTF">2014-01-18T17:01:28Z</dcterms:modified>
</cp:coreProperties>
</file>