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06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0000FF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9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3DA7E6A-DD56-41D0-9191-F40ED7C5BF7D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142984"/>
            <a:ext cx="7029472" cy="328614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Book Antiqua" pitchFamily="18" charset="0"/>
              </a:rPr>
              <a:t>Как  организовать современный урок</a:t>
            </a:r>
            <a:r>
              <a:rPr lang="ru-RU" dirty="0">
                <a:solidFill>
                  <a:srgbClr val="C00000"/>
                </a:solidFill>
                <a:latin typeface="Book Antiqua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b="1" dirty="0">
                <a:solidFill>
                  <a:srgbClr val="C00000"/>
                </a:solidFill>
                <a:latin typeface="Book Antiqua" pitchFamily="18" charset="0"/>
              </a:rPr>
              <a:t>с точки зрения </a:t>
            </a:r>
            <a: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  <a:t>системно- </a:t>
            </a:r>
            <a:r>
              <a:rPr lang="ru-RU" b="1" dirty="0" err="1">
                <a:solidFill>
                  <a:srgbClr val="C00000"/>
                </a:solidFill>
                <a:latin typeface="Book Antiqua" pitchFamily="18" charset="0"/>
              </a:rPr>
              <a:t>деятельностного</a:t>
            </a:r>
            <a:r>
              <a:rPr lang="ru-RU" b="1" dirty="0">
                <a:solidFill>
                  <a:srgbClr val="C00000"/>
                </a:solidFill>
                <a:latin typeface="Book Antiqua" pitchFamily="18" charset="0"/>
              </a:rPr>
              <a:t> подхода</a:t>
            </a:r>
            <a:r>
              <a:rPr lang="ru-RU" dirty="0">
                <a:latin typeface="Book Antiqua" pitchFamily="18" charset="0"/>
              </a:rPr>
              <a:t/>
            </a:r>
            <a:br>
              <a:rPr lang="ru-RU" dirty="0">
                <a:latin typeface="Book Antiqua" pitchFamily="18" charset="0"/>
              </a:rPr>
            </a:br>
            <a:endParaRPr lang="ru-RU" dirty="0"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995354"/>
          </a:xfrm>
        </p:spPr>
        <p:txBody>
          <a:bodyPr>
            <a:normAutofit/>
          </a:bodyPr>
          <a:lstStyle/>
          <a:p>
            <a:endParaRPr lang="ru-RU" sz="2000" dirty="0" smtClean="0"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1000100" y="3500438"/>
            <a:ext cx="7929618" cy="2857520"/>
          </a:xfrm>
          <a:prstGeom prst="roundRect">
            <a:avLst/>
          </a:prstGeom>
          <a:solidFill>
            <a:srgbClr val="FFCC99">
              <a:alpha val="15000"/>
            </a:srgb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786742" cy="636907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</a:b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</a:b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</a:br>
            <a:endParaRPr lang="ru-RU" dirty="0">
              <a:solidFill>
                <a:schemeClr val="accent4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1285852" y="5072074"/>
            <a:ext cx="3500462" cy="1143008"/>
          </a:xfrm>
          <a:prstGeom prst="round2DiagRect">
            <a:avLst/>
          </a:prstGeom>
          <a:solidFill>
            <a:schemeClr val="bg2">
              <a:alpha val="42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err="1" smtClean="0">
                <a:solidFill>
                  <a:srgbClr val="C00000"/>
                </a:solidFill>
                <a:latin typeface="Book Antiqua" pitchFamily="18" charset="0"/>
              </a:rPr>
              <a:t>Деятельностный</a:t>
            </a:r>
            <a:r>
              <a:rPr lang="ru-RU" sz="2400" b="1" i="1" dirty="0" smtClean="0">
                <a:solidFill>
                  <a:srgbClr val="C00000"/>
                </a:solidFill>
                <a:latin typeface="Book Antiqua" pitchFamily="18" charset="0"/>
              </a:rPr>
              <a:t>  метод обучения</a:t>
            </a:r>
            <a:r>
              <a:rPr lang="ru-RU" sz="2400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endParaRPr lang="ru-RU" sz="2400" b="1" dirty="0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214942" y="5072074"/>
            <a:ext cx="3500462" cy="1143008"/>
          </a:xfrm>
          <a:prstGeom prst="round2DiagRect">
            <a:avLst/>
          </a:prstGeom>
          <a:solidFill>
            <a:schemeClr val="bg2">
              <a:alpha val="42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>Система  дидактических принципов</a:t>
            </a:r>
            <a:endParaRPr lang="ru-RU" sz="2400" b="1" dirty="0"/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1071538" y="3714752"/>
            <a:ext cx="7715304" cy="714380"/>
          </a:xfrm>
          <a:prstGeom prst="round2DiagRect">
            <a:avLst/>
          </a:prstGeom>
          <a:solidFill>
            <a:schemeClr val="bg2">
              <a:alpha val="42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Book Antiqua" pitchFamily="18" charset="0"/>
              </a:rPr>
              <a:t>Уроки  разных типов</a:t>
            </a:r>
            <a:endParaRPr lang="ru-RU" sz="2400" b="1" dirty="0">
              <a:solidFill>
                <a:srgbClr val="0000FF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1142976" y="285728"/>
            <a:ext cx="7715304" cy="714380"/>
          </a:xfrm>
          <a:prstGeom prst="round2DiagRect">
            <a:avLst/>
          </a:prstGeom>
          <a:solidFill>
            <a:schemeClr val="bg2">
              <a:alpha val="42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>Взаимодействие  между учителем и учеником</a:t>
            </a:r>
            <a:endParaRPr lang="ru-RU" sz="2400" dirty="0"/>
          </a:p>
        </p:txBody>
      </p:sp>
      <p:sp>
        <p:nvSpPr>
          <p:cNvPr id="8" name="Плюс 7"/>
          <p:cNvSpPr/>
          <p:nvPr/>
        </p:nvSpPr>
        <p:spPr>
          <a:xfrm>
            <a:off x="4786314" y="5429264"/>
            <a:ext cx="428628" cy="42862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Нашивка 8"/>
          <p:cNvSpPr/>
          <p:nvPr/>
        </p:nvSpPr>
        <p:spPr>
          <a:xfrm rot="16200000">
            <a:off x="1821637" y="4536289"/>
            <a:ext cx="428628" cy="50006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 rot="16200000">
            <a:off x="3464711" y="4536289"/>
            <a:ext cx="428628" cy="50006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 rot="16200000">
            <a:off x="6322231" y="4536289"/>
            <a:ext cx="428628" cy="50006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 rot="16200000">
            <a:off x="7965305" y="4536289"/>
            <a:ext cx="428628" cy="50006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1000108"/>
            <a:ext cx="2714644" cy="2750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000108"/>
            <a:ext cx="8072462" cy="5072098"/>
          </a:xfrm>
        </p:spPr>
        <p:txBody>
          <a:bodyPr>
            <a:normAutofit/>
          </a:bodyPr>
          <a:lstStyle/>
          <a:p>
            <a:pPr algn="r"/>
            <a:r>
              <a:rPr lang="ru-RU" sz="4800" dirty="0" smtClean="0"/>
              <a:t>Скажи мне, и я забуду, </a:t>
            </a:r>
            <a:br>
              <a:rPr lang="ru-RU" sz="4800" dirty="0" smtClean="0"/>
            </a:br>
            <a:r>
              <a:rPr lang="ru-RU" sz="4800" dirty="0" smtClean="0"/>
              <a:t>покажи мне, и я запомню, </a:t>
            </a:r>
            <a:br>
              <a:rPr lang="ru-RU" sz="4800" dirty="0" smtClean="0"/>
            </a:br>
            <a:r>
              <a:rPr lang="ru-RU" sz="4800" dirty="0" smtClean="0"/>
              <a:t>дай мне действовать самому,</a:t>
            </a:r>
            <a:br>
              <a:rPr lang="ru-RU" sz="4800" dirty="0" smtClean="0"/>
            </a:br>
            <a:r>
              <a:rPr lang="ru-RU" sz="4800" dirty="0" smtClean="0"/>
              <a:t>и я научусь</a:t>
            </a:r>
            <a:br>
              <a:rPr lang="ru-RU" sz="4800" dirty="0" smtClean="0"/>
            </a:br>
            <a:endParaRPr lang="ru-RU" sz="4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Book Antiqua" pitchFamily="18" charset="0"/>
              </a:rPr>
              <a:t>Вопросы, возникающие при составлении проекта (сценария) урока</a:t>
            </a:r>
            <a:endParaRPr lang="ru-RU" sz="36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928802"/>
            <a:ext cx="8143900" cy="49291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solidFill>
                  <a:srgbClr val="0000FF"/>
                </a:solidFill>
                <a:latin typeface="Book Antiqua" pitchFamily="18" charset="0"/>
              </a:rPr>
              <a:t>а</a:t>
            </a:r>
            <a:r>
              <a:rPr lang="ru-RU" dirty="0">
                <a:solidFill>
                  <a:srgbClr val="0000FF"/>
                </a:solidFill>
              </a:rPr>
              <a:t>) </a:t>
            </a:r>
            <a:r>
              <a:rPr lang="ru-RU" sz="2800" dirty="0">
                <a:solidFill>
                  <a:srgbClr val="0000FF"/>
                </a:solidFill>
                <a:latin typeface="Book Antiqua" pitchFamily="18" charset="0"/>
              </a:rPr>
              <a:t>как сформулировать цели урока и обеспечить их </a:t>
            </a:r>
            <a:r>
              <a:rPr lang="ru-RU" sz="2800" dirty="0" smtClean="0">
                <a:solidFill>
                  <a:srgbClr val="0000FF"/>
                </a:solidFill>
                <a:latin typeface="Book Antiqua" pitchFamily="18" charset="0"/>
              </a:rPr>
              <a:t>достижение;</a:t>
            </a:r>
          </a:p>
          <a:p>
            <a:pPr>
              <a:buNone/>
            </a:pPr>
            <a:r>
              <a:rPr lang="ru-RU" sz="2800" dirty="0" smtClean="0">
                <a:latin typeface="Book Antiqua" pitchFamily="18" charset="0"/>
              </a:rPr>
              <a:t>б</a:t>
            </a:r>
            <a:r>
              <a:rPr lang="ru-RU" sz="2800" dirty="0">
                <a:latin typeface="Book Antiqua" pitchFamily="18" charset="0"/>
              </a:rPr>
              <a:t>) какой учебный материал отобрать и как подвергнуть его дидактической </a:t>
            </a:r>
            <a:r>
              <a:rPr lang="ru-RU" sz="2800" dirty="0" smtClean="0">
                <a:latin typeface="Book Antiqua" pitchFamily="18" charset="0"/>
              </a:rPr>
              <a:t>обработке;</a:t>
            </a:r>
          </a:p>
          <a:p>
            <a:pPr>
              <a:buNone/>
            </a:pPr>
            <a:r>
              <a:rPr lang="ru-RU" sz="2800" dirty="0" smtClean="0">
                <a:solidFill>
                  <a:srgbClr val="0000FF"/>
                </a:solidFill>
                <a:latin typeface="Book Antiqua" pitchFamily="18" charset="0"/>
              </a:rPr>
              <a:t>в</a:t>
            </a:r>
            <a:r>
              <a:rPr lang="ru-RU" sz="2800" dirty="0">
                <a:solidFill>
                  <a:srgbClr val="0000FF"/>
                </a:solidFill>
                <a:latin typeface="Book Antiqua" pitchFamily="18" charset="0"/>
              </a:rPr>
              <a:t>) какие методы и средства обучения </a:t>
            </a:r>
            <a:r>
              <a:rPr lang="ru-RU" sz="2800" dirty="0" smtClean="0">
                <a:solidFill>
                  <a:srgbClr val="0000FF"/>
                </a:solidFill>
                <a:latin typeface="Book Antiqua" pitchFamily="18" charset="0"/>
              </a:rPr>
              <a:t>выбрать;</a:t>
            </a:r>
          </a:p>
          <a:p>
            <a:pPr>
              <a:buNone/>
            </a:pPr>
            <a:r>
              <a:rPr lang="ru-RU" sz="2800" dirty="0" smtClean="0">
                <a:latin typeface="Book Antiqua" pitchFamily="18" charset="0"/>
              </a:rPr>
              <a:t>г</a:t>
            </a:r>
            <a:r>
              <a:rPr lang="ru-RU" sz="2800" dirty="0">
                <a:latin typeface="Book Antiqua" pitchFamily="18" charset="0"/>
              </a:rPr>
              <a:t>) как организовать собственную деятельность и деятельность </a:t>
            </a:r>
            <a:r>
              <a:rPr lang="ru-RU" sz="2800" dirty="0" smtClean="0">
                <a:latin typeface="Book Antiqua" pitchFamily="18" charset="0"/>
              </a:rPr>
              <a:t>учеников.</a:t>
            </a:r>
          </a:p>
          <a:p>
            <a:pPr>
              <a:buNone/>
            </a:pPr>
            <a:r>
              <a:rPr lang="ru-RU" sz="2800" dirty="0" err="1" smtClean="0">
                <a:solidFill>
                  <a:srgbClr val="0000FF"/>
                </a:solidFill>
                <a:latin typeface="Book Antiqua" pitchFamily="18" charset="0"/>
              </a:rPr>
              <a:t>д</a:t>
            </a:r>
            <a:r>
              <a:rPr lang="ru-RU" sz="2800" dirty="0">
                <a:solidFill>
                  <a:srgbClr val="0000FF"/>
                </a:solidFill>
                <a:latin typeface="Book Antiqua" pitchFamily="18" charset="0"/>
              </a:rPr>
              <a:t>) как сделать, чтобы взаимодействие всех этих компонентов привело к определенной системе знаний и ценностных ориентаций</a:t>
            </a:r>
            <a:r>
              <a:rPr lang="ru-RU" sz="2800" dirty="0" smtClean="0">
                <a:solidFill>
                  <a:srgbClr val="0000FF"/>
                </a:solidFill>
                <a:latin typeface="Book Antiqua" pitchFamily="18" charset="0"/>
              </a:rPr>
              <a:t>.</a:t>
            </a:r>
            <a:endParaRPr lang="ru-RU" sz="2800" dirty="0">
              <a:solidFill>
                <a:srgbClr val="0000FF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686700" cy="185738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Book Antiqua" pitchFamily="18" charset="0"/>
              </a:rPr>
              <a:t>Компоненты </a:t>
            </a:r>
            <a:r>
              <a:rPr lang="ru-RU" sz="3200" b="1" dirty="0">
                <a:solidFill>
                  <a:srgbClr val="C00000"/>
                </a:solidFill>
                <a:latin typeface="Book Antiqua" pitchFamily="18" charset="0"/>
              </a:rPr>
              <a:t>овладения </a:t>
            </a:r>
            <a:r>
              <a:rPr lang="ru-RU" sz="3200" b="1" dirty="0" smtClean="0">
                <a:solidFill>
                  <a:srgbClr val="C00000"/>
                </a:solidFill>
                <a:latin typeface="Book Antiqua" pitchFamily="18" charset="0"/>
              </a:rPr>
              <a:t>знаниями при </a:t>
            </a:r>
            <a:r>
              <a:rPr lang="ru-RU" sz="3200" b="1" dirty="0">
                <a:solidFill>
                  <a:srgbClr val="C00000"/>
                </a:solidFill>
                <a:latin typeface="Book Antiqua" pitchFamily="18" charset="0"/>
              </a:rPr>
              <a:t> </a:t>
            </a:r>
            <a:r>
              <a:rPr lang="ru-RU" sz="3200" b="1" dirty="0" err="1">
                <a:solidFill>
                  <a:srgbClr val="C00000"/>
                </a:solidFill>
                <a:latin typeface="Book Antiqua" pitchFamily="18" charset="0"/>
              </a:rPr>
              <a:t>системно-деятельностном</a:t>
            </a:r>
            <a:r>
              <a:rPr lang="ru-RU" sz="3200" b="1" dirty="0">
                <a:solidFill>
                  <a:srgbClr val="C00000"/>
                </a:solidFill>
                <a:latin typeface="Book Antiqua" pitchFamily="18" charset="0"/>
              </a:rPr>
              <a:t>  </a:t>
            </a:r>
            <a:r>
              <a:rPr lang="ru-RU" sz="3200" b="1" dirty="0" smtClean="0">
                <a:solidFill>
                  <a:srgbClr val="C00000"/>
                </a:solidFill>
                <a:latin typeface="Book Antiqua" pitchFamily="18" charset="0"/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Book Antiqua" pitchFamily="18" charset="0"/>
              </a:rPr>
              <a:t>подходе </a:t>
            </a:r>
            <a:r>
              <a:rPr lang="ru-RU" sz="3200" b="1" dirty="0">
                <a:solidFill>
                  <a:srgbClr val="C00000"/>
                </a:solidFill>
                <a:latin typeface="Book Antiqua" pitchFamily="18" charset="0"/>
              </a:rPr>
              <a:t>в обучении 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928802"/>
            <a:ext cx="8143900" cy="492919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dirty="0">
                <a:solidFill>
                  <a:srgbClr val="0000FF"/>
                </a:solidFill>
              </a:rPr>
              <a:t>а) </a:t>
            </a:r>
            <a:r>
              <a:rPr lang="ru-RU" dirty="0">
                <a:solidFill>
                  <a:srgbClr val="0000FF"/>
                </a:solidFill>
                <a:latin typeface="Book Antiqua" pitchFamily="18" charset="0"/>
              </a:rPr>
              <a:t>восприятие </a:t>
            </a:r>
            <a:r>
              <a:rPr lang="ru-RU" dirty="0" smtClean="0">
                <a:solidFill>
                  <a:srgbClr val="0000FF"/>
                </a:solidFill>
                <a:latin typeface="Book Antiqua" pitchFamily="18" charset="0"/>
              </a:rPr>
              <a:t>информации;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Book Antiqua" pitchFamily="18" charset="0"/>
              </a:rPr>
              <a:t>б</a:t>
            </a:r>
            <a:r>
              <a:rPr lang="ru-RU" dirty="0">
                <a:latin typeface="Book Antiqua" pitchFamily="18" charset="0"/>
              </a:rPr>
              <a:t>) анализ полученной информации (выявление характерных признаков, сравнение, осознание, трансформация знаний, преобразование информации</a:t>
            </a:r>
            <a:r>
              <a:rPr lang="ru-RU" dirty="0" smtClean="0">
                <a:latin typeface="Book Antiqua" pitchFamily="18" charset="0"/>
              </a:rPr>
              <a:t>);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rgbClr val="0000FF"/>
                </a:solidFill>
                <a:latin typeface="Book Antiqua" pitchFamily="18" charset="0"/>
              </a:rPr>
              <a:t>в</a:t>
            </a:r>
            <a:r>
              <a:rPr lang="ru-RU" dirty="0">
                <a:solidFill>
                  <a:srgbClr val="0000FF"/>
                </a:solidFill>
                <a:latin typeface="Book Antiqua" pitchFamily="18" charset="0"/>
              </a:rPr>
              <a:t>) запоминание (создание образа</a:t>
            </a:r>
            <a:r>
              <a:rPr lang="ru-RU" dirty="0" smtClean="0">
                <a:solidFill>
                  <a:srgbClr val="0000FF"/>
                </a:solidFill>
                <a:latin typeface="Book Antiqua" pitchFamily="18" charset="0"/>
              </a:rPr>
              <a:t>);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Book Antiqua" pitchFamily="18" charset="0"/>
              </a:rPr>
              <a:t>г</a:t>
            </a:r>
            <a:r>
              <a:rPr lang="ru-RU" dirty="0">
                <a:latin typeface="Book Antiqua" pitchFamily="18" charset="0"/>
              </a:rPr>
              <a:t>) самооценка.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7790712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Book Antiqua" pitchFamily="18" charset="0"/>
              </a:rPr>
              <a:t>Типология уроков в дидактической системе </a:t>
            </a:r>
            <a:r>
              <a:rPr lang="ru-RU" sz="3600" b="1" dirty="0" err="1">
                <a:solidFill>
                  <a:srgbClr val="C00000"/>
                </a:solidFill>
                <a:latin typeface="Book Antiqua" pitchFamily="18" charset="0"/>
              </a:rPr>
              <a:t>деятельностного</a:t>
            </a:r>
            <a:r>
              <a:rPr lang="ru-RU" sz="3600" b="1" dirty="0">
                <a:solidFill>
                  <a:srgbClr val="C00000"/>
                </a:solidFill>
                <a:latin typeface="Book Antiqua" pitchFamily="18" charset="0"/>
              </a:rPr>
              <a:t> метода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071678"/>
            <a:ext cx="7862150" cy="4176722"/>
          </a:xfrm>
        </p:spPr>
        <p:txBody>
          <a:bodyPr/>
          <a:lstStyle/>
          <a:p>
            <a:pPr lvl="0"/>
            <a:r>
              <a:rPr lang="ru-RU" dirty="0">
                <a:latin typeface="Book Antiqua" pitchFamily="18" charset="0"/>
              </a:rPr>
              <a:t>уроки «открытия» нового знания;</a:t>
            </a:r>
          </a:p>
          <a:p>
            <a:pPr lvl="0"/>
            <a:r>
              <a:rPr lang="ru-RU" dirty="0">
                <a:latin typeface="Book Antiqua" pitchFamily="18" charset="0"/>
              </a:rPr>
              <a:t>уроки рефлексии;</a:t>
            </a:r>
          </a:p>
          <a:p>
            <a:pPr lvl="0"/>
            <a:r>
              <a:rPr lang="ru-RU" dirty="0">
                <a:latin typeface="Book Antiqua" pitchFamily="18" charset="0"/>
              </a:rPr>
              <a:t>уроки общеметодологической направленности;</a:t>
            </a:r>
          </a:p>
          <a:p>
            <a:pPr lvl="0"/>
            <a:r>
              <a:rPr lang="ru-RU" dirty="0">
                <a:latin typeface="Book Antiqua" pitchFamily="18" charset="0"/>
              </a:rPr>
              <a:t>уроки развивающего контроля.</a:t>
            </a:r>
          </a:p>
          <a:p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>1. Урок «открытия» нового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>знания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4">
                    <a:lumMod val="50000"/>
                  </a:schemeClr>
                </a:solidFill>
              </a:rPr>
            </a:b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643050"/>
            <a:ext cx="7862150" cy="4605350"/>
          </a:xfrm>
        </p:spPr>
        <p:txBody>
          <a:bodyPr/>
          <a:lstStyle/>
          <a:p>
            <a:r>
              <a:rPr lang="ru-RU" i="1" dirty="0">
                <a:solidFill>
                  <a:srgbClr val="C00000"/>
                </a:solidFill>
                <a:latin typeface="Book Antiqua" pitchFamily="18" charset="0"/>
              </a:rPr>
              <a:t>Деятельностная цель:</a:t>
            </a:r>
            <a:r>
              <a:rPr lang="ru-RU" dirty="0">
                <a:latin typeface="Book Antiqua" pitchFamily="18" charset="0"/>
              </a:rPr>
              <a:t> формирование способности учащихся к новому способу действия.</a:t>
            </a:r>
          </a:p>
          <a:p>
            <a:r>
              <a:rPr lang="ru-RU" i="1" dirty="0">
                <a:solidFill>
                  <a:srgbClr val="C00000"/>
                </a:solidFill>
                <a:latin typeface="Book Antiqua" pitchFamily="18" charset="0"/>
              </a:rPr>
              <a:t>Образовательная цель:</a:t>
            </a:r>
            <a:r>
              <a:rPr lang="ru-RU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ru-RU" dirty="0">
                <a:latin typeface="Book Antiqua" pitchFamily="18" charset="0"/>
              </a:rPr>
              <a:t>расширение понятийной базы за счет включения в нее новых элементов.</a:t>
            </a:r>
          </a:p>
          <a:p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>2. Урок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>рефлексии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/>
            </a:r>
            <a:b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</a:br>
            <a:endParaRPr lang="ru-RU" sz="3200" b="1" dirty="0">
              <a:solidFill>
                <a:schemeClr val="accent4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4800600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>
                <a:solidFill>
                  <a:srgbClr val="C00000"/>
                </a:solidFill>
                <a:latin typeface="Book Antiqua" pitchFamily="18" charset="0"/>
              </a:rPr>
              <a:t>Деятельностная цель:</a:t>
            </a:r>
            <a:r>
              <a:rPr lang="ru-RU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ru-RU" dirty="0">
                <a:latin typeface="Book Antiqua" pitchFamily="18" charset="0"/>
              </a:rPr>
              <a:t>формирование у учащихся способностей к рефлексии коррекционно-контрольного типа и реализации коррекционной нормы (фиксирование собственных затруднений в деятельности, выявление их причин, построение и реализация проекта выхода из затруднения и т.д.).</a:t>
            </a:r>
          </a:p>
          <a:p>
            <a:r>
              <a:rPr lang="ru-RU" i="1" dirty="0">
                <a:solidFill>
                  <a:srgbClr val="C00000"/>
                </a:solidFill>
                <a:latin typeface="Book Antiqua" pitchFamily="18" charset="0"/>
              </a:rPr>
              <a:t>Образовательная цель:</a:t>
            </a:r>
            <a:r>
              <a:rPr lang="ru-RU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ru-RU" dirty="0">
                <a:latin typeface="Book Antiqua" pitchFamily="18" charset="0"/>
              </a:rPr>
              <a:t>коррекция и тренинг изученных понятий, алгоритмов и т.д.</a:t>
            </a:r>
          </a:p>
          <a:p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28604"/>
            <a:ext cx="7862150" cy="989034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>3. Урок общеметодологической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>направленности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/>
          <a:lstStyle/>
          <a:p>
            <a:r>
              <a:rPr lang="ru-RU" sz="3000" i="1" dirty="0">
                <a:solidFill>
                  <a:srgbClr val="C00000"/>
                </a:solidFill>
                <a:latin typeface="Book Antiqua" pitchFamily="18" charset="0"/>
              </a:rPr>
              <a:t>Деятельностная цель: </a:t>
            </a:r>
            <a:r>
              <a:rPr lang="ru-RU" dirty="0">
                <a:latin typeface="Book Antiqua" pitchFamily="18" charset="0"/>
              </a:rPr>
              <a:t>формирование способности учащихся к новому способу действия, связанному с построением структуры изученных понятий и алгоритмов.</a:t>
            </a:r>
          </a:p>
          <a:p>
            <a:r>
              <a:rPr lang="ru-RU" sz="3000" i="1" dirty="0">
                <a:solidFill>
                  <a:srgbClr val="C00000"/>
                </a:solidFill>
                <a:latin typeface="Book Antiqua" pitchFamily="18" charset="0"/>
              </a:rPr>
              <a:t>Образовательная цель: </a:t>
            </a:r>
            <a:r>
              <a:rPr lang="ru-RU" dirty="0">
                <a:latin typeface="Book Antiqua" pitchFamily="18" charset="0"/>
              </a:rPr>
              <a:t>выявление теоретических основ построения содержательно-методических линий.</a:t>
            </a:r>
          </a:p>
          <a:p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>4. Урок развивающего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>контроля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/>
            </a:r>
            <a:b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</a:br>
            <a:endParaRPr lang="ru-RU" sz="3200" b="1" dirty="0">
              <a:solidFill>
                <a:schemeClr val="accent4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857364"/>
            <a:ext cx="7862150" cy="4391036"/>
          </a:xfrm>
        </p:spPr>
        <p:txBody>
          <a:bodyPr/>
          <a:lstStyle/>
          <a:p>
            <a:r>
              <a:rPr lang="ru-RU" i="1" dirty="0">
                <a:solidFill>
                  <a:srgbClr val="C00000"/>
                </a:solidFill>
                <a:latin typeface="Book Antiqua" pitchFamily="18" charset="0"/>
              </a:rPr>
              <a:t>Деятельностная цель:</a:t>
            </a:r>
            <a:r>
              <a:rPr lang="ru-RU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ru-RU" dirty="0">
                <a:latin typeface="Book Antiqua" pitchFamily="18" charset="0"/>
              </a:rPr>
              <a:t>формирование способности учащихся к осуществлению контрольной функции.</a:t>
            </a:r>
          </a:p>
          <a:p>
            <a:r>
              <a:rPr lang="ru-RU" i="1" dirty="0">
                <a:solidFill>
                  <a:srgbClr val="C00000"/>
                </a:solidFill>
                <a:latin typeface="Book Antiqua" pitchFamily="18" charset="0"/>
              </a:rPr>
              <a:t>Образовательная цель:</a:t>
            </a:r>
            <a:r>
              <a:rPr lang="ru-RU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ru-RU" dirty="0">
                <a:latin typeface="Book Antiqua" pitchFamily="18" charset="0"/>
              </a:rPr>
              <a:t>контроль и самоконтроль изученных понятий и алгоритмов.</a:t>
            </a:r>
          </a:p>
          <a:p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406</TotalTime>
  <Words>310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Как  организовать современный урок с точки зрения  системно- деятельностного подхода </vt:lpstr>
      <vt:lpstr>Скажи мне, и я забуду,  покажи мне, и я запомню,  дай мне действовать самому, и я научусь </vt:lpstr>
      <vt:lpstr>Вопросы, возникающие при составлении проекта (сценария) урока</vt:lpstr>
      <vt:lpstr>Компоненты овладения знаниями при  системно-деятельностном   подходе в обучении  </vt:lpstr>
      <vt:lpstr>Типология уроков в дидактической системе деятельностного метода </vt:lpstr>
      <vt:lpstr>1. Урок «открытия» нового знания </vt:lpstr>
      <vt:lpstr>2. Урок рефлексии </vt:lpstr>
      <vt:lpstr>3. Урок общеметодологической направленности </vt:lpstr>
      <vt:lpstr>4. Урок развивающего контроля </vt:lpstr>
      <vt:lpstr>   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 организовать современный урок с точки зрения системно- деятельностного подхода </dc:title>
  <dc:creator>Admin</dc:creator>
  <cp:lastModifiedBy>Admin</cp:lastModifiedBy>
  <cp:revision>29</cp:revision>
  <dcterms:created xsi:type="dcterms:W3CDTF">2011-11-16T11:18:23Z</dcterms:created>
  <dcterms:modified xsi:type="dcterms:W3CDTF">2013-10-05T16:49:41Z</dcterms:modified>
</cp:coreProperties>
</file>