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 id="276" r:id="rId21"/>
    <p:sldId id="277" r:id="rId22"/>
    <p:sldId id="279" r:id="rId23"/>
    <p:sldId id="280" r:id="rId24"/>
    <p:sldId id="278" r:id="rId25"/>
    <p:sldId id="257" r:id="rId26"/>
    <p:sldId id="281"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542A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2" autoAdjust="0"/>
    <p:restoredTop sz="94624" autoAdjust="0"/>
  </p:normalViewPr>
  <p:slideViewPr>
    <p:cSldViewPr>
      <p:cViewPr varScale="1">
        <p:scale>
          <a:sx n="66" d="100"/>
          <a:sy n="66" d="100"/>
        </p:scale>
        <p:origin x="-57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9024846-9AD6-44B3-889E-2BCCE3889CC9}" type="datetimeFigureOut">
              <a:rPr lang="ru-RU"/>
              <a:pPr>
                <a:defRPr/>
              </a:pPr>
              <a:t>13.11.2012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F306E78-40B8-4D79-89CC-922C5837A3F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9E317-A093-479C-BD0D-D6052AA6466A}"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B99B83-FCAE-4949-A582-4B2DF13B336C}" type="slidenum">
              <a:rPr lang="ru-RU" smtClean="0"/>
              <a:pPr/>
              <a:t>11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0131EFA-6094-4C41-8061-05B15118AB7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E4EECB-0D7A-468C-8523-841A0C82BCB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814D85-7C33-4F96-A861-52BF25E0DFC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B4D9083-DCC3-491A-9D68-5B82575E457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DB35C23-2E8A-43E2-B977-F98D8F614BD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6DE8100-8DE9-4531-BD8C-23DDCA552C4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0608F55-D6F3-4F79-966C-73E3D046255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1B364B4-F1E3-43F5-9028-957EB42DE1A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6C2B39F-75EB-47E1-9668-D3EC66EDC38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20A2C86-3C60-4611-BFAB-397ED7E79B3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F92C35F-F28B-4E41-9E89-A537552F226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BF4DFE-0DD0-4D58-823A-943D09CC9B7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1087;&#1100;&#1077;&#1089;&#1072;%20&#1055;&#1086;%20&#1076;&#1086;&#1088;&#1086;&#1075;&#1072;&#1084;%20&#1087;&#1072;&#1084;&#1103;&#1090;&#1080;,%20&#1084;&#1072;&#1081;%202012.do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user\&#1056;&#1072;&#1073;&#1086;&#1095;&#1080;&#1081;%20&#1089;&#1090;&#1086;&#1083;\&#1052;&#1091;&#1083;&#1100;&#1090;&#1080;&#1084;&#1077;&#1076;&#1080;&#1081;&#1085;&#1072;&#1103;%20&#1087;&#1088;&#1077;&#1079;&#1077;&#1085;&#1090;&#1072;&#1094;&#1080;&#1103;%20&#1074;&#1086;&#1089;&#1087;&#1080;&#1090;&#1072;&#1090;&#1077;&#1083;&#1100;&#1085;&#1086;&#1075;&#1086;%20&#1084;&#1077;&#1088;&#1086;&#1087;&#1088;&#1080;&#1103;&#1090;&#1080;&#1103;\&#1052;&#1091;&#1079;&#1099;&#1082;&#1072;.mp3" TargetMode="Externa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ollection-scenariev.ru/4961-scenarii-cat41.html" TargetMode="External"/><Relationship Id="rId2" Type="http://schemas.openxmlformats.org/officeDocument/2006/relationships/hyperlink" Target="https://sites.google.com/site/ikcresursspk/metodiceskij-kabinet/vospitatelnoe-meropriatie/teoria-vospitatelnogo-meropriatia" TargetMode="External"/><Relationship Id="rId1" Type="http://schemas.openxmlformats.org/officeDocument/2006/relationships/slideLayout" Target="../slideLayouts/slideLayout2.xml"/><Relationship Id="rId6" Type="http://schemas.openxmlformats.org/officeDocument/2006/relationships/hyperlink" Target="http://minidk.ru/Organizator/scenari%209%20maya.htm" TargetMode="External"/><Relationship Id="rId5" Type="http://schemas.openxmlformats.org/officeDocument/2006/relationships/hyperlink" Target="http://www.prazdnik.by/content/11/191/" TargetMode="External"/><Relationship Id="rId4" Type="http://schemas.openxmlformats.org/officeDocument/2006/relationships/hyperlink" Target="http://www.proza.ru/2010/08/01/7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609600" y="990600"/>
            <a:ext cx="7924800" cy="1752600"/>
          </a:xfrm>
        </p:spPr>
        <p:txBody>
          <a:bodyPr>
            <a:noAutofit/>
          </a:bodyPr>
          <a:lstStyle/>
          <a:p>
            <a:pPr eaLnBrk="1" hangingPunct="1">
              <a:spcBef>
                <a:spcPts val="0"/>
              </a:spcBef>
              <a:defRPr/>
            </a:pPr>
            <a:r>
              <a:rPr lang="ru-RU" sz="2800" b="1" dirty="0" smtClean="0">
                <a:solidFill>
                  <a:srgbClr val="542A00"/>
                </a:solidFill>
                <a:latin typeface="+mj-lt"/>
              </a:rPr>
              <a:t>Воспитательное мероприятие</a:t>
            </a:r>
          </a:p>
          <a:p>
            <a:pPr eaLnBrk="1" hangingPunct="1">
              <a:spcBef>
                <a:spcPts val="0"/>
              </a:spcBef>
              <a:defRPr/>
            </a:pPr>
            <a:r>
              <a:rPr lang="ru-RU" sz="2800" b="1" dirty="0" smtClean="0">
                <a:solidFill>
                  <a:srgbClr val="542A00"/>
                </a:solidFill>
                <a:latin typeface="+mj-lt"/>
              </a:rPr>
              <a:t>на тему: «Дети войны»,</a:t>
            </a:r>
          </a:p>
          <a:p>
            <a:pPr eaLnBrk="1" hangingPunct="1">
              <a:spcBef>
                <a:spcPts val="0"/>
              </a:spcBef>
              <a:defRPr/>
            </a:pPr>
            <a:r>
              <a:rPr lang="ru-RU" sz="2800" b="1" dirty="0" smtClean="0">
                <a:solidFill>
                  <a:srgbClr val="542A00"/>
                </a:solidFill>
                <a:latin typeface="+mj-lt"/>
              </a:rPr>
              <a:t>проходившее в рамках празднования </a:t>
            </a:r>
          </a:p>
          <a:p>
            <a:pPr eaLnBrk="1" hangingPunct="1">
              <a:spcBef>
                <a:spcPts val="0"/>
              </a:spcBef>
              <a:defRPr/>
            </a:pPr>
            <a:r>
              <a:rPr lang="ru-RU" sz="2800" b="1" dirty="0" smtClean="0">
                <a:solidFill>
                  <a:srgbClr val="542A00"/>
                </a:solidFill>
                <a:latin typeface="+mj-lt"/>
              </a:rPr>
              <a:t> 67-й годовщины победы в Великой Отечественной войне.</a:t>
            </a:r>
          </a:p>
        </p:txBody>
      </p:sp>
      <p:sp>
        <p:nvSpPr>
          <p:cNvPr id="2051" name="TextBox 12"/>
          <p:cNvSpPr txBox="1">
            <a:spLocks noChangeArrowheads="1"/>
          </p:cNvSpPr>
          <p:nvPr/>
        </p:nvSpPr>
        <p:spPr bwMode="auto">
          <a:xfrm>
            <a:off x="2438400" y="3429000"/>
            <a:ext cx="6705600" cy="1200150"/>
          </a:xfrm>
          <a:prstGeom prst="rect">
            <a:avLst/>
          </a:prstGeom>
          <a:noFill/>
          <a:ln w="9525">
            <a:noFill/>
            <a:miter lim="800000"/>
            <a:headEnd/>
            <a:tailEnd/>
          </a:ln>
        </p:spPr>
        <p:txBody>
          <a:bodyPr>
            <a:spAutoFit/>
          </a:bodyPr>
          <a:lstStyle/>
          <a:p>
            <a:pPr algn="r"/>
            <a:r>
              <a:rPr lang="ru-RU" b="1" i="1"/>
              <a:t>По пьесе Андрея  Гуркова «По дорогам памяти», написанной по мотивам рассказа Ярослава Стельмаха «Спроси когда-нибудь у трав».</a:t>
            </a:r>
          </a:p>
          <a:p>
            <a:endParaRPr lang="ru-RU"/>
          </a:p>
        </p:txBody>
      </p:sp>
      <p:sp>
        <p:nvSpPr>
          <p:cNvPr id="2052" name="TextBox 13"/>
          <p:cNvSpPr txBox="1">
            <a:spLocks noChangeArrowheads="1"/>
          </p:cNvSpPr>
          <p:nvPr/>
        </p:nvSpPr>
        <p:spPr bwMode="auto">
          <a:xfrm>
            <a:off x="228600" y="4495800"/>
            <a:ext cx="8534400" cy="1230313"/>
          </a:xfrm>
          <a:prstGeom prst="rect">
            <a:avLst/>
          </a:prstGeom>
          <a:noFill/>
          <a:ln w="9525">
            <a:noFill/>
            <a:miter lim="800000"/>
            <a:headEnd/>
            <a:tailEnd/>
          </a:ln>
        </p:spPr>
        <p:txBody>
          <a:bodyPr>
            <a:spAutoFit/>
          </a:bodyPr>
          <a:lstStyle/>
          <a:p>
            <a:r>
              <a:rPr lang="ru-RU" b="1" i="1"/>
              <a:t>Педагог-организатор: </a:t>
            </a:r>
            <a:r>
              <a:rPr lang="ru-RU"/>
              <a:t>Сбитнева Ольга Михайловна</a:t>
            </a:r>
          </a:p>
          <a:p>
            <a:r>
              <a:rPr lang="ru-RU" b="1" i="1"/>
              <a:t>Место работы:</a:t>
            </a:r>
            <a:r>
              <a:rPr lang="ru-RU" i="1"/>
              <a:t> </a:t>
            </a:r>
            <a:r>
              <a:rPr lang="ru-RU"/>
              <a:t>Муниципальное бюджетное общеобразовательное учреждение  «Средняя общеобразовательная школа №</a:t>
            </a:r>
            <a:r>
              <a:rPr lang="en-US"/>
              <a:t> </a:t>
            </a:r>
            <a:r>
              <a:rPr lang="ru-RU" sz="2000"/>
              <a:t>1</a:t>
            </a:r>
            <a:r>
              <a:rPr lang="ru-RU"/>
              <a:t>» города Мегиона</a:t>
            </a:r>
          </a:p>
          <a:p>
            <a:endParaRPr lang="ru-RU"/>
          </a:p>
        </p:txBody>
      </p:sp>
    </p:spTree>
  </p:cSld>
  <p:clrMapOvr>
    <a:masterClrMapping/>
  </p:clrMapOvr>
  <p:transition advTm="337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228600" y="1752600"/>
            <a:ext cx="8686800" cy="4114800"/>
          </a:xfrm>
        </p:spPr>
        <p:txBody>
          <a:bodyPr/>
          <a:lstStyle/>
          <a:p>
            <a:pPr marL="457200" indent="-457200">
              <a:buFontTx/>
              <a:buAutoNum type="arabicPeriod" startAt="8"/>
            </a:pPr>
            <a:r>
              <a:rPr lang="ru-RU" sz="2000" b="1" smtClean="0"/>
              <a:t>Работа над сценарием:</a:t>
            </a:r>
          </a:p>
          <a:p>
            <a:pPr marL="857250" lvl="1" indent="-457200">
              <a:buFont typeface="Wingdings" pitchFamily="2" charset="2"/>
              <a:buChar char="Ø"/>
            </a:pPr>
            <a:r>
              <a:rPr lang="ru-RU" sz="2000" smtClean="0"/>
              <a:t>выделение основных содержательных этапов сюжета,</a:t>
            </a:r>
          </a:p>
          <a:p>
            <a:pPr marL="857250" lvl="1" indent="-457200">
              <a:buFont typeface="Wingdings" pitchFamily="2" charset="2"/>
              <a:buChar char="Ø"/>
            </a:pPr>
            <a:r>
              <a:rPr lang="ru-RU" sz="2000" smtClean="0"/>
              <a:t>формулирование выводов о том, что хотел сказать автор данного произведения, какую мысль донести до зрителя,</a:t>
            </a:r>
          </a:p>
          <a:p>
            <a:pPr marL="857250" lvl="1" indent="-457200">
              <a:buFont typeface="Wingdings" pitchFamily="2" charset="2"/>
              <a:buChar char="Ø"/>
            </a:pPr>
            <a:r>
              <a:rPr lang="ru-RU" sz="2000" smtClean="0"/>
              <a:t>дискуссия по вопросам: «Что такое героизм?», «Героизм тогда и сейчас?», «Образ предателя – это образ современного человека?», «В настоящее время, война – возможна или нет?», «Что мы знаем о той войне?», «Способны ли мы сохранить память?», «Отвечаем ли мы перед потомками, за то какая информация дойдет до них о той войне?»,</a:t>
            </a:r>
          </a:p>
          <a:p>
            <a:pPr marL="857250" lvl="1" indent="-457200">
              <a:buFont typeface="Wingdings" pitchFamily="2" charset="2"/>
              <a:buChar char="Ø"/>
            </a:pPr>
            <a:r>
              <a:rPr lang="ru-RU" sz="2000" smtClean="0"/>
              <a:t>формулирование воспитательной цели мероприятия.</a:t>
            </a:r>
          </a:p>
          <a:p>
            <a:pPr marL="457200" indent="-457200">
              <a:buFontTx/>
              <a:buAutoNum type="arabicPeriod" startAt="9"/>
            </a:pPr>
            <a:r>
              <a:rPr lang="ru-RU" sz="2000" b="1" smtClean="0"/>
              <a:t>Обсуждение образов и распределение ролей</a:t>
            </a:r>
            <a:r>
              <a:rPr lang="ru-RU" sz="2000" smtClean="0"/>
              <a:t>.</a:t>
            </a:r>
          </a:p>
          <a:p>
            <a:pPr marL="457200" indent="-457200"/>
            <a:endParaRPr lang="ru-RU" sz="2000" smtClean="0"/>
          </a:p>
          <a:p>
            <a:pPr marL="457200" indent="-457200">
              <a:buFontTx/>
              <a:buNone/>
            </a:pPr>
            <a:endParaRPr lang="ru-RU" smtClean="0"/>
          </a:p>
        </p:txBody>
      </p:sp>
      <p:sp>
        <p:nvSpPr>
          <p:cNvPr id="6" name="Прямоугольник 5"/>
          <p:cNvSpPr/>
          <p:nvPr/>
        </p:nvSpPr>
        <p:spPr>
          <a:xfrm>
            <a:off x="304800" y="838200"/>
            <a:ext cx="8839200" cy="954088"/>
          </a:xfrm>
          <a:prstGeom prst="rect">
            <a:avLst/>
          </a:prstGeom>
        </p:spPr>
        <p:txBody>
          <a:bodyPr>
            <a:spAutoFit/>
          </a:bodyPr>
          <a:lstStyle/>
          <a:p>
            <a:pPr algn="ctr">
              <a:defRPr/>
            </a:pPr>
            <a:r>
              <a:rPr lang="ru-RU" sz="2800" b="1" dirty="0">
                <a:solidFill>
                  <a:srgbClr val="542A00"/>
                </a:solidFill>
                <a:latin typeface="+mj-lt"/>
              </a:rPr>
              <a:t>Подготовительная работа перед проведением мероприятия:</a:t>
            </a:r>
            <a:endParaRPr lang="ru-RU" sz="2800" dirty="0">
              <a:latin typeface="+mj-lt"/>
            </a:endParaRPr>
          </a:p>
        </p:txBody>
      </p:sp>
    </p:spTree>
  </p:cSld>
  <p:clrMapOvr>
    <a:masterClrMapping/>
  </p:clrMapOvr>
  <p:transition advTm="2439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0" y="838200"/>
            <a:ext cx="9144000" cy="884238"/>
          </a:xfrm>
        </p:spPr>
        <p:txBody>
          <a:bodyPr/>
          <a:lstStyle/>
          <a:p>
            <a:r>
              <a:rPr lang="ru-RU" sz="2800" b="1" smtClean="0">
                <a:solidFill>
                  <a:srgbClr val="542A00"/>
                </a:solidFill>
              </a:rPr>
              <a:t/>
            </a:r>
            <a:br>
              <a:rPr lang="ru-RU" sz="2800" b="1" smtClean="0">
                <a:solidFill>
                  <a:srgbClr val="542A00"/>
                </a:solidFill>
              </a:rPr>
            </a:br>
            <a:r>
              <a:rPr lang="ru-RU" sz="2800" b="1" smtClean="0">
                <a:solidFill>
                  <a:srgbClr val="542A00"/>
                </a:solidFill>
              </a:rPr>
              <a:t>Подготовительная работа перед проведением мероприятия:</a:t>
            </a:r>
            <a:r>
              <a:rPr lang="ru-RU" sz="2800" smtClean="0"/>
              <a:t/>
            </a:r>
            <a:br>
              <a:rPr lang="ru-RU" sz="2800" smtClean="0"/>
            </a:br>
            <a:endParaRPr lang="ru-RU" sz="2800" smtClean="0"/>
          </a:p>
        </p:txBody>
      </p:sp>
      <p:sp>
        <p:nvSpPr>
          <p:cNvPr id="12291" name="Содержимое 2"/>
          <p:cNvSpPr>
            <a:spLocks noGrp="1"/>
          </p:cNvSpPr>
          <p:nvPr>
            <p:ph idx="1"/>
          </p:nvPr>
        </p:nvSpPr>
        <p:spPr>
          <a:xfrm>
            <a:off x="381000" y="1752600"/>
            <a:ext cx="8763000" cy="4114800"/>
          </a:xfrm>
        </p:spPr>
        <p:txBody>
          <a:bodyPr/>
          <a:lstStyle/>
          <a:p>
            <a:pPr marL="457200" indent="-457200">
              <a:lnSpc>
                <a:spcPct val="90000"/>
              </a:lnSpc>
              <a:buFontTx/>
              <a:buAutoNum type="arabicPeriod" startAt="10"/>
            </a:pPr>
            <a:r>
              <a:rPr lang="ru-RU" sz="1900" b="1" smtClean="0"/>
              <a:t>Изучение образов школьников 40-х годов, подборка костюмов и причесок, проработка оформления сцены, выбор необходимого музыкального сопровождения, подготовка и распространение объявлений о мероприятии.</a:t>
            </a:r>
          </a:p>
          <a:p>
            <a:pPr marL="457200" indent="-457200">
              <a:lnSpc>
                <a:spcPct val="90000"/>
              </a:lnSpc>
              <a:buFontTx/>
              <a:buAutoNum type="arabicPeriod" startAt="10"/>
            </a:pPr>
            <a:r>
              <a:rPr lang="ru-RU" sz="1900" b="1" smtClean="0"/>
              <a:t>Проведение практических упражнений с обучающимися, направленных на: </a:t>
            </a:r>
          </a:p>
          <a:p>
            <a:pPr lvl="1">
              <a:lnSpc>
                <a:spcPct val="90000"/>
              </a:lnSpc>
              <a:buFont typeface="Wingdings" pitchFamily="2" charset="2"/>
              <a:buChar char="Ø"/>
            </a:pPr>
            <a:r>
              <a:rPr lang="ru-RU" sz="1600" smtClean="0"/>
              <a:t> </a:t>
            </a:r>
            <a:r>
              <a:rPr lang="ru-RU" sz="1400" smtClean="0"/>
              <a:t>преодоление внутренних психологических зажимов, </a:t>
            </a:r>
          </a:p>
          <a:p>
            <a:pPr lvl="1">
              <a:lnSpc>
                <a:spcPct val="90000"/>
              </a:lnSpc>
              <a:buFont typeface="Wingdings" pitchFamily="2" charset="2"/>
              <a:buChar char="Ø"/>
            </a:pPr>
            <a:r>
              <a:rPr lang="ru-RU" sz="1400" smtClean="0"/>
              <a:t> умение работать на сцене, входить и выходить из образа,</a:t>
            </a:r>
          </a:p>
          <a:p>
            <a:pPr lvl="1">
              <a:lnSpc>
                <a:spcPct val="90000"/>
              </a:lnSpc>
              <a:buFont typeface="Wingdings" pitchFamily="2" charset="2"/>
              <a:buChar char="Ø"/>
            </a:pPr>
            <a:r>
              <a:rPr lang="ru-RU" sz="1400" smtClean="0"/>
              <a:t> управление мимикой, пластикой, жестами,</a:t>
            </a:r>
          </a:p>
          <a:p>
            <a:pPr lvl="1">
              <a:lnSpc>
                <a:spcPct val="90000"/>
              </a:lnSpc>
              <a:buFont typeface="Wingdings" pitchFamily="2" charset="2"/>
              <a:buChar char="Ø"/>
            </a:pPr>
            <a:r>
              <a:rPr lang="ru-RU" sz="1400" smtClean="0"/>
              <a:t> постановку громкости голоса, артикуляцию, эмоциональность речи.</a:t>
            </a:r>
          </a:p>
          <a:p>
            <a:pPr marL="457200" indent="-457200">
              <a:lnSpc>
                <a:spcPct val="90000"/>
              </a:lnSpc>
              <a:buFontTx/>
              <a:buAutoNum type="arabicPeriod" startAt="12"/>
            </a:pPr>
            <a:r>
              <a:rPr lang="ru-RU" sz="1900" b="1" smtClean="0"/>
              <a:t>Организация репетиций, на которых проводилась рефлексия деятельности, совместно обсуждались результаты работы на сцене, давались дружеские рекомендации по улучшению качества игры, редактировались костюмы, декорации, планировались дальнейшие действия.</a:t>
            </a:r>
          </a:p>
          <a:p>
            <a:pPr marL="457200" indent="-457200">
              <a:lnSpc>
                <a:spcPct val="90000"/>
              </a:lnSpc>
              <a:buFontTx/>
              <a:buNone/>
            </a:pPr>
            <a:endParaRPr lang="ru-RU" sz="2000" smtClean="0"/>
          </a:p>
        </p:txBody>
      </p:sp>
    </p:spTree>
  </p:cSld>
  <p:clrMapOvr>
    <a:masterClrMapping/>
  </p:clrMapOvr>
  <p:transition advTm="2497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762000"/>
            <a:ext cx="8229600" cy="655638"/>
          </a:xfrm>
        </p:spPr>
        <p:txBody>
          <a:bodyPr/>
          <a:lstStyle/>
          <a:p>
            <a:r>
              <a:rPr lang="ru-RU" sz="3200" b="1" smtClean="0">
                <a:solidFill>
                  <a:srgbClr val="542A00"/>
                </a:solidFill>
              </a:rPr>
              <a:t>Ход</a:t>
            </a:r>
            <a:r>
              <a:rPr lang="ru-RU" sz="3200" b="1" smtClean="0"/>
              <a:t> </a:t>
            </a:r>
            <a:r>
              <a:rPr lang="ru-RU" sz="3200" b="1" smtClean="0">
                <a:solidFill>
                  <a:srgbClr val="542A00"/>
                </a:solidFill>
              </a:rPr>
              <a:t>мероприятия</a:t>
            </a:r>
            <a:r>
              <a:rPr lang="ru-RU" sz="3200" b="1" smtClean="0"/>
              <a:t>:</a:t>
            </a:r>
          </a:p>
        </p:txBody>
      </p:sp>
      <p:sp>
        <p:nvSpPr>
          <p:cNvPr id="13315" name="Содержимое 2"/>
          <p:cNvSpPr>
            <a:spLocks noGrp="1"/>
          </p:cNvSpPr>
          <p:nvPr>
            <p:ph idx="1"/>
          </p:nvPr>
        </p:nvSpPr>
        <p:spPr>
          <a:xfrm>
            <a:off x="457200" y="1600200"/>
            <a:ext cx="8229600" cy="3581400"/>
          </a:xfrm>
        </p:spPr>
        <p:txBody>
          <a:bodyPr/>
          <a:lstStyle/>
          <a:p>
            <a:pPr>
              <a:buFontTx/>
              <a:buNone/>
            </a:pPr>
            <a:endParaRPr lang="ru-RU" sz="2400" b="1" u="sng" smtClean="0"/>
          </a:p>
          <a:p>
            <a:pPr>
              <a:buFontTx/>
              <a:buNone/>
            </a:pPr>
            <a:r>
              <a:rPr lang="ru-RU" sz="2400" b="1" u="sng" smtClean="0"/>
              <a:t>Организационный этап.</a:t>
            </a:r>
            <a:r>
              <a:rPr lang="ru-RU" sz="2400" smtClean="0"/>
              <a:t> </a:t>
            </a:r>
          </a:p>
          <a:p>
            <a:pPr>
              <a:buFontTx/>
              <a:buNone/>
            </a:pPr>
            <a:endParaRPr lang="ru-RU" sz="2400" smtClean="0"/>
          </a:p>
          <a:p>
            <a:pPr>
              <a:buFont typeface="Wingdings" pitchFamily="2" charset="2"/>
              <a:buChar char="Ø"/>
            </a:pPr>
            <a:r>
              <a:rPr lang="ru-RU" sz="2400" smtClean="0"/>
              <a:t>Мероприятия по установлению тишины в зрительном зале. </a:t>
            </a:r>
          </a:p>
          <a:p>
            <a:pPr>
              <a:buFont typeface="Wingdings" pitchFamily="2" charset="2"/>
              <a:buChar char="Ø"/>
            </a:pPr>
            <a:r>
              <a:rPr lang="ru-RU" sz="2400" smtClean="0"/>
              <a:t>Побудительная мотивация на восприятие пьесы. </a:t>
            </a:r>
          </a:p>
          <a:p>
            <a:pPr>
              <a:buFont typeface="Wingdings" pitchFamily="2" charset="2"/>
              <a:buChar char="Ø"/>
            </a:pPr>
            <a:r>
              <a:rPr lang="ru-RU" sz="2400" smtClean="0"/>
              <a:t>Объявление пьесы «По дорогам памяти»  Андрея  Гуркова. </a:t>
            </a:r>
            <a:r>
              <a:rPr lang="ru-RU" sz="2400" smtClean="0">
                <a:hlinkClick r:id="rId2" action="ppaction://hlinkfile"/>
              </a:rPr>
              <a:t>пьеса По дорогам памяти, май 2012.doc</a:t>
            </a:r>
            <a:endParaRPr lang="ru-RU" sz="2400" smtClean="0"/>
          </a:p>
        </p:txBody>
      </p:sp>
    </p:spTree>
  </p:cSld>
  <p:clrMapOvr>
    <a:masterClrMapping/>
  </p:clrMapOvr>
  <p:transition advTm="1049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0" y="1600200"/>
            <a:ext cx="8458200" cy="4602163"/>
          </a:xfrm>
        </p:spPr>
        <p:txBody>
          <a:bodyPr/>
          <a:lstStyle/>
          <a:p>
            <a:pPr>
              <a:buFontTx/>
              <a:buNone/>
            </a:pPr>
            <a:r>
              <a:rPr lang="ru-RU" sz="2400" b="1" smtClean="0"/>
              <a:t>  </a:t>
            </a:r>
            <a:r>
              <a:rPr lang="ru-RU" sz="2400" b="1" u="sng" smtClean="0"/>
              <a:t>Основной этап:</a:t>
            </a:r>
          </a:p>
        </p:txBody>
      </p:sp>
      <p:sp>
        <p:nvSpPr>
          <p:cNvPr id="14339" name="Заголовок 1"/>
          <p:cNvSpPr>
            <a:spLocks noGrp="1"/>
          </p:cNvSpPr>
          <p:nvPr>
            <p:ph type="title"/>
          </p:nvPr>
        </p:nvSpPr>
        <p:spPr>
          <a:xfrm>
            <a:off x="457200" y="685800"/>
            <a:ext cx="8229600" cy="731838"/>
          </a:xfrm>
        </p:spPr>
        <p:txBody>
          <a:bodyPr/>
          <a:lstStyle/>
          <a:p>
            <a:r>
              <a:rPr lang="ru-RU" sz="3200" b="1" smtClean="0">
                <a:solidFill>
                  <a:srgbClr val="542A00"/>
                </a:solidFill>
              </a:rPr>
              <a:t>Ход</a:t>
            </a:r>
            <a:r>
              <a:rPr lang="ru-RU" sz="3200" b="1" smtClean="0"/>
              <a:t> </a:t>
            </a:r>
            <a:r>
              <a:rPr lang="ru-RU" sz="3200" b="1" smtClean="0">
                <a:solidFill>
                  <a:srgbClr val="542A00"/>
                </a:solidFill>
              </a:rPr>
              <a:t>мероприятия</a:t>
            </a:r>
            <a:r>
              <a:rPr lang="ru-RU" sz="3200" b="1" smtClean="0"/>
              <a:t>:</a:t>
            </a:r>
          </a:p>
        </p:txBody>
      </p:sp>
      <p:pic>
        <p:nvPicPr>
          <p:cNvPr id="5" name="Рисунок 4" descr="Qsw5m_WueEc.jpg"/>
          <p:cNvPicPr>
            <a:picLocks noChangeAspect="1"/>
          </p:cNvPicPr>
          <p:nvPr/>
        </p:nvPicPr>
        <p:blipFill>
          <a:blip r:embed="rId4"/>
          <a:srcRect/>
          <a:stretch>
            <a:fillRect/>
          </a:stretch>
        </p:blipFill>
        <p:spPr bwMode="auto">
          <a:xfrm>
            <a:off x="228600" y="2133600"/>
            <a:ext cx="5253038" cy="3505200"/>
          </a:xfrm>
          <a:prstGeom prst="rect">
            <a:avLst/>
          </a:prstGeom>
          <a:noFill/>
          <a:ln w="9525">
            <a:noFill/>
            <a:miter lim="800000"/>
            <a:headEnd/>
            <a:tailEnd/>
          </a:ln>
        </p:spPr>
      </p:pic>
      <p:sp>
        <p:nvSpPr>
          <p:cNvPr id="8" name="TextBox 7"/>
          <p:cNvSpPr txBox="1">
            <a:spLocks noChangeArrowheads="1"/>
          </p:cNvSpPr>
          <p:nvPr/>
        </p:nvSpPr>
        <p:spPr bwMode="auto">
          <a:xfrm>
            <a:off x="4876800" y="1447800"/>
            <a:ext cx="4267200" cy="1354138"/>
          </a:xfrm>
          <a:prstGeom prst="rect">
            <a:avLst/>
          </a:prstGeom>
          <a:noFill/>
          <a:ln w="9525">
            <a:noFill/>
            <a:miter lim="800000"/>
            <a:headEnd/>
            <a:tailEnd/>
          </a:ln>
        </p:spPr>
        <p:txBody>
          <a:bodyPr>
            <a:spAutoFit/>
          </a:bodyPr>
          <a:lstStyle/>
          <a:p>
            <a:pPr algn="ctr"/>
            <a:r>
              <a:rPr lang="ru-RU" b="1" u="sng"/>
              <a:t>Слова ведущих:</a:t>
            </a:r>
          </a:p>
          <a:p>
            <a:pPr algn="ctr"/>
            <a:endParaRPr lang="ru-RU" sz="1000" b="1" u="sng"/>
          </a:p>
          <a:p>
            <a:r>
              <a:rPr lang="ru-RU" b="1"/>
              <a:t>- Просто давайте сегодня поговорим, поговорим о самом важном. </a:t>
            </a:r>
            <a:endParaRPr lang="ru-RU"/>
          </a:p>
        </p:txBody>
      </p:sp>
      <p:sp>
        <p:nvSpPr>
          <p:cNvPr id="9" name="TextBox 8"/>
          <p:cNvSpPr txBox="1"/>
          <p:nvPr/>
        </p:nvSpPr>
        <p:spPr>
          <a:xfrm>
            <a:off x="4876800" y="2819400"/>
            <a:ext cx="4267200" cy="1200329"/>
          </a:xfrm>
          <a:prstGeom prst="rect">
            <a:avLst/>
          </a:prstGeom>
          <a:noFill/>
        </p:spPr>
        <p:txBody>
          <a:bodyPr>
            <a:spAutoFit/>
          </a:bodyPr>
          <a:lstStyle/>
          <a:p>
            <a:pPr marL="0" lvl="6" fontAlgn="base">
              <a:spcBef>
                <a:spcPct val="0"/>
              </a:spcBef>
              <a:spcAft>
                <a:spcPct val="0"/>
              </a:spcAft>
              <a:defRPr/>
            </a:pPr>
            <a:r>
              <a:rPr lang="ru-RU" b="1" dirty="0"/>
              <a:t>- Страшно, когда человек не может вспомнить свое прошлое. Но во стократ страшнее, когда о своем прошлом забывает целый народ. </a:t>
            </a:r>
          </a:p>
        </p:txBody>
      </p:sp>
      <p:sp>
        <p:nvSpPr>
          <p:cNvPr id="10" name="TextBox 9"/>
          <p:cNvSpPr txBox="1"/>
          <p:nvPr/>
        </p:nvSpPr>
        <p:spPr>
          <a:xfrm>
            <a:off x="4876800" y="4038600"/>
            <a:ext cx="4267200" cy="646331"/>
          </a:xfrm>
          <a:prstGeom prst="rect">
            <a:avLst/>
          </a:prstGeom>
          <a:noFill/>
        </p:spPr>
        <p:txBody>
          <a:bodyPr>
            <a:spAutoFit/>
          </a:bodyPr>
          <a:lstStyle/>
          <a:p>
            <a:pPr marL="0" lvl="5" fontAlgn="base">
              <a:spcBef>
                <a:spcPct val="0"/>
              </a:spcBef>
              <a:spcAft>
                <a:spcPct val="0"/>
              </a:spcAft>
              <a:defRPr/>
            </a:pPr>
            <a:r>
              <a:rPr lang="ru-RU" b="1" dirty="0"/>
              <a:t>- Погибло свыше 27 миллионов человек…</a:t>
            </a:r>
          </a:p>
        </p:txBody>
      </p:sp>
      <p:sp>
        <p:nvSpPr>
          <p:cNvPr id="11" name="TextBox 10"/>
          <p:cNvSpPr txBox="1"/>
          <p:nvPr/>
        </p:nvSpPr>
        <p:spPr>
          <a:xfrm>
            <a:off x="4953000" y="4648200"/>
            <a:ext cx="4038600" cy="1200329"/>
          </a:xfrm>
          <a:prstGeom prst="rect">
            <a:avLst/>
          </a:prstGeom>
          <a:noFill/>
        </p:spPr>
        <p:txBody>
          <a:bodyPr>
            <a:spAutoFit/>
          </a:bodyPr>
          <a:lstStyle/>
          <a:p>
            <a:pPr marL="0" lvl="5" fontAlgn="base">
              <a:spcBef>
                <a:spcPct val="0"/>
              </a:spcBef>
              <a:spcAft>
                <a:spcPct val="0"/>
              </a:spcAft>
              <a:defRPr/>
            </a:pPr>
            <a:r>
              <a:rPr lang="ru-RU" b="1" dirty="0"/>
              <a:t>- Эту пьесу мы посвящаем всем детям планеты, детям которые навсегда остались детьми. Детям войны – детям России…</a:t>
            </a:r>
          </a:p>
        </p:txBody>
      </p:sp>
      <p:pic>
        <p:nvPicPr>
          <p:cNvPr id="12" name="Рисунок 11" descr="NFR38m6hRU8.jpg"/>
          <p:cNvPicPr>
            <a:picLocks noChangeAspect="1"/>
          </p:cNvPicPr>
          <p:nvPr/>
        </p:nvPicPr>
        <p:blipFill>
          <a:blip r:embed="rId5"/>
          <a:srcRect/>
          <a:stretch>
            <a:fillRect/>
          </a:stretch>
        </p:blipFill>
        <p:spPr bwMode="auto">
          <a:xfrm>
            <a:off x="3581400" y="2590800"/>
            <a:ext cx="5359400" cy="3576638"/>
          </a:xfrm>
          <a:prstGeom prst="rect">
            <a:avLst/>
          </a:prstGeom>
          <a:noFill/>
          <a:ln w="9525">
            <a:noFill/>
            <a:miter lim="800000"/>
            <a:headEnd/>
            <a:tailEnd/>
          </a:ln>
        </p:spPr>
      </p:pic>
      <p:sp>
        <p:nvSpPr>
          <p:cNvPr id="13" name="TextBox 12"/>
          <p:cNvSpPr txBox="1">
            <a:spLocks noChangeArrowheads="1"/>
          </p:cNvSpPr>
          <p:nvPr/>
        </p:nvSpPr>
        <p:spPr bwMode="auto">
          <a:xfrm>
            <a:off x="228600" y="2209800"/>
            <a:ext cx="3124200" cy="3694113"/>
          </a:xfrm>
          <a:prstGeom prst="rect">
            <a:avLst/>
          </a:prstGeom>
          <a:noFill/>
          <a:ln w="9525">
            <a:noFill/>
            <a:miter lim="800000"/>
            <a:headEnd/>
            <a:tailEnd/>
          </a:ln>
        </p:spPr>
        <p:txBody>
          <a:bodyPr>
            <a:spAutoFit/>
          </a:bodyPr>
          <a:lstStyle/>
          <a:p>
            <a:r>
              <a:rPr lang="ru-RU" u="sng"/>
              <a:t>Девушка в белом</a:t>
            </a:r>
            <a:r>
              <a:rPr lang="ru-RU"/>
              <a:t>:  </a:t>
            </a:r>
            <a:r>
              <a:rPr lang="ru-RU" b="1"/>
              <a:t>Память… Ну почему, почему ты так безжалостна? Оставь меня! Ведь ты не моя память! Я не могу этого помнить! Война…кресты…черные эсэсовские мундиры…</a:t>
            </a:r>
          </a:p>
          <a:p>
            <a:r>
              <a:rPr lang="ru-RU" u="sng"/>
              <a:t>Девушка в чёрном</a:t>
            </a:r>
            <a:r>
              <a:rPr lang="ru-RU"/>
              <a:t>:  </a:t>
            </a:r>
            <a:r>
              <a:rPr lang="ru-RU" b="1"/>
              <a:t>Без прошлого не бывает будущего.</a:t>
            </a:r>
          </a:p>
          <a:p>
            <a:endParaRPr lang="ru-RU" b="1"/>
          </a:p>
        </p:txBody>
      </p:sp>
      <p:pic>
        <p:nvPicPr>
          <p:cNvPr id="14" name="Музыка.mp3">
            <a:hlinkClick r:id="" action="ppaction://media"/>
          </p:cNvPr>
          <p:cNvPicPr>
            <a:picLocks noRot="1" noChangeAspect="1"/>
          </p:cNvPicPr>
          <p:nvPr>
            <a:audioFile r:link="rId2"/>
          </p:nvPr>
        </p:nvPicPr>
        <p:blipFill>
          <a:blip r:embed="rId6"/>
          <a:stretch>
            <a:fillRect/>
          </a:stretch>
        </p:blipFill>
        <p:spPr>
          <a:xfrm>
            <a:off x="8839200" y="6553200"/>
            <a:ext cx="304800" cy="304800"/>
          </a:xfrm>
          <a:prstGeom prst="rect">
            <a:avLst/>
          </a:prstGeom>
        </p:spPr>
      </p:pic>
    </p:spTree>
    <p:custDataLst>
      <p:tags r:id="rId1"/>
    </p:custDataLst>
  </p:cSld>
  <p:clrMapOvr>
    <a:masterClrMapping/>
  </p:clrMapOvr>
  <p:transition advTm="563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1" fill="hold"/>
                                        <p:tgtEl>
                                          <p:spTgt spid="14"/>
                                        </p:tgtEl>
                                      </p:cBhvr>
                                    </p:cmd>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2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2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ppt_x"/>
                                          </p:val>
                                        </p:tav>
                                      </p:tavLst>
                                    </p:anim>
                                    <p:anim calcmode="lin" valueType="num">
                                      <p:cBhvr additive="base">
                                        <p:cTn id="33" dur="500"/>
                                        <p:tgtEl>
                                          <p:spTgt spid="8"/>
                                        </p:tgtEl>
                                        <p:attrNameLst>
                                          <p:attrName>ppt_y</p:attrName>
                                        </p:attrNameLst>
                                      </p:cBhvr>
                                      <p:tavLst>
                                        <p:tav tm="0">
                                          <p:val>
                                            <p:strVal val="ppt_y"/>
                                          </p:val>
                                        </p:tav>
                                        <p:tav tm="100000">
                                          <p:val>
                                            <p:strVal val="1+ppt_h/2"/>
                                          </p:val>
                                        </p:tav>
                                      </p:tavLst>
                                    </p:anim>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9"/>
                                        </p:tgtEl>
                                        <p:attrNameLst>
                                          <p:attrName>ppt_x</p:attrName>
                                        </p:attrNameLst>
                                      </p:cBhvr>
                                      <p:tavLst>
                                        <p:tav tm="0">
                                          <p:val>
                                            <p:strVal val="ppt_x"/>
                                          </p:val>
                                        </p:tav>
                                        <p:tav tm="100000">
                                          <p:val>
                                            <p:strVal val="ppt_x"/>
                                          </p:val>
                                        </p:tav>
                                      </p:tavLst>
                                    </p:anim>
                                    <p:anim calcmode="lin" valueType="num">
                                      <p:cBhvr additive="base">
                                        <p:cTn id="39" dur="500"/>
                                        <p:tgtEl>
                                          <p:spTgt spid="9"/>
                                        </p:tgtEl>
                                        <p:attrNameLst>
                                          <p:attrName>ppt_y</p:attrName>
                                        </p:attrNameLst>
                                      </p:cBhvr>
                                      <p:tavLst>
                                        <p:tav tm="0">
                                          <p:val>
                                            <p:strVal val="ppt_y"/>
                                          </p:val>
                                        </p:tav>
                                        <p:tav tm="100000">
                                          <p:val>
                                            <p:strVal val="1+ppt_h/2"/>
                                          </p:val>
                                        </p:tav>
                                      </p:tavLst>
                                    </p:anim>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10"/>
                                        </p:tgtEl>
                                        <p:attrNameLst>
                                          <p:attrName>ppt_x</p:attrName>
                                        </p:attrNameLst>
                                      </p:cBhvr>
                                      <p:tavLst>
                                        <p:tav tm="0">
                                          <p:val>
                                            <p:strVal val="ppt_x"/>
                                          </p:val>
                                        </p:tav>
                                        <p:tav tm="100000">
                                          <p:val>
                                            <p:strVal val="ppt_x"/>
                                          </p:val>
                                        </p:tav>
                                      </p:tavLst>
                                    </p:anim>
                                    <p:anim calcmode="lin" valueType="num">
                                      <p:cBhvr additive="base">
                                        <p:cTn id="45" dur="500"/>
                                        <p:tgtEl>
                                          <p:spTgt spid="10"/>
                                        </p:tgtEl>
                                        <p:attrNameLst>
                                          <p:attrName>ppt_y</p:attrName>
                                        </p:attrNameLst>
                                      </p:cBhvr>
                                      <p:tavLst>
                                        <p:tav tm="0">
                                          <p:val>
                                            <p:strVal val="ppt_y"/>
                                          </p:val>
                                        </p:tav>
                                        <p:tav tm="100000">
                                          <p:val>
                                            <p:strVal val="1+ppt_h/2"/>
                                          </p:val>
                                        </p:tav>
                                      </p:tavLst>
                                    </p:anim>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11"/>
                                        </p:tgtEl>
                                        <p:attrNameLst>
                                          <p:attrName>ppt_x</p:attrName>
                                        </p:attrNameLst>
                                      </p:cBhvr>
                                      <p:tavLst>
                                        <p:tav tm="0">
                                          <p:val>
                                            <p:strVal val="ppt_x"/>
                                          </p:val>
                                        </p:tav>
                                        <p:tav tm="100000">
                                          <p:val>
                                            <p:strVal val="ppt_x"/>
                                          </p:val>
                                        </p:tav>
                                      </p:tavLst>
                                    </p:anim>
                                    <p:anim calcmode="lin" valueType="num">
                                      <p:cBhvr additive="base">
                                        <p:cTn id="51" dur="500"/>
                                        <p:tgtEl>
                                          <p:spTgt spid="11"/>
                                        </p:tgtEl>
                                        <p:attrNameLst>
                                          <p:attrName>ppt_y</p:attrName>
                                        </p:attrNameLst>
                                      </p:cBhvr>
                                      <p:tavLst>
                                        <p:tav tm="0">
                                          <p:val>
                                            <p:strVal val="ppt_y"/>
                                          </p:val>
                                        </p:tav>
                                        <p:tav tm="100000">
                                          <p:val>
                                            <p:strVal val="1+ppt_h/2"/>
                                          </p:val>
                                        </p:tav>
                                      </p:tavLst>
                                    </p:anim>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5"/>
                                        </p:tgtEl>
                                        <p:attrNameLst>
                                          <p:attrName>ppt_x</p:attrName>
                                        </p:attrNameLst>
                                      </p:cBhvr>
                                      <p:tavLst>
                                        <p:tav tm="0">
                                          <p:val>
                                            <p:strVal val="ppt_x"/>
                                          </p:val>
                                        </p:tav>
                                        <p:tav tm="100000">
                                          <p:val>
                                            <p:strVal val="ppt_x"/>
                                          </p:val>
                                        </p:tav>
                                      </p:tavLst>
                                    </p:anim>
                                    <p:anim calcmode="lin" valueType="num">
                                      <p:cBhvr additive="base">
                                        <p:cTn id="57" dur="500"/>
                                        <p:tgtEl>
                                          <p:spTgt spid="5"/>
                                        </p:tgtEl>
                                        <p:attrNameLst>
                                          <p:attrName>ppt_y</p:attrName>
                                        </p:attrNameLst>
                                      </p:cBhvr>
                                      <p:tavLst>
                                        <p:tav tm="0">
                                          <p:val>
                                            <p:strVal val="ppt_y"/>
                                          </p:val>
                                        </p:tav>
                                        <p:tav tm="100000">
                                          <p:val>
                                            <p:strVal val="1+ppt_h/2"/>
                                          </p:val>
                                        </p:tav>
                                      </p:tavLst>
                                    </p:anim>
                                    <p:set>
                                      <p:cBhvr>
                                        <p:cTn id="58" dur="1" fill="hold">
                                          <p:stCondLst>
                                            <p:cond delay="499"/>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100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 calcmode="lin" valueType="num">
                                      <p:cBhvr additive="base">
                                        <p:cTn id="6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3">
                                            <p:txEl>
                                              <p:pRg st="1" end="1"/>
                                            </p:txEl>
                                          </p:spTgt>
                                        </p:tgtEl>
                                        <p:attrNameLst>
                                          <p:attrName>style.visibility</p:attrName>
                                        </p:attrNameLst>
                                      </p:cBhvr>
                                      <p:to>
                                        <p:strVal val="visible"/>
                                      </p:to>
                                    </p:set>
                                    <p:anim calcmode="lin" valueType="num">
                                      <p:cBhvr additive="base">
                                        <p:cTn id="7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nodeType="clickEffect">
                                  <p:stCondLst>
                                    <p:cond delay="1000"/>
                                  </p:stCondLst>
                                  <p:childTnLst>
                                    <p:anim calcmode="lin" valueType="num">
                                      <p:cBhvr additive="base">
                                        <p:cTn id="80"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1" dur="500"/>
                                        <p:tgtEl>
                                          <p:spTgt spid="13">
                                            <p:txEl>
                                              <p:pRg st="0" end="0"/>
                                            </p:txEl>
                                          </p:spTgt>
                                        </p:tgtEl>
                                        <p:attrNameLst>
                                          <p:attrName>ppt_y</p:attrName>
                                        </p:attrNameLst>
                                      </p:cBhvr>
                                      <p:tavLst>
                                        <p:tav tm="0">
                                          <p:val>
                                            <p:strVal val="ppt_y"/>
                                          </p:val>
                                        </p:tav>
                                        <p:tav tm="100000">
                                          <p:val>
                                            <p:strVal val="1+ppt_h/2"/>
                                          </p:val>
                                        </p:tav>
                                      </p:tavLst>
                                    </p:anim>
                                    <p:set>
                                      <p:cBhvr>
                                        <p:cTn id="82"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1000"/>
                                  </p:stCondLst>
                                  <p:childTnLst>
                                    <p:anim calcmode="lin" valueType="num">
                                      <p:cBhvr additive="base">
                                        <p:cTn id="86"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7" dur="500"/>
                                        <p:tgtEl>
                                          <p:spTgt spid="13">
                                            <p:txEl>
                                              <p:pRg st="1" end="1"/>
                                            </p:txEl>
                                          </p:spTgt>
                                        </p:tgtEl>
                                        <p:attrNameLst>
                                          <p:attrName>ppt_y</p:attrName>
                                        </p:attrNameLst>
                                      </p:cBhvr>
                                      <p:tavLst>
                                        <p:tav tm="0">
                                          <p:val>
                                            <p:strVal val="ppt_y"/>
                                          </p:val>
                                        </p:tav>
                                        <p:tav tm="100000">
                                          <p:val>
                                            <p:strVal val="1+ppt_h/2"/>
                                          </p:val>
                                        </p:tav>
                                      </p:tavLst>
                                    </p:anim>
                                    <p:set>
                                      <p:cBhvr>
                                        <p:cTn id="88" dur="1" fill="hold">
                                          <p:stCondLst>
                                            <p:cond delay="499"/>
                                          </p:stCondLst>
                                        </p:cTn>
                                        <p:tgtEl>
                                          <p:spTgt spid="13">
                                            <p:txEl>
                                              <p:pRg st="1" end="1"/>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nodeType="clickEffect">
                                  <p:stCondLst>
                                    <p:cond delay="0"/>
                                  </p:stCondLst>
                                  <p:childTnLst>
                                    <p:anim calcmode="lin" valueType="num">
                                      <p:cBhvr additive="base">
                                        <p:cTn id="92" dur="2000"/>
                                        <p:tgtEl>
                                          <p:spTgt spid="12"/>
                                        </p:tgtEl>
                                        <p:attrNameLst>
                                          <p:attrName>ppt_x</p:attrName>
                                        </p:attrNameLst>
                                      </p:cBhvr>
                                      <p:tavLst>
                                        <p:tav tm="0">
                                          <p:val>
                                            <p:strVal val="ppt_x"/>
                                          </p:val>
                                        </p:tav>
                                        <p:tav tm="100000">
                                          <p:val>
                                            <p:strVal val="ppt_x"/>
                                          </p:val>
                                        </p:tav>
                                      </p:tavLst>
                                    </p:anim>
                                    <p:anim calcmode="lin" valueType="num">
                                      <p:cBhvr additive="base">
                                        <p:cTn id="93" dur="2000"/>
                                        <p:tgtEl>
                                          <p:spTgt spid="12"/>
                                        </p:tgtEl>
                                        <p:attrNameLst>
                                          <p:attrName>ppt_y</p:attrName>
                                        </p:attrNameLst>
                                      </p:cBhvr>
                                      <p:tavLst>
                                        <p:tav tm="0">
                                          <p:val>
                                            <p:strVal val="ppt_y"/>
                                          </p:val>
                                        </p:tav>
                                        <p:tav tm="100000">
                                          <p:val>
                                            <p:strVal val="1+ppt_h/2"/>
                                          </p:val>
                                        </p:tav>
                                      </p:tavLst>
                                    </p:anim>
                                    <p:set>
                                      <p:cBhvr>
                                        <p:cTn id="94" dur="1" fill="hold">
                                          <p:stCondLst>
                                            <p:cond delay="1999"/>
                                          </p:stCondLst>
                                        </p:cTn>
                                        <p:tgtEl>
                                          <p:spTgt spid="1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box(in)">
                                      <p:cBhvr>
                                        <p:cTn id="99" dur="500"/>
                                        <p:tgtEl>
                                          <p:spTgt spid="5"/>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box(in)">
                                      <p:cBhvr>
                                        <p:cTn id="10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0">
                <p:cTn id="105" fill="remove"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533400"/>
            <a:ext cx="9144000" cy="762000"/>
          </a:xfrm>
        </p:spPr>
        <p:txBody>
          <a:bodyPr/>
          <a:lstStyle/>
          <a:p>
            <a:r>
              <a:rPr lang="ru-RU" sz="2800" b="1" smtClean="0"/>
              <a:t/>
            </a:r>
            <a:br>
              <a:rPr lang="ru-RU" sz="2800" b="1" smtClean="0"/>
            </a:br>
            <a:r>
              <a:rPr lang="ru-RU" sz="2800" b="1" smtClean="0"/>
              <a:t>Действие</a:t>
            </a:r>
            <a:r>
              <a:rPr lang="en-US" sz="2800" b="1" smtClean="0"/>
              <a:t> I</a:t>
            </a:r>
            <a:r>
              <a:rPr lang="ru-RU" sz="2800" b="1" smtClean="0"/>
              <a:t>: «Расстрел неизбежен»</a:t>
            </a:r>
          </a:p>
        </p:txBody>
      </p:sp>
      <p:pic>
        <p:nvPicPr>
          <p:cNvPr id="4" name="Содержимое 3" descr="-jyJO0Zv_OQ.jpg"/>
          <p:cNvPicPr>
            <a:picLocks noGrp="1" noChangeAspect="1"/>
          </p:cNvPicPr>
          <p:nvPr>
            <p:ph idx="1"/>
          </p:nvPr>
        </p:nvPicPr>
        <p:blipFill>
          <a:blip r:embed="rId3"/>
          <a:srcRect/>
          <a:stretch>
            <a:fillRect/>
          </a:stretch>
        </p:blipFill>
        <p:spPr>
          <a:xfrm>
            <a:off x="152400" y="1524000"/>
            <a:ext cx="5983288" cy="3992563"/>
          </a:xfrm>
        </p:spPr>
      </p:pic>
      <p:pic>
        <p:nvPicPr>
          <p:cNvPr id="5" name="Рисунок 4" descr="-HzuesJr-qc.jpg"/>
          <p:cNvPicPr>
            <a:picLocks noChangeAspect="1"/>
          </p:cNvPicPr>
          <p:nvPr/>
        </p:nvPicPr>
        <p:blipFill>
          <a:blip r:embed="rId4"/>
          <a:srcRect/>
          <a:stretch>
            <a:fillRect/>
          </a:stretch>
        </p:blipFill>
        <p:spPr bwMode="auto">
          <a:xfrm>
            <a:off x="2743200" y="1752600"/>
            <a:ext cx="6234113" cy="4159250"/>
          </a:xfrm>
          <a:prstGeom prst="rect">
            <a:avLst/>
          </a:prstGeom>
          <a:noFill/>
          <a:ln w="9525">
            <a:noFill/>
            <a:miter lim="800000"/>
            <a:headEnd/>
            <a:tailEnd/>
          </a:ln>
        </p:spPr>
      </p:pic>
      <p:sp>
        <p:nvSpPr>
          <p:cNvPr id="6" name="TextBox 5"/>
          <p:cNvSpPr txBox="1">
            <a:spLocks noChangeArrowheads="1"/>
          </p:cNvSpPr>
          <p:nvPr/>
        </p:nvSpPr>
        <p:spPr bwMode="auto">
          <a:xfrm>
            <a:off x="228600" y="4495800"/>
            <a:ext cx="5943600" cy="914400"/>
          </a:xfrm>
          <a:prstGeom prst="rect">
            <a:avLst/>
          </a:prstGeom>
          <a:noFill/>
          <a:ln w="9525">
            <a:noFill/>
            <a:miter lim="800000"/>
            <a:headEnd/>
            <a:tailEnd/>
          </a:ln>
        </p:spPr>
        <p:txBody>
          <a:bodyPr>
            <a:spAutoFit/>
          </a:bodyPr>
          <a:lstStyle/>
          <a:p>
            <a:r>
              <a:rPr lang="ru-RU" u="sng">
                <a:solidFill>
                  <a:schemeClr val="bg1"/>
                </a:solidFill>
              </a:rPr>
              <a:t>Ольга:</a:t>
            </a:r>
            <a:r>
              <a:rPr lang="ru-RU">
                <a:solidFill>
                  <a:schemeClr val="bg1"/>
                </a:solidFill>
              </a:rPr>
              <a:t> </a:t>
            </a:r>
            <a:r>
              <a:rPr lang="ru-RU" b="1">
                <a:solidFill>
                  <a:schemeClr val="bg1"/>
                </a:solidFill>
              </a:rPr>
              <a:t>- Что, не можете? Всю  Европу покорили, полмира на колени поставили, а  здесь не можете! С детьми  справиться  не можете!</a:t>
            </a:r>
          </a:p>
        </p:txBody>
      </p:sp>
      <p:sp>
        <p:nvSpPr>
          <p:cNvPr id="9" name="TextBox 8"/>
          <p:cNvSpPr txBox="1">
            <a:spLocks noChangeArrowheads="1"/>
          </p:cNvSpPr>
          <p:nvPr/>
        </p:nvSpPr>
        <p:spPr bwMode="auto">
          <a:xfrm>
            <a:off x="2895600" y="4953000"/>
            <a:ext cx="6019800" cy="923925"/>
          </a:xfrm>
          <a:prstGeom prst="rect">
            <a:avLst/>
          </a:prstGeom>
          <a:noFill/>
          <a:ln w="9525">
            <a:noFill/>
            <a:miter lim="800000"/>
            <a:headEnd/>
            <a:tailEnd/>
          </a:ln>
        </p:spPr>
        <p:txBody>
          <a:bodyPr>
            <a:spAutoFit/>
          </a:bodyPr>
          <a:lstStyle/>
          <a:p>
            <a:r>
              <a:rPr lang="ru-RU" u="sng">
                <a:solidFill>
                  <a:schemeClr val="bg1"/>
                </a:solidFill>
              </a:rPr>
              <a:t>Эсэсовец:</a:t>
            </a:r>
            <a:r>
              <a:rPr lang="ru-RU">
                <a:solidFill>
                  <a:schemeClr val="bg1"/>
                </a:solidFill>
              </a:rPr>
              <a:t> </a:t>
            </a:r>
            <a:r>
              <a:rPr lang="ru-RU" b="1">
                <a:solidFill>
                  <a:schemeClr val="bg1"/>
                </a:solidFill>
              </a:rPr>
              <a:t>- Ладно, хватит! Утром вас всех расстреляют. А  ты, да-да ты, пойдёшь со мной. С тобой,  мне кажется, мы ещё не договорили.</a:t>
            </a:r>
            <a:endParaRPr lang="ru-RU">
              <a:solidFill>
                <a:schemeClr val="bg1"/>
              </a:solidFill>
            </a:endParaRPr>
          </a:p>
        </p:txBody>
      </p:sp>
    </p:spTree>
    <p:custDataLst>
      <p:tags r:id="rId1"/>
    </p:custDataLst>
  </p:cSld>
  <p:clrMapOvr>
    <a:masterClrMapping/>
  </p:clrMapOvr>
  <p:transition advTm="336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400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1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400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ox(in)">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RwmQxF31kw.jpg"/>
          <p:cNvPicPr>
            <a:picLocks noGrp="1" noChangeAspect="1"/>
          </p:cNvPicPr>
          <p:nvPr>
            <p:ph idx="1"/>
          </p:nvPr>
        </p:nvPicPr>
        <p:blipFill>
          <a:blip r:embed="rId3"/>
          <a:srcRect/>
          <a:stretch>
            <a:fillRect/>
          </a:stretch>
        </p:blipFill>
        <p:spPr>
          <a:xfrm>
            <a:off x="152400" y="1828800"/>
            <a:ext cx="5138738" cy="3429000"/>
          </a:xfrm>
        </p:spPr>
      </p:pic>
      <p:sp>
        <p:nvSpPr>
          <p:cNvPr id="16387" name="Заголовок 1"/>
          <p:cNvSpPr>
            <a:spLocks noGrp="1"/>
          </p:cNvSpPr>
          <p:nvPr>
            <p:ph type="title"/>
          </p:nvPr>
        </p:nvSpPr>
        <p:spPr>
          <a:xfrm>
            <a:off x="533400" y="685800"/>
            <a:ext cx="8153400" cy="731838"/>
          </a:xfrm>
        </p:spPr>
        <p:txBody>
          <a:bodyPr/>
          <a:lstStyle/>
          <a:p>
            <a:r>
              <a:rPr lang="ru-RU" sz="2800" b="1" smtClean="0"/>
              <a:t>Действие</a:t>
            </a:r>
            <a:r>
              <a:rPr lang="en-US" sz="2800" b="1" smtClean="0"/>
              <a:t> II</a:t>
            </a:r>
            <a:r>
              <a:rPr lang="ru-RU" sz="2800" b="1" smtClean="0"/>
              <a:t>: «Предатель»</a:t>
            </a:r>
            <a:endParaRPr lang="ru-RU" sz="2800" smtClean="0"/>
          </a:p>
        </p:txBody>
      </p:sp>
      <p:pic>
        <p:nvPicPr>
          <p:cNvPr id="6" name="Рисунок 5" descr="2XUCcK5YVFM.jpg"/>
          <p:cNvPicPr>
            <a:picLocks noChangeAspect="1"/>
          </p:cNvPicPr>
          <p:nvPr/>
        </p:nvPicPr>
        <p:blipFill>
          <a:blip r:embed="rId4"/>
          <a:srcRect/>
          <a:stretch>
            <a:fillRect/>
          </a:stretch>
        </p:blipFill>
        <p:spPr bwMode="auto">
          <a:xfrm>
            <a:off x="5486400" y="1333500"/>
            <a:ext cx="3403600" cy="5113338"/>
          </a:xfrm>
          <a:prstGeom prst="rect">
            <a:avLst/>
          </a:prstGeom>
          <a:noFill/>
          <a:ln w="9525">
            <a:noFill/>
            <a:miter lim="800000"/>
            <a:headEnd/>
            <a:tailEnd/>
          </a:ln>
        </p:spPr>
      </p:pic>
      <p:sp>
        <p:nvSpPr>
          <p:cNvPr id="8" name="TextBox 7"/>
          <p:cNvSpPr txBox="1">
            <a:spLocks noChangeArrowheads="1"/>
          </p:cNvSpPr>
          <p:nvPr/>
        </p:nvSpPr>
        <p:spPr bwMode="auto">
          <a:xfrm>
            <a:off x="304800" y="2209800"/>
            <a:ext cx="4953000" cy="2586038"/>
          </a:xfrm>
          <a:prstGeom prst="rect">
            <a:avLst/>
          </a:prstGeom>
          <a:noFill/>
          <a:ln w="9525">
            <a:noFill/>
            <a:miter lim="800000"/>
            <a:headEnd/>
            <a:tailEnd/>
          </a:ln>
        </p:spPr>
        <p:txBody>
          <a:bodyPr>
            <a:spAutoFit/>
          </a:bodyPr>
          <a:lstStyle/>
          <a:p>
            <a:r>
              <a:rPr lang="ru-RU" u="sng"/>
              <a:t>Ольга:</a:t>
            </a:r>
            <a:r>
              <a:rPr lang="ru-RU"/>
              <a:t> </a:t>
            </a:r>
            <a:r>
              <a:rPr lang="ru-RU" b="1"/>
              <a:t>- Предатель! Ты назвал меня, первая же фамилия, которую ты произнёс – была моей, потому  что я была в каждом из моих друзей, и раны каждого из них жгли меня,   и в сердце моём была их боль. Почему, почему  в тебе не было этого же чувства, почему собственные страдания затмили  для тебя страдания других? </a:t>
            </a:r>
          </a:p>
        </p:txBody>
      </p:sp>
      <p:sp>
        <p:nvSpPr>
          <p:cNvPr id="9" name="TextBox 8"/>
          <p:cNvSpPr txBox="1">
            <a:spLocks noChangeArrowheads="1"/>
          </p:cNvSpPr>
          <p:nvPr/>
        </p:nvSpPr>
        <p:spPr bwMode="auto">
          <a:xfrm>
            <a:off x="5334000" y="1447800"/>
            <a:ext cx="3810000" cy="4524375"/>
          </a:xfrm>
          <a:prstGeom prst="rect">
            <a:avLst/>
          </a:prstGeom>
          <a:noFill/>
          <a:ln w="9525">
            <a:noFill/>
            <a:miter lim="800000"/>
            <a:headEnd/>
            <a:tailEnd/>
          </a:ln>
        </p:spPr>
        <p:txBody>
          <a:bodyPr>
            <a:spAutoFit/>
          </a:bodyPr>
          <a:lstStyle/>
          <a:p>
            <a:r>
              <a:rPr lang="ru-RU" u="sng"/>
              <a:t>Предатель</a:t>
            </a:r>
            <a:r>
              <a:rPr lang="ru-RU" b="1" u="sng"/>
              <a:t>:</a:t>
            </a:r>
            <a:r>
              <a:rPr lang="ru-RU" b="1"/>
              <a:t> </a:t>
            </a:r>
            <a:r>
              <a:rPr lang="ru-RU" b="1">
                <a:solidFill>
                  <a:schemeClr val="tx2"/>
                </a:solidFill>
              </a:rPr>
              <a:t>- Да, я для вас предатель, ни имени, ни привычек, ни увлечений. Предатель и всё да? Емкое словечко, всё в себя вместило.  А каково  мне,  никто не задумывался? Никто не попытался представить, почему я назвал ваши фамилии? А эта боль, эта разрывающая череп боль, когда каждая клеточка твоего тела соткана из боли. Кто? Кто из живых, не испытавших этого кошмара, может осуждать меня?  </a:t>
            </a:r>
          </a:p>
        </p:txBody>
      </p:sp>
      <p:pic>
        <p:nvPicPr>
          <p:cNvPr id="10" name="Рисунок 9" descr="mGVqRxktR-o.jpg"/>
          <p:cNvPicPr>
            <a:picLocks noChangeAspect="1"/>
          </p:cNvPicPr>
          <p:nvPr/>
        </p:nvPicPr>
        <p:blipFill>
          <a:blip r:embed="rId5"/>
          <a:srcRect/>
          <a:stretch>
            <a:fillRect/>
          </a:stretch>
        </p:blipFill>
        <p:spPr bwMode="auto">
          <a:xfrm>
            <a:off x="304800" y="2667000"/>
            <a:ext cx="5105400" cy="3405188"/>
          </a:xfrm>
          <a:prstGeom prst="rect">
            <a:avLst/>
          </a:prstGeom>
          <a:noFill/>
          <a:ln w="9525">
            <a:noFill/>
            <a:miter lim="800000"/>
            <a:headEnd/>
            <a:tailEnd/>
          </a:ln>
        </p:spPr>
      </p:pic>
    </p:spTree>
    <p:custDataLst>
      <p:tags r:id="rId1"/>
    </p:custDataLst>
  </p:cSld>
  <p:clrMapOvr>
    <a:masterClrMapping/>
  </p:clrMapOvr>
  <p:transition advTm="517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400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100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600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nodeType="clickEffect">
                                  <p:stCondLst>
                                    <p:cond delay="0"/>
                                  </p:stCondLst>
                                  <p:childTnLst>
                                    <p:anim calcmode="lin" valueType="num">
                                      <p:cBhvr additive="base">
                                        <p:cTn id="48" dur="500"/>
                                        <p:tgtEl>
                                          <p:spTgt spid="4"/>
                                        </p:tgtEl>
                                        <p:attrNameLst>
                                          <p:attrName>ppt_x</p:attrName>
                                        </p:attrNameLst>
                                      </p:cBhvr>
                                      <p:tavLst>
                                        <p:tav tm="0">
                                          <p:val>
                                            <p:strVal val="ppt_x"/>
                                          </p:val>
                                        </p:tav>
                                        <p:tav tm="100000">
                                          <p:val>
                                            <p:strVal val="ppt_x"/>
                                          </p:val>
                                        </p:tav>
                                      </p:tavLst>
                                    </p:anim>
                                    <p:anim calcmode="lin" valueType="num">
                                      <p:cBhvr additive="base">
                                        <p:cTn id="49" dur="500"/>
                                        <p:tgtEl>
                                          <p:spTgt spid="4"/>
                                        </p:tgtEl>
                                        <p:attrNameLst>
                                          <p:attrName>ppt_y</p:attrName>
                                        </p:attrNameLst>
                                      </p:cBhvr>
                                      <p:tavLst>
                                        <p:tav tm="0">
                                          <p:val>
                                            <p:strVal val="ppt_y"/>
                                          </p:val>
                                        </p:tav>
                                        <p:tav tm="100000">
                                          <p:val>
                                            <p:strVal val="1+ppt_h/2"/>
                                          </p:val>
                                        </p:tav>
                                      </p:tavLst>
                                    </p:anim>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ox(in)">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ox(in)">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381000" y="762000"/>
            <a:ext cx="8153400" cy="762000"/>
          </a:xfrm>
        </p:spPr>
        <p:txBody>
          <a:bodyPr/>
          <a:lstStyle/>
          <a:p>
            <a:r>
              <a:rPr lang="ru-RU" sz="2800" b="1" smtClean="0"/>
              <a:t>Действие</a:t>
            </a:r>
            <a:r>
              <a:rPr lang="en-US" sz="2800" b="1" smtClean="0"/>
              <a:t> III</a:t>
            </a:r>
            <a:r>
              <a:rPr lang="ru-RU" sz="2800" b="1" smtClean="0"/>
              <a:t>: «Мечты о свободе…»</a:t>
            </a:r>
            <a:endParaRPr lang="ru-RU" sz="2800" smtClean="0"/>
          </a:p>
        </p:txBody>
      </p:sp>
      <p:pic>
        <p:nvPicPr>
          <p:cNvPr id="5" name="Рисунок 4" descr="5mvPTLQtmlk.jpg"/>
          <p:cNvPicPr>
            <a:picLocks noChangeAspect="1"/>
          </p:cNvPicPr>
          <p:nvPr/>
        </p:nvPicPr>
        <p:blipFill>
          <a:blip r:embed="rId3"/>
          <a:srcRect/>
          <a:stretch>
            <a:fillRect/>
          </a:stretch>
        </p:blipFill>
        <p:spPr bwMode="auto">
          <a:xfrm>
            <a:off x="3429000" y="2133600"/>
            <a:ext cx="5481638" cy="3657600"/>
          </a:xfrm>
          <a:prstGeom prst="rect">
            <a:avLst/>
          </a:prstGeom>
          <a:noFill/>
          <a:ln w="9525">
            <a:noFill/>
            <a:miter lim="800000"/>
            <a:headEnd/>
            <a:tailEnd/>
          </a:ln>
        </p:spPr>
      </p:pic>
      <p:pic>
        <p:nvPicPr>
          <p:cNvPr id="4" name="Содержимое 3" descr="ntQlZyc0-6w.jpg"/>
          <p:cNvPicPr>
            <a:picLocks noGrp="1" noChangeAspect="1"/>
          </p:cNvPicPr>
          <p:nvPr>
            <p:ph idx="1"/>
          </p:nvPr>
        </p:nvPicPr>
        <p:blipFill>
          <a:blip r:embed="rId4"/>
          <a:srcRect/>
          <a:stretch>
            <a:fillRect/>
          </a:stretch>
        </p:blipFill>
        <p:spPr>
          <a:xfrm>
            <a:off x="228600" y="1524000"/>
            <a:ext cx="5143500" cy="3432175"/>
          </a:xfrm>
        </p:spPr>
      </p:pic>
      <p:sp>
        <p:nvSpPr>
          <p:cNvPr id="6" name="TextBox 5"/>
          <p:cNvSpPr txBox="1">
            <a:spLocks noChangeArrowheads="1"/>
          </p:cNvSpPr>
          <p:nvPr/>
        </p:nvSpPr>
        <p:spPr bwMode="auto">
          <a:xfrm>
            <a:off x="228600" y="1447800"/>
            <a:ext cx="3200400" cy="4524375"/>
          </a:xfrm>
          <a:prstGeom prst="rect">
            <a:avLst/>
          </a:prstGeom>
          <a:noFill/>
          <a:ln w="9525">
            <a:noFill/>
            <a:miter lim="800000"/>
            <a:headEnd/>
            <a:tailEnd/>
          </a:ln>
        </p:spPr>
        <p:txBody>
          <a:bodyPr>
            <a:spAutoFit/>
          </a:bodyPr>
          <a:lstStyle/>
          <a:p>
            <a:r>
              <a:rPr lang="ru-RU" u="sng"/>
              <a:t>Оксана</a:t>
            </a:r>
            <a:r>
              <a:rPr lang="ru-RU" b="1" u="sng"/>
              <a:t>:</a:t>
            </a:r>
            <a:r>
              <a:rPr lang="ru-RU" b="1"/>
              <a:t> - Олег, Олеженька, что они с тобой сделали. Ну почему, почему всё так?! За что нам досталось это злое время? </a:t>
            </a:r>
          </a:p>
          <a:p>
            <a:r>
              <a:rPr lang="ru-RU" u="sng"/>
              <a:t>Олег:</a:t>
            </a:r>
            <a:r>
              <a:rPr lang="ru-RU"/>
              <a:t> - </a:t>
            </a:r>
            <a:r>
              <a:rPr lang="ru-RU" b="1"/>
              <a:t>Ну что ты, Оксана, не плачь. Скоро мы уйдём отсюда, возьмёмся с тобой за руки и уйдём, уйдём  туда, где нас уже никто не сможет разлучить. Мы  будем слушать весёлый щебет  птиц, журчание ручья, а ещё у нас будет…</a:t>
            </a:r>
            <a:endParaRPr lang="ru-RU"/>
          </a:p>
        </p:txBody>
      </p:sp>
      <p:sp>
        <p:nvSpPr>
          <p:cNvPr id="9" name="TextBox 8"/>
          <p:cNvSpPr txBox="1">
            <a:spLocks noChangeArrowheads="1"/>
          </p:cNvSpPr>
          <p:nvPr/>
        </p:nvSpPr>
        <p:spPr bwMode="auto">
          <a:xfrm>
            <a:off x="5410200" y="1371600"/>
            <a:ext cx="3505200" cy="4524375"/>
          </a:xfrm>
          <a:prstGeom prst="rect">
            <a:avLst/>
          </a:prstGeom>
          <a:noFill/>
          <a:ln w="9525">
            <a:noFill/>
            <a:miter lim="800000"/>
            <a:headEnd/>
            <a:tailEnd/>
          </a:ln>
        </p:spPr>
        <p:txBody>
          <a:bodyPr>
            <a:spAutoFit/>
          </a:bodyPr>
          <a:lstStyle/>
          <a:p>
            <a:r>
              <a:rPr lang="ru-RU" u="sng"/>
              <a:t>Оксана:</a:t>
            </a:r>
            <a:r>
              <a:rPr lang="ru-RU"/>
              <a:t>  - </a:t>
            </a:r>
            <a:r>
              <a:rPr lang="ru-RU" b="1"/>
              <a:t>Не будет, ни чего этого не будет, скоро рассветёт, и нас посадят в грузовики, а потом нас отвезут  в Васильеву балку, а потом…</a:t>
            </a:r>
          </a:p>
          <a:p>
            <a:r>
              <a:rPr lang="ru-RU" u="sng"/>
              <a:t>Олег:</a:t>
            </a:r>
            <a:r>
              <a:rPr lang="ru-RU" b="1"/>
              <a:t> - А потом мы возьмёмся за руки и полетим. Полетим вверх, над шеренгами солдат в серых шинелях, над нашим любимым городком, над всей нашей многострадальной страной! Всё выше и выше, Туда, где мы всегда будем вместе…</a:t>
            </a:r>
          </a:p>
        </p:txBody>
      </p:sp>
    </p:spTree>
    <p:custDataLst>
      <p:tags r:id="rId1"/>
    </p:custDataLst>
  </p:cSld>
  <p:clrMapOvr>
    <a:masterClrMapping/>
  </p:clrMapOvr>
  <p:transition advTm="463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450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500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ox(i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xZtRJENAZA.jpg"/>
          <p:cNvPicPr>
            <a:picLocks noChangeAspect="1"/>
          </p:cNvPicPr>
          <p:nvPr/>
        </p:nvPicPr>
        <p:blipFill>
          <a:blip r:embed="rId3"/>
          <a:srcRect/>
          <a:stretch>
            <a:fillRect/>
          </a:stretch>
        </p:blipFill>
        <p:spPr bwMode="auto">
          <a:xfrm>
            <a:off x="3048000" y="1905000"/>
            <a:ext cx="5776913" cy="3854450"/>
          </a:xfrm>
          <a:prstGeom prst="rect">
            <a:avLst/>
          </a:prstGeom>
          <a:noFill/>
          <a:ln w="9525">
            <a:noFill/>
            <a:miter lim="800000"/>
            <a:headEnd/>
            <a:tailEnd/>
          </a:ln>
        </p:spPr>
      </p:pic>
      <p:sp>
        <p:nvSpPr>
          <p:cNvPr id="18435" name="Заголовок 1"/>
          <p:cNvSpPr>
            <a:spLocks noGrp="1"/>
          </p:cNvSpPr>
          <p:nvPr>
            <p:ph type="title"/>
          </p:nvPr>
        </p:nvSpPr>
        <p:spPr>
          <a:xfrm>
            <a:off x="457200" y="685800"/>
            <a:ext cx="8229600" cy="884238"/>
          </a:xfrm>
        </p:spPr>
        <p:txBody>
          <a:bodyPr/>
          <a:lstStyle/>
          <a:p>
            <a:r>
              <a:rPr lang="ru-RU" sz="3200" b="1" smtClean="0"/>
              <a:t>Песня «О той весне» </a:t>
            </a:r>
          </a:p>
        </p:txBody>
      </p:sp>
      <p:pic>
        <p:nvPicPr>
          <p:cNvPr id="4" name="Содержимое 3" descr="zR_tAMq7cd8.jpg"/>
          <p:cNvPicPr>
            <a:picLocks noGrp="1" noChangeAspect="1"/>
          </p:cNvPicPr>
          <p:nvPr>
            <p:ph idx="1"/>
          </p:nvPr>
        </p:nvPicPr>
        <p:blipFill>
          <a:blip r:embed="rId4"/>
          <a:srcRect/>
          <a:stretch>
            <a:fillRect/>
          </a:stretch>
        </p:blipFill>
        <p:spPr>
          <a:xfrm>
            <a:off x="381000" y="1600200"/>
            <a:ext cx="4686300" cy="3127375"/>
          </a:xfrm>
        </p:spPr>
      </p:pic>
    </p:spTree>
    <p:custDataLst>
      <p:tags r:id="rId1"/>
    </p:custDataLst>
  </p:cSld>
  <p:clrMapOvr>
    <a:masterClrMapping/>
  </p:clrMapOvr>
  <p:transition advTm="60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09600" y="762000"/>
            <a:ext cx="8153400" cy="914400"/>
          </a:xfrm>
        </p:spPr>
        <p:txBody>
          <a:bodyPr/>
          <a:lstStyle/>
          <a:p>
            <a:r>
              <a:rPr lang="ru-RU" sz="2800" b="1" smtClean="0"/>
              <a:t>Действие</a:t>
            </a:r>
            <a:r>
              <a:rPr lang="en-US" sz="2800" b="1" smtClean="0"/>
              <a:t> IV</a:t>
            </a:r>
            <a:r>
              <a:rPr lang="ru-RU" sz="2800" b="1" smtClean="0"/>
              <a:t> «Страх перед забвением»</a:t>
            </a:r>
          </a:p>
        </p:txBody>
      </p:sp>
      <p:pic>
        <p:nvPicPr>
          <p:cNvPr id="4" name="Содержимое 3" descr="KRFgd01ijAs.jpg"/>
          <p:cNvPicPr>
            <a:picLocks noGrp="1" noChangeAspect="1"/>
          </p:cNvPicPr>
          <p:nvPr>
            <p:ph idx="1"/>
          </p:nvPr>
        </p:nvPicPr>
        <p:blipFill>
          <a:blip r:embed="rId3"/>
          <a:srcRect/>
          <a:stretch>
            <a:fillRect/>
          </a:stretch>
        </p:blipFill>
        <p:spPr>
          <a:xfrm>
            <a:off x="304800" y="2286000"/>
            <a:ext cx="5334000" cy="3559175"/>
          </a:xfrm>
        </p:spPr>
      </p:pic>
      <p:pic>
        <p:nvPicPr>
          <p:cNvPr id="5" name="Рисунок 4" descr="E3OW-ggsnSU.jpg"/>
          <p:cNvPicPr>
            <a:picLocks noChangeAspect="1"/>
          </p:cNvPicPr>
          <p:nvPr/>
        </p:nvPicPr>
        <p:blipFill>
          <a:blip r:embed="rId4"/>
          <a:srcRect/>
          <a:stretch>
            <a:fillRect/>
          </a:stretch>
        </p:blipFill>
        <p:spPr bwMode="auto">
          <a:xfrm>
            <a:off x="3886200" y="1752600"/>
            <a:ext cx="5024438" cy="3352800"/>
          </a:xfrm>
          <a:prstGeom prst="rect">
            <a:avLst/>
          </a:prstGeom>
          <a:noFill/>
          <a:ln w="9525">
            <a:noFill/>
            <a:miter lim="800000"/>
            <a:headEnd/>
            <a:tailEnd/>
          </a:ln>
        </p:spPr>
      </p:pic>
      <p:sp>
        <p:nvSpPr>
          <p:cNvPr id="6" name="TextBox 5"/>
          <p:cNvSpPr txBox="1">
            <a:spLocks noChangeArrowheads="1"/>
          </p:cNvSpPr>
          <p:nvPr/>
        </p:nvSpPr>
        <p:spPr bwMode="auto">
          <a:xfrm>
            <a:off x="228600" y="1524000"/>
            <a:ext cx="3581400" cy="4246563"/>
          </a:xfrm>
          <a:prstGeom prst="rect">
            <a:avLst/>
          </a:prstGeom>
          <a:noFill/>
          <a:ln w="9525">
            <a:noFill/>
            <a:miter lim="800000"/>
            <a:headEnd/>
            <a:tailEnd/>
          </a:ln>
        </p:spPr>
        <p:txBody>
          <a:bodyPr>
            <a:spAutoFit/>
          </a:bodyPr>
          <a:lstStyle/>
          <a:p>
            <a:r>
              <a:rPr lang="ru-RU" u="sng"/>
              <a:t>Надя:</a:t>
            </a:r>
            <a:r>
              <a:rPr lang="ru-RU"/>
              <a:t> </a:t>
            </a:r>
            <a:r>
              <a:rPr lang="ru-RU" b="1"/>
              <a:t>- Нет. Все проходит и забывается. Вспомни историю. Кто сейчас помнит имена спартанцев? Я смотрю на эту карту, на политическую карту нашего родного Советского Союза и вижу, лица наших потомков. Кто они? О чем они думают? Ты думаешь, они будут помнить о нас? Спроси у них, что они знают о Великой Отечественной войне! Цифры, даты, имена полководцев и все да? Все?</a:t>
            </a:r>
          </a:p>
        </p:txBody>
      </p:sp>
      <p:sp>
        <p:nvSpPr>
          <p:cNvPr id="8" name="TextBox 7"/>
          <p:cNvSpPr txBox="1">
            <a:spLocks noChangeArrowheads="1"/>
          </p:cNvSpPr>
          <p:nvPr/>
        </p:nvSpPr>
        <p:spPr bwMode="auto">
          <a:xfrm>
            <a:off x="5715000" y="1752600"/>
            <a:ext cx="3200400" cy="3970338"/>
          </a:xfrm>
          <a:prstGeom prst="rect">
            <a:avLst/>
          </a:prstGeom>
          <a:noFill/>
          <a:ln w="9525">
            <a:noFill/>
            <a:miter lim="800000"/>
            <a:headEnd/>
            <a:tailEnd/>
          </a:ln>
        </p:spPr>
        <p:txBody>
          <a:bodyPr>
            <a:spAutoFit/>
          </a:bodyPr>
          <a:lstStyle/>
          <a:p>
            <a:r>
              <a:rPr lang="ru-RU" u="sng"/>
              <a:t>Надя:</a:t>
            </a:r>
            <a:r>
              <a:rPr lang="ru-RU"/>
              <a:t> - </a:t>
            </a:r>
            <a:r>
              <a:rPr lang="ru-RU" b="1"/>
              <a:t>Ребята, знаете,  мне страшно…</a:t>
            </a:r>
          </a:p>
          <a:p>
            <a:r>
              <a:rPr lang="ru-RU" u="sng"/>
              <a:t>Оля:</a:t>
            </a:r>
            <a:r>
              <a:rPr lang="ru-RU"/>
              <a:t> </a:t>
            </a:r>
            <a:r>
              <a:rPr lang="ru-RU" b="1"/>
              <a:t>- Как тебе не стыдно, Надя.</a:t>
            </a:r>
          </a:p>
          <a:p>
            <a:r>
              <a:rPr lang="ru-RU" u="sng"/>
              <a:t>Надя:</a:t>
            </a:r>
            <a:r>
              <a:rPr lang="ru-RU" b="1"/>
              <a:t> - Нет  я  смерти не боюсь. Мне страшно, что мы исчезнем. Сначала о нас будут помнить наши родные а потом? Что потом?</a:t>
            </a:r>
          </a:p>
          <a:p>
            <a:r>
              <a:rPr lang="ru-RU" u="sng"/>
              <a:t>Оля:</a:t>
            </a:r>
            <a:r>
              <a:rPr lang="ru-RU"/>
              <a:t> - </a:t>
            </a:r>
            <a:r>
              <a:rPr lang="ru-RU" b="1"/>
              <a:t>Перестань! О нас будут помнить люди, для которых родина не просто звук…</a:t>
            </a:r>
            <a:endParaRPr lang="ru-RU"/>
          </a:p>
        </p:txBody>
      </p:sp>
    </p:spTree>
    <p:custDataLst>
      <p:tags r:id="rId1"/>
    </p:custDataLst>
  </p:cSld>
  <p:clrMapOvr>
    <a:masterClrMapping/>
  </p:clrMapOvr>
  <p:transition advTm="415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ppt_x"/>
                                          </p:val>
                                        </p:tav>
                                        <p:tav tm="100000">
                                          <p:val>
                                            <p:strVal val="#ppt_x"/>
                                          </p:val>
                                        </p:tav>
                                      </p:tavLst>
                                    </p:anim>
                                    <p:anim calcmode="lin" valueType="num">
                                      <p:cBhvr additive="base">
                                        <p:cTn id="14"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6500"/>
                                  </p:stCondLst>
                                  <p:childTnLst>
                                    <p:anim calcmode="lin" valueType="num">
                                      <p:cBhvr additive="base">
                                        <p:cTn id="18" dur="5000"/>
                                        <p:tgtEl>
                                          <p:spTgt spid="8"/>
                                        </p:tgtEl>
                                        <p:attrNameLst>
                                          <p:attrName>ppt_x</p:attrName>
                                        </p:attrNameLst>
                                      </p:cBhvr>
                                      <p:tavLst>
                                        <p:tav tm="0">
                                          <p:val>
                                            <p:strVal val="ppt_x"/>
                                          </p:val>
                                        </p:tav>
                                        <p:tav tm="100000">
                                          <p:val>
                                            <p:strVal val="ppt_x"/>
                                          </p:val>
                                        </p:tav>
                                      </p:tavLst>
                                    </p:anim>
                                    <p:anim calcmode="lin" valueType="num">
                                      <p:cBhvr additive="base">
                                        <p:cTn id="19" dur="5000"/>
                                        <p:tgtEl>
                                          <p:spTgt spid="8"/>
                                        </p:tgtEl>
                                        <p:attrNameLst>
                                          <p:attrName>ppt_y</p:attrName>
                                        </p:attrNameLst>
                                      </p:cBhvr>
                                      <p:tavLst>
                                        <p:tav tm="0">
                                          <p:val>
                                            <p:strVal val="ppt_y"/>
                                          </p:val>
                                        </p:tav>
                                        <p:tav tm="100000">
                                          <p:val>
                                            <p:strVal val="1+ppt_h/2"/>
                                          </p:val>
                                        </p:tav>
                                      </p:tavLst>
                                    </p:anim>
                                    <p:set>
                                      <p:cBhvr>
                                        <p:cTn id="20" dur="1" fill="hold">
                                          <p:stCondLst>
                                            <p:cond delay="4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1500"/>
                                  </p:stCondLst>
                                  <p:childTnLst>
                                    <p:anim calcmode="lin" valueType="num">
                                      <p:cBhvr additive="base">
                                        <p:cTn id="24" dur="2000"/>
                                        <p:tgtEl>
                                          <p:spTgt spid="4"/>
                                        </p:tgtEl>
                                        <p:attrNameLst>
                                          <p:attrName>ppt_x</p:attrName>
                                        </p:attrNameLst>
                                      </p:cBhvr>
                                      <p:tavLst>
                                        <p:tav tm="0">
                                          <p:val>
                                            <p:strVal val="ppt_x"/>
                                          </p:val>
                                        </p:tav>
                                        <p:tav tm="100000">
                                          <p:val>
                                            <p:strVal val="ppt_x"/>
                                          </p:val>
                                        </p:tav>
                                      </p:tavLst>
                                    </p:anim>
                                    <p:anim calcmode="lin" valueType="num">
                                      <p:cBhvr additive="base">
                                        <p:cTn id="25" dur="2000"/>
                                        <p:tgtEl>
                                          <p:spTgt spid="4"/>
                                        </p:tgtEl>
                                        <p:attrNameLst>
                                          <p:attrName>ppt_y</p:attrName>
                                        </p:attrNameLst>
                                      </p:cBhvr>
                                      <p:tavLst>
                                        <p:tav tm="0">
                                          <p:val>
                                            <p:strVal val="ppt_y"/>
                                          </p:val>
                                        </p:tav>
                                        <p:tav tm="100000">
                                          <p:val>
                                            <p:strVal val="1+ppt_h/2"/>
                                          </p:val>
                                        </p:tav>
                                      </p:tavLst>
                                    </p:anim>
                                    <p:set>
                                      <p:cBhvr>
                                        <p:cTn id="26" dur="1" fill="hold">
                                          <p:stCondLst>
                                            <p:cond delay="1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1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150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0" fill="hold"/>
                                        <p:tgtEl>
                                          <p:spTgt spid="6"/>
                                        </p:tgtEl>
                                        <p:attrNameLst>
                                          <p:attrName>ppt_x</p:attrName>
                                        </p:attrNameLst>
                                      </p:cBhvr>
                                      <p:tavLst>
                                        <p:tav tm="0">
                                          <p:val>
                                            <p:strVal val="#ppt_x"/>
                                          </p:val>
                                        </p:tav>
                                        <p:tav tm="100000">
                                          <p:val>
                                            <p:strVal val="#ppt_x"/>
                                          </p:val>
                                        </p:tav>
                                      </p:tavLst>
                                    </p:anim>
                                    <p:anim calcmode="lin" valueType="num">
                                      <p:cBhvr additive="base">
                                        <p:cTn id="3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10000"/>
                                  </p:stCondLst>
                                  <p:childTnLst>
                                    <p:anim calcmode="lin" valueType="num">
                                      <p:cBhvr additive="base">
                                        <p:cTn id="42" dur="5000"/>
                                        <p:tgtEl>
                                          <p:spTgt spid="6"/>
                                        </p:tgtEl>
                                        <p:attrNameLst>
                                          <p:attrName>ppt_x</p:attrName>
                                        </p:attrNameLst>
                                      </p:cBhvr>
                                      <p:tavLst>
                                        <p:tav tm="0">
                                          <p:val>
                                            <p:strVal val="ppt_x"/>
                                          </p:val>
                                        </p:tav>
                                        <p:tav tm="100000">
                                          <p:val>
                                            <p:strVal val="ppt_x"/>
                                          </p:val>
                                        </p:tav>
                                      </p:tavLst>
                                    </p:anim>
                                    <p:anim calcmode="lin" valueType="num">
                                      <p:cBhvr additive="base">
                                        <p:cTn id="43" dur="5000"/>
                                        <p:tgtEl>
                                          <p:spTgt spid="6"/>
                                        </p:tgtEl>
                                        <p:attrNameLst>
                                          <p:attrName>ppt_y</p:attrName>
                                        </p:attrNameLst>
                                      </p:cBhvr>
                                      <p:tavLst>
                                        <p:tav tm="0">
                                          <p:val>
                                            <p:strVal val="ppt_y"/>
                                          </p:val>
                                        </p:tav>
                                        <p:tav tm="100000">
                                          <p:val>
                                            <p:strVal val="1+ppt_h/2"/>
                                          </p:val>
                                        </p:tav>
                                      </p:tavLst>
                                    </p:anim>
                                    <p:set>
                                      <p:cBhvr>
                                        <p:cTn id="44" dur="1" fill="hold">
                                          <p:stCondLst>
                                            <p:cond delay="4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ox(in)">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914400" y="838200"/>
            <a:ext cx="7391400" cy="762000"/>
          </a:xfrm>
        </p:spPr>
        <p:txBody>
          <a:bodyPr/>
          <a:lstStyle/>
          <a:p>
            <a:r>
              <a:rPr lang="ru-RU" sz="2800" b="1" smtClean="0"/>
              <a:t>Действие</a:t>
            </a:r>
            <a:r>
              <a:rPr lang="en-US" sz="2800" b="1" smtClean="0"/>
              <a:t> V</a:t>
            </a:r>
            <a:r>
              <a:rPr lang="ru-RU" sz="2800" b="1" smtClean="0"/>
              <a:t>: «Вот и все…»</a:t>
            </a:r>
          </a:p>
        </p:txBody>
      </p:sp>
      <p:pic>
        <p:nvPicPr>
          <p:cNvPr id="4" name="Содержимое 3" descr="W4f1YmyE5FQ.jpg"/>
          <p:cNvPicPr>
            <a:picLocks noGrp="1" noChangeAspect="1"/>
          </p:cNvPicPr>
          <p:nvPr>
            <p:ph idx="1"/>
          </p:nvPr>
        </p:nvPicPr>
        <p:blipFill>
          <a:blip r:embed="rId3"/>
          <a:srcRect/>
          <a:stretch>
            <a:fillRect/>
          </a:stretch>
        </p:blipFill>
        <p:spPr>
          <a:xfrm>
            <a:off x="304800" y="1600200"/>
            <a:ext cx="4991100" cy="3330575"/>
          </a:xfrm>
        </p:spPr>
      </p:pic>
      <p:pic>
        <p:nvPicPr>
          <p:cNvPr id="5" name="Рисунок 4" descr="yPkjPeTajSg.jpg"/>
          <p:cNvPicPr>
            <a:picLocks noChangeAspect="1"/>
          </p:cNvPicPr>
          <p:nvPr/>
        </p:nvPicPr>
        <p:blipFill>
          <a:blip r:embed="rId4"/>
          <a:srcRect/>
          <a:stretch>
            <a:fillRect/>
          </a:stretch>
        </p:blipFill>
        <p:spPr bwMode="auto">
          <a:xfrm>
            <a:off x="1905000" y="2286000"/>
            <a:ext cx="5207000" cy="3473450"/>
          </a:xfrm>
          <a:prstGeom prst="rect">
            <a:avLst/>
          </a:prstGeom>
          <a:noFill/>
          <a:ln w="9525">
            <a:noFill/>
            <a:miter lim="800000"/>
            <a:headEnd/>
            <a:tailEnd/>
          </a:ln>
        </p:spPr>
      </p:pic>
      <p:pic>
        <p:nvPicPr>
          <p:cNvPr id="6" name="Рисунок 5" descr="kre_3FTvGZU.jpg"/>
          <p:cNvPicPr>
            <a:picLocks noChangeAspect="1"/>
          </p:cNvPicPr>
          <p:nvPr/>
        </p:nvPicPr>
        <p:blipFill>
          <a:blip r:embed="rId5"/>
          <a:srcRect/>
          <a:stretch>
            <a:fillRect/>
          </a:stretch>
        </p:blipFill>
        <p:spPr bwMode="auto">
          <a:xfrm>
            <a:off x="4191000" y="2667000"/>
            <a:ext cx="4699000" cy="3135313"/>
          </a:xfrm>
          <a:prstGeom prst="rect">
            <a:avLst/>
          </a:prstGeom>
          <a:noFill/>
          <a:ln w="9525">
            <a:noFill/>
            <a:miter lim="800000"/>
            <a:headEnd/>
            <a:tailEnd/>
          </a:ln>
        </p:spPr>
      </p:pic>
      <p:sp>
        <p:nvSpPr>
          <p:cNvPr id="8" name="TextBox 7"/>
          <p:cNvSpPr txBox="1">
            <a:spLocks noChangeArrowheads="1"/>
          </p:cNvSpPr>
          <p:nvPr/>
        </p:nvSpPr>
        <p:spPr bwMode="auto">
          <a:xfrm>
            <a:off x="5257800" y="1447800"/>
            <a:ext cx="3886200" cy="4800600"/>
          </a:xfrm>
          <a:prstGeom prst="rect">
            <a:avLst/>
          </a:prstGeom>
          <a:noFill/>
          <a:ln w="9525">
            <a:noFill/>
            <a:miter lim="800000"/>
            <a:headEnd/>
            <a:tailEnd/>
          </a:ln>
        </p:spPr>
        <p:txBody>
          <a:bodyPr>
            <a:spAutoFit/>
          </a:bodyPr>
          <a:lstStyle/>
          <a:p>
            <a:r>
              <a:rPr lang="ru-RU" u="sng"/>
              <a:t>Света:</a:t>
            </a:r>
            <a:r>
              <a:rPr lang="ru-RU"/>
              <a:t> </a:t>
            </a:r>
            <a:r>
              <a:rPr lang="ru-RU" b="1"/>
              <a:t>- Вот и все, как странно. Лес, лунная дорожка, ночь, а завтра уже ничего этого не будет. Ничего и никого, только холодная пустота. Нет! Так не бывает! Ведь вот же я стою, говорю, думаю,…а завтра меня не будет? Ведь я же не могу просто исчезнуть. Каждое утро будет вставать солнце, но я этого уже не увижу, никогда не увижу. Какое страшное слово – НИКОГДА. Глупо! Как все-таки глупо заканчивается жизнь. Ведь я же ни чего не успела…совсем ни чего…</a:t>
            </a:r>
          </a:p>
          <a:p>
            <a:endParaRPr lang="ru-RU"/>
          </a:p>
        </p:txBody>
      </p:sp>
      <p:sp>
        <p:nvSpPr>
          <p:cNvPr id="9" name="TextBox 8"/>
          <p:cNvSpPr txBox="1">
            <a:spLocks noChangeArrowheads="1"/>
          </p:cNvSpPr>
          <p:nvPr/>
        </p:nvSpPr>
        <p:spPr bwMode="auto">
          <a:xfrm>
            <a:off x="152400" y="1371600"/>
            <a:ext cx="4191000" cy="4800600"/>
          </a:xfrm>
          <a:prstGeom prst="rect">
            <a:avLst/>
          </a:prstGeom>
          <a:noFill/>
          <a:ln w="9525">
            <a:noFill/>
            <a:miter lim="800000"/>
            <a:headEnd/>
            <a:tailEnd/>
          </a:ln>
        </p:spPr>
        <p:txBody>
          <a:bodyPr>
            <a:spAutoFit/>
          </a:bodyPr>
          <a:lstStyle/>
          <a:p>
            <a:r>
              <a:rPr lang="ru-RU" u="sng"/>
              <a:t>Девочка:</a:t>
            </a:r>
            <a:r>
              <a:rPr lang="ru-RU"/>
              <a:t> </a:t>
            </a:r>
            <a:r>
              <a:rPr lang="ru-RU" b="1"/>
              <a:t>- Не плачь.</a:t>
            </a:r>
          </a:p>
          <a:p>
            <a:r>
              <a:rPr lang="ru-RU" u="sng"/>
              <a:t>Света:</a:t>
            </a:r>
            <a:r>
              <a:rPr lang="ru-RU"/>
              <a:t> </a:t>
            </a:r>
            <a:r>
              <a:rPr lang="ru-RU" b="1"/>
              <a:t>- Кто ты? Как ты сюда попала?</a:t>
            </a:r>
          </a:p>
          <a:p>
            <a:r>
              <a:rPr lang="ru-RU" u="sng"/>
              <a:t>Девочка:</a:t>
            </a:r>
            <a:r>
              <a:rPr lang="ru-RU"/>
              <a:t> </a:t>
            </a:r>
            <a:r>
              <a:rPr lang="ru-RU" b="1"/>
              <a:t>- Я пришла к тебе. Мне разрешили.</a:t>
            </a:r>
          </a:p>
          <a:p>
            <a:r>
              <a:rPr lang="ru-RU" u="sng"/>
              <a:t>Света:</a:t>
            </a:r>
            <a:r>
              <a:rPr lang="ru-RU"/>
              <a:t> </a:t>
            </a:r>
            <a:r>
              <a:rPr lang="ru-RU" b="1"/>
              <a:t>- Ты кто? Как тебя зовут?</a:t>
            </a:r>
          </a:p>
          <a:p>
            <a:r>
              <a:rPr lang="ru-RU" u="sng"/>
              <a:t>Девочка:</a:t>
            </a:r>
            <a:r>
              <a:rPr lang="ru-RU"/>
              <a:t> </a:t>
            </a:r>
            <a:r>
              <a:rPr lang="ru-RU" b="1"/>
              <a:t>- Не знаю, но ты хотела назвать меня Дашей. Разве ты уже не помнишь, как ты мечтала, что окончишь школу, выйдешь замуж, а когда у тебя родится дочь, ты назовешь ее Дарьей. В честь твоей мамы. Ну, почему ты опять плачешь? Скоро, уже совсем скоро, боль пройдет и все закончится. Не будет боли. Будем только я и ты…</a:t>
            </a:r>
          </a:p>
        </p:txBody>
      </p:sp>
    </p:spTree>
    <p:custDataLst>
      <p:tags r:id="rId1"/>
    </p:custDataLst>
  </p:cSld>
  <p:clrMapOvr>
    <a:masterClrMapping/>
  </p:clrMapOvr>
  <p:transition advTm="590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0"/>
                                        <p:tgtEl>
                                          <p:spTgt spid="5"/>
                                        </p:tgtEl>
                                        <p:attrNameLst>
                                          <p:attrName>ppt_x</p:attrName>
                                        </p:attrNameLst>
                                      </p:cBhvr>
                                      <p:tavLst>
                                        <p:tav tm="0">
                                          <p:val>
                                            <p:strVal val="ppt_x"/>
                                          </p:val>
                                        </p:tav>
                                        <p:tav tm="100000">
                                          <p:val>
                                            <p:strVal val="ppt_x"/>
                                          </p:val>
                                        </p:tav>
                                      </p:tavLst>
                                    </p:anim>
                                    <p:anim calcmode="lin" valueType="num">
                                      <p:cBhvr additive="base">
                                        <p:cTn id="19" dur="5000"/>
                                        <p:tgtEl>
                                          <p:spTgt spid="5"/>
                                        </p:tgtEl>
                                        <p:attrNameLst>
                                          <p:attrName>ppt_y</p:attrName>
                                        </p:attrNameLst>
                                      </p:cBhvr>
                                      <p:tavLst>
                                        <p:tav tm="0">
                                          <p:val>
                                            <p:strVal val="ppt_y"/>
                                          </p:val>
                                        </p:tav>
                                        <p:tav tm="100000">
                                          <p:val>
                                            <p:strVal val="1+ppt_h/2"/>
                                          </p:val>
                                        </p:tav>
                                      </p:tavLst>
                                    </p:anim>
                                    <p:set>
                                      <p:cBhvr>
                                        <p:cTn id="20" dur="1" fill="hold">
                                          <p:stCondLst>
                                            <p:cond delay="4999"/>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0" fill="hold"/>
                                        <p:tgtEl>
                                          <p:spTgt spid="8"/>
                                        </p:tgtEl>
                                        <p:attrNameLst>
                                          <p:attrName>ppt_x</p:attrName>
                                        </p:attrNameLst>
                                      </p:cBhvr>
                                      <p:tavLst>
                                        <p:tav tm="0">
                                          <p:val>
                                            <p:strVal val="#ppt_x"/>
                                          </p:val>
                                        </p:tav>
                                        <p:tav tm="100000">
                                          <p:val>
                                            <p:strVal val="#ppt_x"/>
                                          </p:val>
                                        </p:tav>
                                      </p:tavLst>
                                    </p:anim>
                                    <p:anim calcmode="lin" valueType="num">
                                      <p:cBhvr additive="base">
                                        <p:cTn id="26"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6000"/>
                                  </p:stCondLst>
                                  <p:childTnLst>
                                    <p:anim calcmode="lin" valueType="num">
                                      <p:cBhvr additive="base">
                                        <p:cTn id="30" dur="5000"/>
                                        <p:tgtEl>
                                          <p:spTgt spid="8"/>
                                        </p:tgtEl>
                                        <p:attrNameLst>
                                          <p:attrName>ppt_x</p:attrName>
                                        </p:attrNameLst>
                                      </p:cBhvr>
                                      <p:tavLst>
                                        <p:tav tm="0">
                                          <p:val>
                                            <p:strVal val="ppt_x"/>
                                          </p:val>
                                        </p:tav>
                                        <p:tav tm="100000">
                                          <p:val>
                                            <p:strVal val="ppt_x"/>
                                          </p:val>
                                        </p:tav>
                                      </p:tavLst>
                                    </p:anim>
                                    <p:anim calcmode="lin" valueType="num">
                                      <p:cBhvr additive="base">
                                        <p:cTn id="31" dur="5000"/>
                                        <p:tgtEl>
                                          <p:spTgt spid="8"/>
                                        </p:tgtEl>
                                        <p:attrNameLst>
                                          <p:attrName>ppt_y</p:attrName>
                                        </p:attrNameLst>
                                      </p:cBhvr>
                                      <p:tavLst>
                                        <p:tav tm="0">
                                          <p:val>
                                            <p:strVal val="ppt_y"/>
                                          </p:val>
                                        </p:tav>
                                        <p:tav tm="100000">
                                          <p:val>
                                            <p:strVal val="1+ppt_h/2"/>
                                          </p:val>
                                        </p:tav>
                                      </p:tavLst>
                                    </p:anim>
                                    <p:set>
                                      <p:cBhvr>
                                        <p:cTn id="32" dur="1" fill="hold">
                                          <p:stCondLst>
                                            <p:cond delay="49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3000"/>
                                        <p:tgtEl>
                                          <p:spTgt spid="4"/>
                                        </p:tgtEl>
                                        <p:attrNameLst>
                                          <p:attrName>ppt_x</p:attrName>
                                        </p:attrNameLst>
                                      </p:cBhvr>
                                      <p:tavLst>
                                        <p:tav tm="0">
                                          <p:val>
                                            <p:strVal val="ppt_x"/>
                                          </p:val>
                                        </p:tav>
                                        <p:tav tm="100000">
                                          <p:val>
                                            <p:strVal val="ppt_x"/>
                                          </p:val>
                                        </p:tav>
                                      </p:tavLst>
                                    </p:anim>
                                    <p:anim calcmode="lin" valueType="num">
                                      <p:cBhvr additive="base">
                                        <p:cTn id="37" dur="3000"/>
                                        <p:tgtEl>
                                          <p:spTgt spid="4"/>
                                        </p:tgtEl>
                                        <p:attrNameLst>
                                          <p:attrName>ppt_y</p:attrName>
                                        </p:attrNameLst>
                                      </p:cBhvr>
                                      <p:tavLst>
                                        <p:tav tm="0">
                                          <p:val>
                                            <p:strVal val="ppt_y"/>
                                          </p:val>
                                        </p:tav>
                                        <p:tav tm="100000">
                                          <p:val>
                                            <p:strVal val="1+ppt_h/2"/>
                                          </p:val>
                                        </p:tav>
                                      </p:tavLst>
                                    </p:anim>
                                    <p:set>
                                      <p:cBhvr>
                                        <p:cTn id="38" dur="1" fill="hold">
                                          <p:stCondLst>
                                            <p:cond delay="2999"/>
                                          </p:stCondLst>
                                        </p:cTn>
                                        <p:tgtEl>
                                          <p:spTgt spid="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0" fill="hold"/>
                                        <p:tgtEl>
                                          <p:spTgt spid="9"/>
                                        </p:tgtEl>
                                        <p:attrNameLst>
                                          <p:attrName>ppt_x</p:attrName>
                                        </p:attrNameLst>
                                      </p:cBhvr>
                                      <p:tavLst>
                                        <p:tav tm="0">
                                          <p:val>
                                            <p:strVal val="#ppt_x"/>
                                          </p:val>
                                        </p:tav>
                                        <p:tav tm="100000">
                                          <p:val>
                                            <p:strVal val="#ppt_x"/>
                                          </p:val>
                                        </p:tav>
                                      </p:tavLst>
                                    </p:anim>
                                    <p:anim calcmode="lin" valueType="num">
                                      <p:cBhvr additive="base">
                                        <p:cTn id="50"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1" nodeType="clickEffect">
                                  <p:stCondLst>
                                    <p:cond delay="6000"/>
                                  </p:stCondLst>
                                  <p:childTnLst>
                                    <p:anim calcmode="lin" valueType="num">
                                      <p:cBhvr additive="base">
                                        <p:cTn id="54" dur="5000"/>
                                        <p:tgtEl>
                                          <p:spTgt spid="9"/>
                                        </p:tgtEl>
                                        <p:attrNameLst>
                                          <p:attrName>ppt_x</p:attrName>
                                        </p:attrNameLst>
                                      </p:cBhvr>
                                      <p:tavLst>
                                        <p:tav tm="0">
                                          <p:val>
                                            <p:strVal val="ppt_x"/>
                                          </p:val>
                                        </p:tav>
                                        <p:tav tm="100000">
                                          <p:val>
                                            <p:strVal val="ppt_x"/>
                                          </p:val>
                                        </p:tav>
                                      </p:tavLst>
                                    </p:anim>
                                    <p:anim calcmode="lin" valueType="num">
                                      <p:cBhvr additive="base">
                                        <p:cTn id="55" dur="5000"/>
                                        <p:tgtEl>
                                          <p:spTgt spid="9"/>
                                        </p:tgtEl>
                                        <p:attrNameLst>
                                          <p:attrName>ppt_y</p:attrName>
                                        </p:attrNameLst>
                                      </p:cBhvr>
                                      <p:tavLst>
                                        <p:tav tm="0">
                                          <p:val>
                                            <p:strVal val="ppt_y"/>
                                          </p:val>
                                        </p:tav>
                                        <p:tav tm="100000">
                                          <p:val>
                                            <p:strVal val="1+ppt_h/2"/>
                                          </p:val>
                                        </p:tav>
                                      </p:tavLst>
                                    </p:anim>
                                    <p:set>
                                      <p:cBhvr>
                                        <p:cTn id="56" dur="1" fill="hold">
                                          <p:stCondLst>
                                            <p:cond delay="4999"/>
                                          </p:stCondLst>
                                        </p:cTn>
                                        <p:tgtEl>
                                          <p:spTgt spid="9"/>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xit" presetSubtype="16" fill="hold" nodeType="clickEffect">
                                  <p:stCondLst>
                                    <p:cond delay="0"/>
                                  </p:stCondLst>
                                  <p:childTnLst>
                                    <p:animEffect transition="out" filter="box(in)">
                                      <p:cBhvr>
                                        <p:cTn id="60" dur="3000"/>
                                        <p:tgtEl>
                                          <p:spTgt spid="5"/>
                                        </p:tgtEl>
                                      </p:cBhvr>
                                    </p:animEffect>
                                    <p:set>
                                      <p:cBhvr>
                                        <p:cTn id="61" dur="1" fill="hold">
                                          <p:stCondLst>
                                            <p:cond delay="2999"/>
                                          </p:stCondLst>
                                        </p:cTn>
                                        <p:tgtEl>
                                          <p:spTgt spid="5"/>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ox(in)">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838200"/>
            <a:ext cx="8229600" cy="914400"/>
          </a:xfrm>
        </p:spPr>
        <p:txBody>
          <a:bodyPr/>
          <a:lstStyle/>
          <a:p>
            <a:pPr eaLnBrk="1" hangingPunct="1"/>
            <a:r>
              <a:rPr lang="ru-RU" sz="3200" b="1" smtClean="0">
                <a:solidFill>
                  <a:srgbClr val="542A00"/>
                </a:solidFill>
              </a:rPr>
              <a:t>Общие сведения о мероприятии:</a:t>
            </a:r>
          </a:p>
        </p:txBody>
      </p:sp>
      <p:sp>
        <p:nvSpPr>
          <p:cNvPr id="3075" name="Rectangle 3"/>
          <p:cNvSpPr>
            <a:spLocks noGrp="1" noChangeArrowheads="1"/>
          </p:cNvSpPr>
          <p:nvPr>
            <p:ph idx="1"/>
          </p:nvPr>
        </p:nvSpPr>
        <p:spPr>
          <a:xfrm>
            <a:off x="914400" y="1752600"/>
            <a:ext cx="7543800" cy="3733800"/>
          </a:xfrm>
        </p:spPr>
        <p:txBody>
          <a:bodyPr/>
          <a:lstStyle/>
          <a:p>
            <a:pPr algn="ctr" eaLnBrk="1" hangingPunct="1">
              <a:lnSpc>
                <a:spcPct val="150000"/>
              </a:lnSpc>
              <a:buFontTx/>
              <a:buNone/>
            </a:pPr>
            <a:r>
              <a:rPr lang="ru-RU" sz="2400" b="1" smtClean="0"/>
              <a:t>Дата проведения: </a:t>
            </a:r>
            <a:r>
              <a:rPr lang="ru-RU" sz="2400" smtClean="0"/>
              <a:t>4 мая 2012 года.</a:t>
            </a:r>
          </a:p>
          <a:p>
            <a:pPr algn="ctr" eaLnBrk="1" hangingPunct="1">
              <a:lnSpc>
                <a:spcPct val="150000"/>
              </a:lnSpc>
              <a:buFontTx/>
              <a:buNone/>
            </a:pPr>
            <a:r>
              <a:rPr lang="ru-RU" sz="2400" b="1" smtClean="0"/>
              <a:t>Продолжительность:</a:t>
            </a:r>
            <a:r>
              <a:rPr lang="ru-RU" sz="2400" smtClean="0"/>
              <a:t> 40 минут.</a:t>
            </a:r>
            <a:endParaRPr lang="ru-RU" sz="2400" b="1" smtClean="0"/>
          </a:p>
          <a:p>
            <a:pPr algn="ctr" eaLnBrk="1" hangingPunct="1">
              <a:lnSpc>
                <a:spcPct val="150000"/>
              </a:lnSpc>
              <a:buFontTx/>
              <a:buNone/>
            </a:pPr>
            <a:r>
              <a:rPr lang="ru-RU" sz="2400" b="1" smtClean="0"/>
              <a:t>Возраст обучающихся принимавших участие в подготовке мероприятия: </a:t>
            </a:r>
            <a:r>
              <a:rPr lang="ru-RU" sz="2400" smtClean="0"/>
              <a:t>от</a:t>
            </a:r>
            <a:r>
              <a:rPr lang="ru-RU" sz="2400" b="1" smtClean="0"/>
              <a:t> </a:t>
            </a:r>
            <a:r>
              <a:rPr lang="ru-RU" sz="2400" smtClean="0"/>
              <a:t>10 до 16 лет.</a:t>
            </a:r>
          </a:p>
          <a:p>
            <a:pPr algn="ctr" eaLnBrk="1" hangingPunct="1">
              <a:lnSpc>
                <a:spcPct val="150000"/>
              </a:lnSpc>
              <a:buFontTx/>
              <a:buNone/>
            </a:pPr>
            <a:r>
              <a:rPr lang="ru-RU" sz="2400" b="1" smtClean="0"/>
              <a:t>Количество: </a:t>
            </a:r>
            <a:r>
              <a:rPr lang="ru-RU" sz="2400" smtClean="0"/>
              <a:t>20 человек.</a:t>
            </a:r>
          </a:p>
          <a:p>
            <a:pPr algn="ctr" eaLnBrk="1" hangingPunct="1">
              <a:lnSpc>
                <a:spcPct val="150000"/>
              </a:lnSpc>
              <a:buFontTx/>
              <a:buNone/>
            </a:pPr>
            <a:r>
              <a:rPr lang="ru-RU" sz="2400" b="1" smtClean="0"/>
              <a:t>Целевая аудитория:</a:t>
            </a:r>
            <a:r>
              <a:rPr lang="ru-RU" sz="2400" smtClean="0"/>
              <a:t> обучающиеся 5-11 классов.</a:t>
            </a:r>
            <a:r>
              <a:rPr lang="ru-RU" sz="2400" b="1" smtClean="0"/>
              <a:t> </a:t>
            </a:r>
          </a:p>
          <a:p>
            <a:pPr algn="ctr" eaLnBrk="1" hangingPunct="1">
              <a:lnSpc>
                <a:spcPct val="150000"/>
              </a:lnSpc>
              <a:buFontTx/>
              <a:buNone/>
            </a:pPr>
            <a:r>
              <a:rPr lang="ru-RU" sz="2400" b="1" smtClean="0"/>
              <a:t>Количество зрителей: </a:t>
            </a:r>
            <a:r>
              <a:rPr lang="ru-RU" sz="2400" smtClean="0"/>
              <a:t>более 600 человек.</a:t>
            </a:r>
          </a:p>
        </p:txBody>
      </p:sp>
    </p:spTree>
  </p:cSld>
  <p:clrMapOvr>
    <a:masterClrMapping/>
  </p:clrMapOvr>
  <p:transition advTm="759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uXokamkbJk.jpg"/>
          <p:cNvPicPr>
            <a:picLocks noChangeAspect="1"/>
          </p:cNvPicPr>
          <p:nvPr/>
        </p:nvPicPr>
        <p:blipFill>
          <a:blip r:embed="rId3"/>
          <a:srcRect/>
          <a:stretch>
            <a:fillRect/>
          </a:stretch>
        </p:blipFill>
        <p:spPr bwMode="auto">
          <a:xfrm>
            <a:off x="3733800" y="1447800"/>
            <a:ext cx="4025900" cy="2686050"/>
          </a:xfrm>
          <a:prstGeom prst="rect">
            <a:avLst/>
          </a:prstGeom>
          <a:noFill/>
          <a:ln w="9525">
            <a:noFill/>
            <a:miter lim="800000"/>
            <a:headEnd/>
            <a:tailEnd/>
          </a:ln>
        </p:spPr>
      </p:pic>
      <p:sp>
        <p:nvSpPr>
          <p:cNvPr id="21507" name="Заголовок 1"/>
          <p:cNvSpPr>
            <a:spLocks noGrp="1"/>
          </p:cNvSpPr>
          <p:nvPr>
            <p:ph type="title"/>
          </p:nvPr>
        </p:nvSpPr>
        <p:spPr>
          <a:xfrm>
            <a:off x="381000" y="762000"/>
            <a:ext cx="8382000" cy="838200"/>
          </a:xfrm>
        </p:spPr>
        <p:txBody>
          <a:bodyPr/>
          <a:lstStyle/>
          <a:p>
            <a:r>
              <a:rPr lang="ru-RU" sz="3200" b="1" smtClean="0"/>
              <a:t>Эпилог</a:t>
            </a:r>
            <a:r>
              <a:rPr lang="ru-RU" sz="3200" smtClean="0"/>
              <a:t>.</a:t>
            </a:r>
          </a:p>
        </p:txBody>
      </p:sp>
      <p:sp>
        <p:nvSpPr>
          <p:cNvPr id="3" name="Содержимое 2"/>
          <p:cNvSpPr>
            <a:spLocks noGrp="1"/>
          </p:cNvSpPr>
          <p:nvPr>
            <p:ph idx="1"/>
          </p:nvPr>
        </p:nvSpPr>
        <p:spPr>
          <a:xfrm>
            <a:off x="152400" y="1371600"/>
            <a:ext cx="4267200" cy="4419600"/>
          </a:xfrm>
        </p:spPr>
        <p:txBody>
          <a:bodyPr/>
          <a:lstStyle/>
          <a:p>
            <a:pPr>
              <a:buFontTx/>
              <a:buNone/>
            </a:pPr>
            <a:r>
              <a:rPr lang="ru-RU" sz="1600" b="1" smtClean="0"/>
              <a:t>Года, как четки, на ладони века</a:t>
            </a:r>
          </a:p>
          <a:p>
            <a:pPr>
              <a:buFontTx/>
              <a:buNone/>
            </a:pPr>
            <a:r>
              <a:rPr lang="ru-RU" sz="1600" b="1" smtClean="0"/>
              <a:t>Сплелись в один причудливый узор.</a:t>
            </a:r>
          </a:p>
          <a:p>
            <a:pPr>
              <a:buFontTx/>
              <a:buNone/>
            </a:pPr>
            <a:r>
              <a:rPr lang="ru-RU" sz="1600" b="1" smtClean="0"/>
              <a:t>Величье в нем и низость человека,</a:t>
            </a:r>
          </a:p>
          <a:p>
            <a:pPr>
              <a:buFontTx/>
              <a:buNone/>
            </a:pPr>
            <a:r>
              <a:rPr lang="ru-RU" sz="1600" b="1" smtClean="0"/>
              <a:t>Отваги блеск и трусости позор.</a:t>
            </a:r>
          </a:p>
          <a:p>
            <a:pPr>
              <a:buFontTx/>
              <a:buNone/>
            </a:pPr>
            <a:r>
              <a:rPr lang="ru-RU" sz="1600" b="1" smtClean="0"/>
              <a:t>Кто человечности научит человека?</a:t>
            </a:r>
          </a:p>
          <a:p>
            <a:pPr>
              <a:buFontTx/>
              <a:buNone/>
            </a:pPr>
            <a:r>
              <a:rPr lang="ru-RU" sz="1600" b="1" smtClean="0"/>
              <a:t>Любить друзей, уметь прощать врагов.</a:t>
            </a:r>
          </a:p>
          <a:p>
            <a:pPr>
              <a:buFontTx/>
              <a:buNone/>
            </a:pPr>
            <a:r>
              <a:rPr lang="ru-RU" sz="1600" b="1" smtClean="0"/>
              <a:t>Устала от насилия планета,</a:t>
            </a:r>
          </a:p>
          <a:p>
            <a:pPr>
              <a:buFontTx/>
              <a:buNone/>
            </a:pPr>
            <a:r>
              <a:rPr lang="ru-RU" sz="1600" b="1" smtClean="0"/>
              <a:t>От ложных идолов и суетных царьков.</a:t>
            </a:r>
          </a:p>
          <a:p>
            <a:pPr>
              <a:buFontTx/>
              <a:buNone/>
            </a:pPr>
            <a:r>
              <a:rPr lang="ru-RU" sz="1600" b="1" smtClean="0"/>
              <a:t>Власть, жажда денег – вот злой гений</a:t>
            </a:r>
          </a:p>
          <a:p>
            <a:pPr>
              <a:buFontTx/>
              <a:buNone/>
            </a:pPr>
            <a:r>
              <a:rPr lang="ru-RU" sz="1600" b="1" smtClean="0"/>
              <a:t>Войны, что без начала и конца.</a:t>
            </a:r>
          </a:p>
          <a:p>
            <a:pPr>
              <a:buFontTx/>
              <a:buNone/>
            </a:pPr>
            <a:r>
              <a:rPr lang="ru-RU" sz="1600" b="1" smtClean="0"/>
              <a:t>Остановитесь люди! Хватит крови!</a:t>
            </a:r>
          </a:p>
          <a:p>
            <a:pPr>
              <a:buFontTx/>
              <a:buNone/>
            </a:pPr>
            <a:r>
              <a:rPr lang="ru-RU" sz="1600" b="1" smtClean="0"/>
              <a:t>Довольно детских слез и скорби вдов!</a:t>
            </a:r>
          </a:p>
          <a:p>
            <a:pPr>
              <a:buFontTx/>
              <a:buNone/>
            </a:pPr>
            <a:r>
              <a:rPr lang="ru-RU" sz="1600" b="1" smtClean="0"/>
              <a:t>Пусть мир опять наполнится Надеждой</a:t>
            </a:r>
          </a:p>
          <a:p>
            <a:pPr>
              <a:buFontTx/>
              <a:buNone/>
            </a:pPr>
            <a:r>
              <a:rPr lang="ru-RU" sz="1600" b="1" smtClean="0"/>
              <a:t>И Вера к нам вернется и Любовь!</a:t>
            </a:r>
          </a:p>
          <a:p>
            <a:pPr>
              <a:buFontTx/>
              <a:buNone/>
            </a:pPr>
            <a:r>
              <a:rPr lang="ru-RU" sz="1600" b="1" smtClean="0"/>
              <a:t/>
            </a:r>
            <a:br>
              <a:rPr lang="ru-RU" sz="1600" b="1" smtClean="0"/>
            </a:br>
            <a:r>
              <a:rPr lang="ru-RU" sz="1600" b="1" smtClean="0"/>
              <a:t> </a:t>
            </a:r>
            <a:endParaRPr lang="ru-RU" sz="1600" smtClean="0"/>
          </a:p>
          <a:p>
            <a:endParaRPr lang="ru-RU" sz="1600" smtClean="0"/>
          </a:p>
        </p:txBody>
      </p:sp>
      <p:pic>
        <p:nvPicPr>
          <p:cNvPr id="5" name="Рисунок 4" descr="FuQOJUykVUg.jpg"/>
          <p:cNvPicPr>
            <a:picLocks noChangeAspect="1"/>
          </p:cNvPicPr>
          <p:nvPr/>
        </p:nvPicPr>
        <p:blipFill>
          <a:blip r:embed="rId4"/>
          <a:srcRect/>
          <a:stretch>
            <a:fillRect/>
          </a:stretch>
        </p:blipFill>
        <p:spPr bwMode="auto">
          <a:xfrm>
            <a:off x="4572000" y="2362200"/>
            <a:ext cx="4038600" cy="2743200"/>
          </a:xfrm>
          <a:prstGeom prst="rect">
            <a:avLst/>
          </a:prstGeom>
          <a:noFill/>
          <a:ln w="9525">
            <a:noFill/>
            <a:miter lim="800000"/>
            <a:headEnd/>
            <a:tailEnd/>
          </a:ln>
        </p:spPr>
      </p:pic>
      <p:pic>
        <p:nvPicPr>
          <p:cNvPr id="6" name="Рисунок 5" descr="CafIkLW_-fE.jpg"/>
          <p:cNvPicPr>
            <a:picLocks noChangeAspect="1"/>
          </p:cNvPicPr>
          <p:nvPr/>
        </p:nvPicPr>
        <p:blipFill>
          <a:blip r:embed="rId5"/>
          <a:srcRect/>
          <a:stretch>
            <a:fillRect/>
          </a:stretch>
        </p:blipFill>
        <p:spPr bwMode="auto">
          <a:xfrm>
            <a:off x="4876800" y="3886200"/>
            <a:ext cx="4038600" cy="2693988"/>
          </a:xfrm>
          <a:prstGeom prst="rect">
            <a:avLst/>
          </a:prstGeom>
          <a:noFill/>
          <a:ln w="9525">
            <a:noFill/>
            <a:miter lim="800000"/>
            <a:headEnd/>
            <a:tailEnd/>
          </a:ln>
        </p:spPr>
      </p:pic>
    </p:spTree>
    <p:custDataLst>
      <p:tags r:id="rId1"/>
    </p:custDataLst>
  </p:cSld>
  <p:clrMapOvr>
    <a:masterClrMapping/>
  </p:clrMapOvr>
  <p:transition advTm="710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50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50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50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50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50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50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50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50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box(in)">
                                      <p:cBhvr>
                                        <p:cTn id="97" dur="3000"/>
                                        <p:tgtEl>
                                          <p:spTgt spid="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box(in)">
                                      <p:cBhvr>
                                        <p:cTn id="102" dur="3000"/>
                                        <p:tgtEl>
                                          <p:spTgt spid="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box(in)">
                                      <p:cBhvr>
                                        <p:cTn id="107" dur="3000"/>
                                        <p:tgtEl>
                                          <p:spTgt spid="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xit" presetSubtype="4" fill="hold" grpId="1" nodeType="clickEffect">
                                  <p:stCondLst>
                                    <p:cond delay="8000"/>
                                  </p:stCondLst>
                                  <p:childTnLst>
                                    <p:anim calcmode="lin" valueType="num">
                                      <p:cBhvr additive="base">
                                        <p:cTn id="111" dur="5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2" dur="5000"/>
                                        <p:tgtEl>
                                          <p:spTgt spid="3">
                                            <p:txEl>
                                              <p:pRg st="0" end="0"/>
                                            </p:txEl>
                                          </p:spTgt>
                                        </p:tgtEl>
                                        <p:attrNameLst>
                                          <p:attrName>ppt_y</p:attrName>
                                        </p:attrNameLst>
                                      </p:cBhvr>
                                      <p:tavLst>
                                        <p:tav tm="0">
                                          <p:val>
                                            <p:strVal val="ppt_y"/>
                                          </p:val>
                                        </p:tav>
                                        <p:tav tm="100000">
                                          <p:val>
                                            <p:strVal val="1+ppt_h/2"/>
                                          </p:val>
                                        </p:tav>
                                      </p:tavLst>
                                    </p:anim>
                                    <p:set>
                                      <p:cBhvr>
                                        <p:cTn id="113"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xit" presetSubtype="4" fill="hold" grpId="1" nodeType="clickEffect">
                                  <p:stCondLst>
                                    <p:cond delay="8000"/>
                                  </p:stCondLst>
                                  <p:childTnLst>
                                    <p:anim calcmode="lin" valueType="num">
                                      <p:cBhvr additive="base">
                                        <p:cTn id="117" dur="5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8" dur="5000"/>
                                        <p:tgtEl>
                                          <p:spTgt spid="3">
                                            <p:txEl>
                                              <p:pRg st="1" end="1"/>
                                            </p:txEl>
                                          </p:spTgt>
                                        </p:tgtEl>
                                        <p:attrNameLst>
                                          <p:attrName>ppt_y</p:attrName>
                                        </p:attrNameLst>
                                      </p:cBhvr>
                                      <p:tavLst>
                                        <p:tav tm="0">
                                          <p:val>
                                            <p:strVal val="ppt_y"/>
                                          </p:val>
                                        </p:tav>
                                        <p:tav tm="100000">
                                          <p:val>
                                            <p:strVal val="1+ppt_h/2"/>
                                          </p:val>
                                        </p:tav>
                                      </p:tavLst>
                                    </p:anim>
                                    <p:set>
                                      <p:cBhvr>
                                        <p:cTn id="119" dur="1" fill="hold">
                                          <p:stCondLst>
                                            <p:cond delay="4999"/>
                                          </p:stCondLst>
                                        </p:cTn>
                                        <p:tgtEl>
                                          <p:spTgt spid="3">
                                            <p:txEl>
                                              <p:pRg st="1" end="1"/>
                                            </p:txEl>
                                          </p:spTgt>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xit" presetSubtype="4" fill="hold" grpId="1" nodeType="clickEffect">
                                  <p:stCondLst>
                                    <p:cond delay="8000"/>
                                  </p:stCondLst>
                                  <p:childTnLst>
                                    <p:anim calcmode="lin" valueType="num">
                                      <p:cBhvr additive="base">
                                        <p:cTn id="123" dur="5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4" dur="5000"/>
                                        <p:tgtEl>
                                          <p:spTgt spid="3">
                                            <p:txEl>
                                              <p:pRg st="2" end="2"/>
                                            </p:txEl>
                                          </p:spTgt>
                                        </p:tgtEl>
                                        <p:attrNameLst>
                                          <p:attrName>ppt_y</p:attrName>
                                        </p:attrNameLst>
                                      </p:cBhvr>
                                      <p:tavLst>
                                        <p:tav tm="0">
                                          <p:val>
                                            <p:strVal val="ppt_y"/>
                                          </p:val>
                                        </p:tav>
                                        <p:tav tm="100000">
                                          <p:val>
                                            <p:strVal val="1+ppt_h/2"/>
                                          </p:val>
                                        </p:tav>
                                      </p:tavLst>
                                    </p:anim>
                                    <p:set>
                                      <p:cBhvr>
                                        <p:cTn id="125" dur="1" fill="hold">
                                          <p:stCondLst>
                                            <p:cond delay="4999"/>
                                          </p:stCondLst>
                                        </p:cTn>
                                        <p:tgtEl>
                                          <p:spTgt spid="3">
                                            <p:txEl>
                                              <p:pRg st="2" end="2"/>
                                            </p:txEl>
                                          </p:spTgt>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4" fill="hold" grpId="1" nodeType="clickEffect">
                                  <p:stCondLst>
                                    <p:cond delay="8000"/>
                                  </p:stCondLst>
                                  <p:childTnLst>
                                    <p:anim calcmode="lin" valueType="num">
                                      <p:cBhvr additive="base">
                                        <p:cTn id="129" dur="50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0" dur="5000"/>
                                        <p:tgtEl>
                                          <p:spTgt spid="3">
                                            <p:txEl>
                                              <p:pRg st="3" end="3"/>
                                            </p:txEl>
                                          </p:spTgt>
                                        </p:tgtEl>
                                        <p:attrNameLst>
                                          <p:attrName>ppt_y</p:attrName>
                                        </p:attrNameLst>
                                      </p:cBhvr>
                                      <p:tavLst>
                                        <p:tav tm="0">
                                          <p:val>
                                            <p:strVal val="ppt_y"/>
                                          </p:val>
                                        </p:tav>
                                        <p:tav tm="100000">
                                          <p:val>
                                            <p:strVal val="1+ppt_h/2"/>
                                          </p:val>
                                        </p:tav>
                                      </p:tavLst>
                                    </p:anim>
                                    <p:set>
                                      <p:cBhvr>
                                        <p:cTn id="131" dur="1" fill="hold">
                                          <p:stCondLst>
                                            <p:cond delay="4999"/>
                                          </p:stCondLst>
                                        </p:cTn>
                                        <p:tgtEl>
                                          <p:spTgt spid="3">
                                            <p:txEl>
                                              <p:pRg st="3" end="3"/>
                                            </p:txEl>
                                          </p:spTgt>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xit" presetSubtype="4" fill="hold" grpId="1" nodeType="clickEffect">
                                  <p:stCondLst>
                                    <p:cond delay="8000"/>
                                  </p:stCondLst>
                                  <p:childTnLst>
                                    <p:anim calcmode="lin" valueType="num">
                                      <p:cBhvr additive="base">
                                        <p:cTn id="135" dur="50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6" dur="5000"/>
                                        <p:tgtEl>
                                          <p:spTgt spid="3">
                                            <p:txEl>
                                              <p:pRg st="4" end="4"/>
                                            </p:txEl>
                                          </p:spTgt>
                                        </p:tgtEl>
                                        <p:attrNameLst>
                                          <p:attrName>ppt_y</p:attrName>
                                        </p:attrNameLst>
                                      </p:cBhvr>
                                      <p:tavLst>
                                        <p:tav tm="0">
                                          <p:val>
                                            <p:strVal val="ppt_y"/>
                                          </p:val>
                                        </p:tav>
                                        <p:tav tm="100000">
                                          <p:val>
                                            <p:strVal val="1+ppt_h/2"/>
                                          </p:val>
                                        </p:tav>
                                      </p:tavLst>
                                    </p:anim>
                                    <p:set>
                                      <p:cBhvr>
                                        <p:cTn id="137" dur="1" fill="hold">
                                          <p:stCondLst>
                                            <p:cond delay="4999"/>
                                          </p:stCondLst>
                                        </p:cTn>
                                        <p:tgtEl>
                                          <p:spTgt spid="3">
                                            <p:txEl>
                                              <p:pRg st="4" end="4"/>
                                            </p:txEl>
                                          </p:spTgt>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xit" presetSubtype="4" fill="hold" grpId="1" nodeType="clickEffect">
                                  <p:stCondLst>
                                    <p:cond delay="8000"/>
                                  </p:stCondLst>
                                  <p:childTnLst>
                                    <p:anim calcmode="lin" valueType="num">
                                      <p:cBhvr additive="base">
                                        <p:cTn id="141" dur="50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2" dur="5000"/>
                                        <p:tgtEl>
                                          <p:spTgt spid="3">
                                            <p:txEl>
                                              <p:pRg st="5" end="5"/>
                                            </p:txEl>
                                          </p:spTgt>
                                        </p:tgtEl>
                                        <p:attrNameLst>
                                          <p:attrName>ppt_y</p:attrName>
                                        </p:attrNameLst>
                                      </p:cBhvr>
                                      <p:tavLst>
                                        <p:tav tm="0">
                                          <p:val>
                                            <p:strVal val="ppt_y"/>
                                          </p:val>
                                        </p:tav>
                                        <p:tav tm="100000">
                                          <p:val>
                                            <p:strVal val="1+ppt_h/2"/>
                                          </p:val>
                                        </p:tav>
                                      </p:tavLst>
                                    </p:anim>
                                    <p:set>
                                      <p:cBhvr>
                                        <p:cTn id="143" dur="1" fill="hold">
                                          <p:stCondLst>
                                            <p:cond delay="4999"/>
                                          </p:stCondLst>
                                        </p:cTn>
                                        <p:tgtEl>
                                          <p:spTgt spid="3">
                                            <p:txEl>
                                              <p:pRg st="5" end="5"/>
                                            </p:txEl>
                                          </p:spTgt>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xit" presetSubtype="4" fill="hold" grpId="1" nodeType="clickEffect">
                                  <p:stCondLst>
                                    <p:cond delay="8000"/>
                                  </p:stCondLst>
                                  <p:childTnLst>
                                    <p:anim calcmode="lin" valueType="num">
                                      <p:cBhvr additive="base">
                                        <p:cTn id="147" dur="50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8" dur="5000"/>
                                        <p:tgtEl>
                                          <p:spTgt spid="3">
                                            <p:txEl>
                                              <p:pRg st="6" end="6"/>
                                            </p:txEl>
                                          </p:spTgt>
                                        </p:tgtEl>
                                        <p:attrNameLst>
                                          <p:attrName>ppt_y</p:attrName>
                                        </p:attrNameLst>
                                      </p:cBhvr>
                                      <p:tavLst>
                                        <p:tav tm="0">
                                          <p:val>
                                            <p:strVal val="ppt_y"/>
                                          </p:val>
                                        </p:tav>
                                        <p:tav tm="100000">
                                          <p:val>
                                            <p:strVal val="1+ppt_h/2"/>
                                          </p:val>
                                        </p:tav>
                                      </p:tavLst>
                                    </p:anim>
                                    <p:set>
                                      <p:cBhvr>
                                        <p:cTn id="149" dur="1" fill="hold">
                                          <p:stCondLst>
                                            <p:cond delay="4999"/>
                                          </p:stCondLst>
                                        </p:cTn>
                                        <p:tgtEl>
                                          <p:spTgt spid="3">
                                            <p:txEl>
                                              <p:pRg st="6" end="6"/>
                                            </p:txEl>
                                          </p:spTgt>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xit" presetSubtype="4" fill="hold" grpId="1" nodeType="clickEffect">
                                  <p:stCondLst>
                                    <p:cond delay="8000"/>
                                  </p:stCondLst>
                                  <p:childTnLst>
                                    <p:anim calcmode="lin" valueType="num">
                                      <p:cBhvr additive="base">
                                        <p:cTn id="153" dur="50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54" dur="5000"/>
                                        <p:tgtEl>
                                          <p:spTgt spid="3">
                                            <p:txEl>
                                              <p:pRg st="7" end="7"/>
                                            </p:txEl>
                                          </p:spTgt>
                                        </p:tgtEl>
                                        <p:attrNameLst>
                                          <p:attrName>ppt_y</p:attrName>
                                        </p:attrNameLst>
                                      </p:cBhvr>
                                      <p:tavLst>
                                        <p:tav tm="0">
                                          <p:val>
                                            <p:strVal val="ppt_y"/>
                                          </p:val>
                                        </p:tav>
                                        <p:tav tm="100000">
                                          <p:val>
                                            <p:strVal val="1+ppt_h/2"/>
                                          </p:val>
                                        </p:tav>
                                      </p:tavLst>
                                    </p:anim>
                                    <p:set>
                                      <p:cBhvr>
                                        <p:cTn id="155" dur="1" fill="hold">
                                          <p:stCondLst>
                                            <p:cond delay="4999"/>
                                          </p:stCondLst>
                                        </p:cTn>
                                        <p:tgtEl>
                                          <p:spTgt spid="3">
                                            <p:txEl>
                                              <p:pRg st="7" end="7"/>
                                            </p:txEl>
                                          </p:spTgt>
                                        </p:tgtEl>
                                        <p:attrNameLst>
                                          <p:attrName>style.visibility</p:attrName>
                                        </p:attrNameLst>
                                      </p:cBhvr>
                                      <p:to>
                                        <p:strVal val="hidden"/>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xit" presetSubtype="4" fill="hold" grpId="1" nodeType="clickEffect">
                                  <p:stCondLst>
                                    <p:cond delay="8000"/>
                                  </p:stCondLst>
                                  <p:childTnLst>
                                    <p:anim calcmode="lin" valueType="num">
                                      <p:cBhvr additive="base">
                                        <p:cTn id="159" dur="50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0" dur="5000"/>
                                        <p:tgtEl>
                                          <p:spTgt spid="3">
                                            <p:txEl>
                                              <p:pRg st="8" end="8"/>
                                            </p:txEl>
                                          </p:spTgt>
                                        </p:tgtEl>
                                        <p:attrNameLst>
                                          <p:attrName>ppt_y</p:attrName>
                                        </p:attrNameLst>
                                      </p:cBhvr>
                                      <p:tavLst>
                                        <p:tav tm="0">
                                          <p:val>
                                            <p:strVal val="ppt_y"/>
                                          </p:val>
                                        </p:tav>
                                        <p:tav tm="100000">
                                          <p:val>
                                            <p:strVal val="1+ppt_h/2"/>
                                          </p:val>
                                        </p:tav>
                                      </p:tavLst>
                                    </p:anim>
                                    <p:set>
                                      <p:cBhvr>
                                        <p:cTn id="161" dur="1" fill="hold">
                                          <p:stCondLst>
                                            <p:cond delay="4999"/>
                                          </p:stCondLst>
                                        </p:cTn>
                                        <p:tgtEl>
                                          <p:spTgt spid="3">
                                            <p:txEl>
                                              <p:pRg st="8" end="8"/>
                                            </p:txEl>
                                          </p:spTgt>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xit" presetSubtype="4" fill="hold" grpId="1" nodeType="clickEffect">
                                  <p:stCondLst>
                                    <p:cond delay="8000"/>
                                  </p:stCondLst>
                                  <p:childTnLst>
                                    <p:anim calcmode="lin" valueType="num">
                                      <p:cBhvr additive="base">
                                        <p:cTn id="165" dur="50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6" dur="5000"/>
                                        <p:tgtEl>
                                          <p:spTgt spid="3">
                                            <p:txEl>
                                              <p:pRg st="9" end="9"/>
                                            </p:txEl>
                                          </p:spTgt>
                                        </p:tgtEl>
                                        <p:attrNameLst>
                                          <p:attrName>ppt_y</p:attrName>
                                        </p:attrNameLst>
                                      </p:cBhvr>
                                      <p:tavLst>
                                        <p:tav tm="0">
                                          <p:val>
                                            <p:strVal val="ppt_y"/>
                                          </p:val>
                                        </p:tav>
                                        <p:tav tm="100000">
                                          <p:val>
                                            <p:strVal val="1+ppt_h/2"/>
                                          </p:val>
                                        </p:tav>
                                      </p:tavLst>
                                    </p:anim>
                                    <p:set>
                                      <p:cBhvr>
                                        <p:cTn id="167" dur="1" fill="hold">
                                          <p:stCondLst>
                                            <p:cond delay="4999"/>
                                          </p:stCondLst>
                                        </p:cTn>
                                        <p:tgtEl>
                                          <p:spTgt spid="3">
                                            <p:txEl>
                                              <p:pRg st="9" end="9"/>
                                            </p:txEl>
                                          </p:spTgt>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xit" presetSubtype="4" fill="hold" grpId="1" nodeType="clickEffect">
                                  <p:stCondLst>
                                    <p:cond delay="8000"/>
                                  </p:stCondLst>
                                  <p:childTnLst>
                                    <p:anim calcmode="lin" valueType="num">
                                      <p:cBhvr additive="base">
                                        <p:cTn id="171" dur="50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72" dur="5000"/>
                                        <p:tgtEl>
                                          <p:spTgt spid="3">
                                            <p:txEl>
                                              <p:pRg st="10" end="10"/>
                                            </p:txEl>
                                          </p:spTgt>
                                        </p:tgtEl>
                                        <p:attrNameLst>
                                          <p:attrName>ppt_y</p:attrName>
                                        </p:attrNameLst>
                                      </p:cBhvr>
                                      <p:tavLst>
                                        <p:tav tm="0">
                                          <p:val>
                                            <p:strVal val="ppt_y"/>
                                          </p:val>
                                        </p:tav>
                                        <p:tav tm="100000">
                                          <p:val>
                                            <p:strVal val="1+ppt_h/2"/>
                                          </p:val>
                                        </p:tav>
                                      </p:tavLst>
                                    </p:anim>
                                    <p:set>
                                      <p:cBhvr>
                                        <p:cTn id="173" dur="1" fill="hold">
                                          <p:stCondLst>
                                            <p:cond delay="4999"/>
                                          </p:stCondLst>
                                        </p:cTn>
                                        <p:tgtEl>
                                          <p:spTgt spid="3">
                                            <p:txEl>
                                              <p:pRg st="10" end="10"/>
                                            </p:txEl>
                                          </p:spTgt>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xit" presetSubtype="4" fill="hold" grpId="1" nodeType="clickEffect">
                                  <p:stCondLst>
                                    <p:cond delay="8000"/>
                                  </p:stCondLst>
                                  <p:childTnLst>
                                    <p:anim calcmode="lin" valueType="num">
                                      <p:cBhvr additive="base">
                                        <p:cTn id="177" dur="5000"/>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78" dur="5000"/>
                                        <p:tgtEl>
                                          <p:spTgt spid="3">
                                            <p:txEl>
                                              <p:pRg st="11" end="11"/>
                                            </p:txEl>
                                          </p:spTgt>
                                        </p:tgtEl>
                                        <p:attrNameLst>
                                          <p:attrName>ppt_y</p:attrName>
                                        </p:attrNameLst>
                                      </p:cBhvr>
                                      <p:tavLst>
                                        <p:tav tm="0">
                                          <p:val>
                                            <p:strVal val="ppt_y"/>
                                          </p:val>
                                        </p:tav>
                                        <p:tav tm="100000">
                                          <p:val>
                                            <p:strVal val="1+ppt_h/2"/>
                                          </p:val>
                                        </p:tav>
                                      </p:tavLst>
                                    </p:anim>
                                    <p:set>
                                      <p:cBhvr>
                                        <p:cTn id="179" dur="1" fill="hold">
                                          <p:stCondLst>
                                            <p:cond delay="4999"/>
                                          </p:stCondLst>
                                        </p:cTn>
                                        <p:tgtEl>
                                          <p:spTgt spid="3">
                                            <p:txEl>
                                              <p:pRg st="11" end="11"/>
                                            </p:txEl>
                                          </p:spTgt>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xit" presetSubtype="4" fill="hold" grpId="1" nodeType="clickEffect">
                                  <p:stCondLst>
                                    <p:cond delay="8000"/>
                                  </p:stCondLst>
                                  <p:childTnLst>
                                    <p:anim calcmode="lin" valueType="num">
                                      <p:cBhvr additive="base">
                                        <p:cTn id="183" dur="5000"/>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84" dur="5000"/>
                                        <p:tgtEl>
                                          <p:spTgt spid="3">
                                            <p:txEl>
                                              <p:pRg st="12" end="12"/>
                                            </p:txEl>
                                          </p:spTgt>
                                        </p:tgtEl>
                                        <p:attrNameLst>
                                          <p:attrName>ppt_y</p:attrName>
                                        </p:attrNameLst>
                                      </p:cBhvr>
                                      <p:tavLst>
                                        <p:tav tm="0">
                                          <p:val>
                                            <p:strVal val="ppt_y"/>
                                          </p:val>
                                        </p:tav>
                                        <p:tav tm="100000">
                                          <p:val>
                                            <p:strVal val="1+ppt_h/2"/>
                                          </p:val>
                                        </p:tav>
                                      </p:tavLst>
                                    </p:anim>
                                    <p:set>
                                      <p:cBhvr>
                                        <p:cTn id="185" dur="1" fill="hold">
                                          <p:stCondLst>
                                            <p:cond delay="4999"/>
                                          </p:stCondLst>
                                        </p:cTn>
                                        <p:tgtEl>
                                          <p:spTgt spid="3">
                                            <p:txEl>
                                              <p:pRg st="12" end="12"/>
                                            </p:txEl>
                                          </p:spTgt>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 presetClass="exit" presetSubtype="4" fill="hold" grpId="1" nodeType="clickEffect">
                                  <p:stCondLst>
                                    <p:cond delay="8000"/>
                                  </p:stCondLst>
                                  <p:childTnLst>
                                    <p:anim calcmode="lin" valueType="num">
                                      <p:cBhvr additive="base">
                                        <p:cTn id="189" dur="5000"/>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90" dur="5000"/>
                                        <p:tgtEl>
                                          <p:spTgt spid="3">
                                            <p:txEl>
                                              <p:pRg st="13" end="13"/>
                                            </p:txEl>
                                          </p:spTgt>
                                        </p:tgtEl>
                                        <p:attrNameLst>
                                          <p:attrName>ppt_y</p:attrName>
                                        </p:attrNameLst>
                                      </p:cBhvr>
                                      <p:tavLst>
                                        <p:tav tm="0">
                                          <p:val>
                                            <p:strVal val="ppt_y"/>
                                          </p:val>
                                        </p:tav>
                                        <p:tav tm="100000">
                                          <p:val>
                                            <p:strVal val="1+ppt_h/2"/>
                                          </p:val>
                                        </p:tav>
                                      </p:tavLst>
                                    </p:anim>
                                    <p:set>
                                      <p:cBhvr>
                                        <p:cTn id="191" dur="1" fill="hold">
                                          <p:stCondLst>
                                            <p:cond delay="4999"/>
                                          </p:stCondLst>
                                        </p:cTn>
                                        <p:tgtEl>
                                          <p:spTgt spid="3">
                                            <p:txEl>
                                              <p:pRg st="13" end="13"/>
                                            </p:txEl>
                                          </p:spTgt>
                                        </p:tgtEl>
                                        <p:attrNameLst>
                                          <p:attrName>style.visibility</p:attrName>
                                        </p:attrNameLst>
                                      </p:cBhvr>
                                      <p:to>
                                        <p:strVal val="hidden"/>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xit" presetSubtype="4" fill="hold" grpId="1" nodeType="clickEffect">
                                  <p:stCondLst>
                                    <p:cond delay="8000"/>
                                  </p:stCondLst>
                                  <p:childTnLst>
                                    <p:anim calcmode="lin" valueType="num">
                                      <p:cBhvr additive="base">
                                        <p:cTn id="195" dur="5000"/>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96" dur="5000"/>
                                        <p:tgtEl>
                                          <p:spTgt spid="3">
                                            <p:txEl>
                                              <p:pRg st="14" end="14"/>
                                            </p:txEl>
                                          </p:spTgt>
                                        </p:tgtEl>
                                        <p:attrNameLst>
                                          <p:attrName>ppt_y</p:attrName>
                                        </p:attrNameLst>
                                      </p:cBhvr>
                                      <p:tavLst>
                                        <p:tav tm="0">
                                          <p:val>
                                            <p:strVal val="ppt_y"/>
                                          </p:val>
                                        </p:tav>
                                        <p:tav tm="100000">
                                          <p:val>
                                            <p:strVal val="1+ppt_h/2"/>
                                          </p:val>
                                        </p:tav>
                                      </p:tavLst>
                                    </p:anim>
                                    <p:set>
                                      <p:cBhvr>
                                        <p:cTn id="197" dur="1" fill="hold">
                                          <p:stCondLst>
                                            <p:cond delay="4999"/>
                                          </p:stCondLst>
                                        </p:cTn>
                                        <p:tgtEl>
                                          <p:spTgt spid="3">
                                            <p:txEl>
                                              <p:pRg st="14" end="1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533400" y="990600"/>
            <a:ext cx="8229600" cy="609600"/>
          </a:xfrm>
        </p:spPr>
        <p:txBody>
          <a:bodyPr>
            <a:normAutofit fontScale="90000"/>
          </a:bodyPr>
          <a:lstStyle/>
          <a:p>
            <a:pPr>
              <a:defRPr/>
            </a:pPr>
            <a:r>
              <a:rPr lang="ru-RU" sz="3200" b="1" dirty="0" smtClean="0">
                <a:solidFill>
                  <a:srgbClr val="542A00"/>
                </a:solidFill>
                <a:latin typeface="+mn-lt"/>
                <a:ea typeface="+mn-ea"/>
                <a:cs typeface="+mn-cs"/>
              </a:rPr>
              <a:t>Заключительный этап:</a:t>
            </a:r>
            <a:r>
              <a:rPr lang="ru-RU" sz="3200" dirty="0" smtClean="0">
                <a:solidFill>
                  <a:srgbClr val="542A00"/>
                </a:solidFill>
                <a:latin typeface="+mn-lt"/>
                <a:ea typeface="+mn-ea"/>
                <a:cs typeface="+mn-cs"/>
              </a:rPr>
              <a:t> </a:t>
            </a:r>
            <a:br>
              <a:rPr lang="ru-RU" sz="3200" dirty="0" smtClean="0">
                <a:solidFill>
                  <a:srgbClr val="542A00"/>
                </a:solidFill>
                <a:latin typeface="+mn-lt"/>
                <a:ea typeface="+mn-ea"/>
                <a:cs typeface="+mn-cs"/>
              </a:rPr>
            </a:br>
            <a:endParaRPr lang="ru-RU" sz="3200" dirty="0" smtClean="0">
              <a:solidFill>
                <a:srgbClr val="542A00"/>
              </a:solidFill>
            </a:endParaRPr>
          </a:p>
        </p:txBody>
      </p:sp>
      <p:sp>
        <p:nvSpPr>
          <p:cNvPr id="22531" name="Содержимое 2"/>
          <p:cNvSpPr>
            <a:spLocks noGrp="1"/>
          </p:cNvSpPr>
          <p:nvPr>
            <p:ph idx="1"/>
          </p:nvPr>
        </p:nvSpPr>
        <p:spPr>
          <a:xfrm>
            <a:off x="381000" y="1219200"/>
            <a:ext cx="8534400" cy="4724400"/>
          </a:xfrm>
        </p:spPr>
        <p:txBody>
          <a:bodyPr/>
          <a:lstStyle/>
          <a:p>
            <a:pPr>
              <a:buFontTx/>
              <a:buNone/>
            </a:pPr>
            <a:r>
              <a:rPr lang="ru-RU" sz="1800" b="1" u="sng" smtClean="0"/>
              <a:t>Итоговая рефлексия </a:t>
            </a:r>
            <a:r>
              <a:rPr lang="ru-RU" sz="1800" smtClean="0"/>
              <a:t>(диалог режиссёра со зрителями):</a:t>
            </a:r>
          </a:p>
          <a:p>
            <a:pPr>
              <a:buFontTx/>
              <a:buNone/>
            </a:pPr>
            <a:r>
              <a:rPr lang="ru-RU" sz="1600" smtClean="0"/>
              <a:t>Зрителям было предложено, высказать свои мысли по ряду вопросов</a:t>
            </a:r>
            <a:r>
              <a:rPr lang="ru-RU" sz="1800" smtClean="0"/>
              <a:t>.</a:t>
            </a:r>
          </a:p>
          <a:p>
            <a:pPr>
              <a:buFontTx/>
              <a:buNone/>
            </a:pPr>
            <a:r>
              <a:rPr lang="ru-RU" sz="1600" smtClean="0"/>
              <a:t>В ходе рефлексии были получены следующие результаты:</a:t>
            </a:r>
          </a:p>
          <a:p>
            <a:pPr>
              <a:buFontTx/>
              <a:buAutoNum type="arabicPeriod"/>
            </a:pPr>
            <a:r>
              <a:rPr lang="ru-RU" sz="1600" b="1" smtClean="0"/>
              <a:t>Какие эмоции у вас вызвала эта постановка?</a:t>
            </a:r>
          </a:p>
          <a:p>
            <a:pPr lvl="1">
              <a:buFont typeface="Wingdings" pitchFamily="2" charset="2"/>
              <a:buChar char="Ø"/>
            </a:pPr>
            <a:r>
              <a:rPr lang="ru-RU" sz="1600" smtClean="0"/>
              <a:t>Грусть, печаль, гордость, страх, уважение .</a:t>
            </a:r>
            <a:endParaRPr lang="ru-RU" sz="1600" b="1" smtClean="0"/>
          </a:p>
          <a:p>
            <a:pPr>
              <a:buFontTx/>
              <a:buNone/>
            </a:pPr>
            <a:r>
              <a:rPr lang="ru-RU" sz="1600" b="1" smtClean="0"/>
              <a:t>2. Возникли ли вопросы при просмотре, и какие? </a:t>
            </a:r>
          </a:p>
          <a:p>
            <a:pPr lvl="1">
              <a:buFont typeface="Wingdings" pitchFamily="2" charset="2"/>
              <a:buChar char="Ø"/>
            </a:pPr>
            <a:r>
              <a:rPr lang="ru-RU" sz="1600" smtClean="0"/>
              <a:t>Возникшие вопросы: «А что я действительно знаю о той войне?», «А, что если завтра война, как я буду действовать?», «Почему люди так жестоки друг другу?», «Почему мы всё еще воюем, если все понимаем, что война - это страшно?». </a:t>
            </a:r>
            <a:endParaRPr lang="ru-RU" sz="1600" b="1" smtClean="0"/>
          </a:p>
          <a:p>
            <a:pPr>
              <a:buFontTx/>
              <a:buNone/>
            </a:pPr>
            <a:r>
              <a:rPr lang="ru-RU" sz="1600" b="1" smtClean="0"/>
              <a:t>3. Как вы оцениваете поведение этих ребят в данной ситуации? </a:t>
            </a:r>
          </a:p>
          <a:p>
            <a:pPr lvl="1">
              <a:buFont typeface="Wingdings" pitchFamily="2" charset="2"/>
              <a:buChar char="Ø"/>
            </a:pPr>
            <a:r>
              <a:rPr lang="ru-RU" sz="1600" smtClean="0"/>
              <a:t>Поведение героев постановки было оценено положительно, хотя и возникали мнения, что их героизм не имел смысла в масштабах истории. </a:t>
            </a:r>
            <a:endParaRPr lang="ru-RU" sz="1600" b="1" smtClean="0"/>
          </a:p>
          <a:p>
            <a:pPr>
              <a:buFontTx/>
              <a:buNone/>
            </a:pPr>
            <a:r>
              <a:rPr lang="ru-RU" sz="1600" b="1" smtClean="0"/>
              <a:t>4. А как бы вы поступили на их месте?</a:t>
            </a:r>
          </a:p>
          <a:p>
            <a:pPr lvl="1">
              <a:buFont typeface="Wingdings" pitchFamily="2" charset="2"/>
              <a:buChar char="Ø"/>
            </a:pPr>
            <a:r>
              <a:rPr lang="ru-RU" sz="1600" smtClean="0"/>
              <a:t>Большинство ребят затруднились с ответом на это вопрос, не смогли соотнести увиденное с реальной жизнью. Лишь немногими было сказано, что  придать они бы не смогли несмотря ни на что. </a:t>
            </a:r>
          </a:p>
          <a:p>
            <a:pPr>
              <a:buFontTx/>
              <a:buNone/>
            </a:pPr>
            <a:endParaRPr lang="ru-RU" sz="1600" b="1" smtClean="0"/>
          </a:p>
        </p:txBody>
      </p:sp>
    </p:spTree>
  </p:cSld>
  <p:clrMapOvr>
    <a:masterClrMapping/>
  </p:clrMapOvr>
  <p:transition advTm="3769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71600"/>
            <a:ext cx="8229600" cy="4525963"/>
          </a:xfrm>
        </p:spPr>
        <p:txBody>
          <a:bodyPr/>
          <a:lstStyle/>
          <a:p>
            <a:pPr>
              <a:buFontTx/>
              <a:buNone/>
              <a:defRPr/>
            </a:pPr>
            <a:r>
              <a:rPr lang="ru-RU" sz="1600" b="1" dirty="0" smtClean="0"/>
              <a:t>5. Вы считаете этих ребят  героями?</a:t>
            </a:r>
          </a:p>
          <a:p>
            <a:pPr lvl="1">
              <a:buFont typeface="Wingdings" pitchFamily="2" charset="2"/>
              <a:buChar char="Ø"/>
              <a:defRPr/>
            </a:pPr>
            <a:r>
              <a:rPr lang="ru-RU" sz="1600" dirty="0" smtClean="0">
                <a:ea typeface="+mn-ea"/>
              </a:rPr>
              <a:t>Большая часть присутствующих, поднятием рук подтвердила, что считают образы представленные актерами, героическими (за исключением образа предателя).</a:t>
            </a:r>
            <a:endParaRPr lang="ru-RU" sz="1600" b="1" dirty="0" smtClean="0"/>
          </a:p>
          <a:p>
            <a:pPr>
              <a:buFontTx/>
              <a:buNone/>
              <a:defRPr/>
            </a:pPr>
            <a:r>
              <a:rPr lang="ru-RU" sz="1600" b="1" dirty="0" smtClean="0"/>
              <a:t>6. В современном обществе возможно ли проявление подобного героизма?</a:t>
            </a:r>
          </a:p>
          <a:p>
            <a:pPr marL="741363" lvl="1" indent="-284163">
              <a:spcBef>
                <a:spcPts val="40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ru-RU" sz="1600" dirty="0" smtClean="0">
                <a:solidFill>
                  <a:srgbClr val="000000"/>
                </a:solidFill>
              </a:rPr>
              <a:t>Мнения разделились примерно пополам. Половина зрителей сказали, что подобное проявление героизма возможно, вторая половина говорила, что нет. Было озвучено мнение, что скорее возможно проявление поведения, характерного для образа предателя, так как он больше напоминает современного человека, которому интересно только его личное благополучие.</a:t>
            </a:r>
          </a:p>
          <a:p>
            <a:pPr>
              <a:buFontTx/>
              <a:buNone/>
              <a:defRPr/>
            </a:pPr>
            <a:r>
              <a:rPr lang="ru-RU" sz="1600" b="1" dirty="0" smtClean="0"/>
              <a:t>7.Какие выводы вы сделали для себя после просмотра данной постановки?</a:t>
            </a:r>
            <a:r>
              <a:rPr lang="ru-RU" sz="1600" dirty="0" smtClean="0"/>
              <a:t> </a:t>
            </a:r>
          </a:p>
          <a:p>
            <a:pPr marL="741363" lvl="1" indent="-284163">
              <a:spcBef>
                <a:spcPts val="40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ru-RU" sz="1600" dirty="0" smtClean="0">
                <a:solidFill>
                  <a:srgbClr val="000000"/>
                </a:solidFill>
              </a:rPr>
              <a:t>Выводы короткие, но красноречивые: «Война - это ужасно», «Дети не должны переживать ее ужасы», «Важно помнить о войне», «Нужно изучать историю и знать о вкладе свой семьи в историю Победы», «Мир надо беречь», «Сейчас нет настоящих героев», «Нужно ценить и уважать людей, прошедших войну», «Обязательно пойду на парад».</a:t>
            </a:r>
          </a:p>
          <a:p>
            <a:pPr>
              <a:buFontTx/>
              <a:buNone/>
              <a:defRPr/>
            </a:pPr>
            <a:endParaRPr lang="ru-RU" sz="1600" b="1" dirty="0" smtClean="0"/>
          </a:p>
          <a:p>
            <a:pPr>
              <a:buFontTx/>
              <a:buNone/>
              <a:defRPr/>
            </a:pPr>
            <a:endParaRPr lang="ru-RU" sz="1800" dirty="0"/>
          </a:p>
        </p:txBody>
      </p:sp>
      <p:sp>
        <p:nvSpPr>
          <p:cNvPr id="4" name="Заголовок 1"/>
          <p:cNvSpPr>
            <a:spLocks noGrp="1"/>
          </p:cNvSpPr>
          <p:nvPr>
            <p:ph type="title"/>
          </p:nvPr>
        </p:nvSpPr>
        <p:spPr>
          <a:xfrm>
            <a:off x="457200" y="1066800"/>
            <a:ext cx="8229600" cy="457200"/>
          </a:xfrm>
        </p:spPr>
        <p:txBody>
          <a:bodyPr>
            <a:normAutofit fontScale="90000"/>
          </a:bodyPr>
          <a:lstStyle/>
          <a:p>
            <a:pPr>
              <a:defRPr/>
            </a:pPr>
            <a:r>
              <a:rPr lang="ru-RU" sz="3200" b="1" dirty="0" smtClean="0">
                <a:solidFill>
                  <a:srgbClr val="542A00"/>
                </a:solidFill>
                <a:latin typeface="+mn-lt"/>
                <a:ea typeface="+mn-ea"/>
                <a:cs typeface="+mn-cs"/>
              </a:rPr>
              <a:t>Заключительный этап:</a:t>
            </a:r>
            <a:r>
              <a:rPr lang="ru-RU" sz="3200" dirty="0" smtClean="0">
                <a:solidFill>
                  <a:srgbClr val="542A00"/>
                </a:solidFill>
                <a:latin typeface="+mn-lt"/>
                <a:ea typeface="+mn-ea"/>
                <a:cs typeface="+mn-cs"/>
              </a:rPr>
              <a:t> </a:t>
            </a:r>
            <a:br>
              <a:rPr lang="ru-RU" sz="3200" dirty="0" smtClean="0">
                <a:solidFill>
                  <a:srgbClr val="542A00"/>
                </a:solidFill>
                <a:latin typeface="+mn-lt"/>
                <a:ea typeface="+mn-ea"/>
                <a:cs typeface="+mn-cs"/>
              </a:rPr>
            </a:br>
            <a:r>
              <a:rPr lang="ru-RU" sz="3200" dirty="0" smtClean="0">
                <a:solidFill>
                  <a:srgbClr val="542A00"/>
                </a:solidFill>
                <a:latin typeface="+mn-lt"/>
                <a:ea typeface="+mn-ea"/>
                <a:cs typeface="+mn-cs"/>
              </a:rPr>
              <a:t> </a:t>
            </a:r>
            <a:endParaRPr lang="ru-RU" sz="3200" dirty="0" smtClean="0">
              <a:solidFill>
                <a:srgbClr val="542A00"/>
              </a:solidFill>
            </a:endParaRPr>
          </a:p>
        </p:txBody>
      </p:sp>
    </p:spTree>
  </p:cSld>
  <p:clrMapOvr>
    <a:masterClrMapping/>
  </p:clrMapOvr>
  <p:transition advTm="3232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685800"/>
            <a:ext cx="8229600" cy="731838"/>
          </a:xfrm>
        </p:spPr>
        <p:txBody>
          <a:bodyPr/>
          <a:lstStyle/>
          <a:p>
            <a:r>
              <a:rPr lang="ru-RU" sz="3200" b="1" smtClean="0">
                <a:solidFill>
                  <a:srgbClr val="542A00"/>
                </a:solidFill>
              </a:rPr>
              <a:t>Заключительный этап</a:t>
            </a:r>
            <a:r>
              <a:rPr lang="ru-RU" b="1" smtClean="0">
                <a:solidFill>
                  <a:srgbClr val="542A00"/>
                </a:solidFill>
              </a:rPr>
              <a:t>:</a:t>
            </a:r>
            <a:endParaRPr lang="ru-RU" smtClean="0"/>
          </a:p>
        </p:txBody>
      </p:sp>
      <p:sp>
        <p:nvSpPr>
          <p:cNvPr id="24579" name="Содержимое 2"/>
          <p:cNvSpPr>
            <a:spLocks noGrp="1"/>
          </p:cNvSpPr>
          <p:nvPr>
            <p:ph idx="1"/>
          </p:nvPr>
        </p:nvSpPr>
        <p:spPr>
          <a:xfrm>
            <a:off x="457200" y="1371600"/>
            <a:ext cx="8229600" cy="4525963"/>
          </a:xfrm>
        </p:spPr>
        <p:txBody>
          <a:bodyPr/>
          <a:lstStyle/>
          <a:p>
            <a:pPr indent="-457200">
              <a:buFontTx/>
              <a:buNone/>
            </a:pPr>
            <a:r>
              <a:rPr lang="ru-RU" sz="1600" b="1" smtClean="0"/>
              <a:t>8. 	«На ваш взгляд, почему важно, знать свою историю и помнить людей, которые ее создавали?» </a:t>
            </a:r>
          </a:p>
          <a:p>
            <a:pPr lvl="1" indent="-457200">
              <a:buFont typeface="Wingdings" pitchFamily="2" charset="2"/>
              <a:buChar char="Ø"/>
            </a:pPr>
            <a:r>
              <a:rPr lang="ru-RU" sz="1600" smtClean="0"/>
              <a:t>Резюме высказанных мнений: «Потому, что история – это жизнь, а история Великой Отечественной войны (и других современных войн) –  это жизни людей, которые являются частью истории нашей семьи, города, страны. Это жизни, отданные ради наших жизней, и мы не имеем права забывать про них, потому что все, что сделали эти люди, было сделано и для нас, то, что мы сейчас имеем, это благодаря их подвигу».</a:t>
            </a:r>
          </a:p>
          <a:p>
            <a:pPr lvl="1" indent="-457200">
              <a:buFontTx/>
              <a:buAutoNum type="arabicPeriod" startAt="9"/>
            </a:pPr>
            <a:r>
              <a:rPr lang="ru-RU" sz="1600" b="1" smtClean="0"/>
              <a:t>По окончанию рефлексии, зрителям было предложено (по желанию) написать эссе на темы, поднятые в пьесе, или на вопросы, возникшие в ходе ее просмотра. </a:t>
            </a:r>
          </a:p>
          <a:p>
            <a:pPr lvl="1" indent="-457200">
              <a:buFont typeface="Wingdings" pitchFamily="2" charset="2"/>
              <a:buChar char="Ø"/>
            </a:pPr>
            <a:r>
              <a:rPr lang="ru-RU" sz="1600" smtClean="0"/>
              <a:t>При поддержке учителей литературы и истории было написано около 250 эссе на темы: «Мысли о прошлом», «Героизм в современном обществе», «ВОВ в истории моей семьи», «Что для меня история моей Родины?», «Моя память» и т.д.</a:t>
            </a:r>
          </a:p>
          <a:p>
            <a:pPr indent="-457200" algn="ctr">
              <a:buFontTx/>
              <a:buNone/>
            </a:pPr>
            <a:r>
              <a:rPr lang="ru-RU" sz="1600" b="1" smtClean="0"/>
              <a:t>В заключении мероприятия, все ребята были призваны прийти на Парад Победы, и традиционный школьный митинг «Помни меня».</a:t>
            </a:r>
          </a:p>
          <a:p>
            <a:pPr indent="-457200">
              <a:buFontTx/>
              <a:buNone/>
            </a:pPr>
            <a:endParaRPr lang="ru-RU" smtClean="0"/>
          </a:p>
        </p:txBody>
      </p:sp>
    </p:spTree>
  </p:cSld>
  <p:clrMapOvr>
    <a:masterClrMapping/>
  </p:clrMapOvr>
  <p:transition advTm="2137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143000"/>
            <a:ext cx="8991600" cy="533400"/>
          </a:xfrm>
        </p:spPr>
        <p:txBody>
          <a:bodyPr/>
          <a:lstStyle/>
          <a:p>
            <a:pPr>
              <a:defRPr/>
            </a:pPr>
            <a:r>
              <a:rPr lang="ru-RU" sz="2400" b="1" dirty="0" smtClean="0">
                <a:solidFill>
                  <a:srgbClr val="542A00"/>
                </a:solidFill>
                <a:latin typeface="+mn-lt"/>
                <a:ea typeface="+mn-ea"/>
                <a:cs typeface="+mn-cs"/>
              </a:rPr>
              <a:t>Основные выводы по итогам рефлексии  мероприятия</a:t>
            </a:r>
            <a:r>
              <a:rPr lang="ru-RU" sz="2400" b="1" u="sng" dirty="0" smtClean="0">
                <a:solidFill>
                  <a:srgbClr val="542A00"/>
                </a:solidFill>
                <a:latin typeface="+mn-lt"/>
                <a:ea typeface="+mn-ea"/>
                <a:cs typeface="+mn-cs"/>
              </a:rPr>
              <a:t>:</a:t>
            </a:r>
            <a:r>
              <a:rPr lang="ru-RU" b="1" dirty="0" smtClean="0">
                <a:solidFill>
                  <a:srgbClr val="542A00"/>
                </a:solidFill>
                <a:latin typeface="+mn-lt"/>
                <a:ea typeface="+mn-ea"/>
                <a:cs typeface="+mn-cs"/>
              </a:rPr>
              <a:t/>
            </a:r>
            <a:br>
              <a:rPr lang="ru-RU" b="1" dirty="0" smtClean="0">
                <a:solidFill>
                  <a:srgbClr val="542A00"/>
                </a:solidFill>
                <a:latin typeface="+mn-lt"/>
                <a:ea typeface="+mn-ea"/>
                <a:cs typeface="+mn-cs"/>
              </a:rPr>
            </a:br>
            <a:endParaRPr lang="ru-RU" b="1" dirty="0">
              <a:solidFill>
                <a:srgbClr val="542A00"/>
              </a:solidFill>
            </a:endParaRPr>
          </a:p>
        </p:txBody>
      </p:sp>
      <p:sp>
        <p:nvSpPr>
          <p:cNvPr id="25603" name="Содержимое 2"/>
          <p:cNvSpPr>
            <a:spLocks noGrp="1"/>
          </p:cNvSpPr>
          <p:nvPr>
            <p:ph idx="1"/>
          </p:nvPr>
        </p:nvSpPr>
        <p:spPr>
          <a:xfrm>
            <a:off x="381000" y="1371600"/>
            <a:ext cx="8229600" cy="4525963"/>
          </a:xfrm>
        </p:spPr>
        <p:txBody>
          <a:bodyPr/>
          <a:lstStyle/>
          <a:p>
            <a:pPr marL="341313" indent="-341313">
              <a:spcBef>
                <a:spcPts val="4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600" b="1" dirty="0" smtClean="0">
                <a:solidFill>
                  <a:srgbClr val="000000"/>
                </a:solidFill>
              </a:rPr>
              <a:t>Участники-актёры в процессе самоанализа оценили свою  личную работу на хорошо, а работу группы на отлично, но при этом предложили продолжить занятия, направленные на формирование актерских навыков.</a:t>
            </a:r>
          </a:p>
          <a:p>
            <a:pPr marL="341313" indent="-341313">
              <a:spcBef>
                <a:spcPts val="4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600" b="1" dirty="0" smtClean="0">
                <a:solidFill>
                  <a:srgbClr val="000000"/>
                </a:solidFill>
              </a:rPr>
              <a:t>Участники постановки остались довольны процессами подготовки и проведения мероприятия, у ребят появилось стойкое желание постоянно участвовать в постановках социально значимого характера.</a:t>
            </a:r>
          </a:p>
          <a:p>
            <a:pPr marL="341313" indent="-341313">
              <a:spcBef>
                <a:spcPts val="4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600" b="1" u="sng" dirty="0" smtClean="0">
                <a:solidFill>
                  <a:srgbClr val="000000"/>
                </a:solidFill>
              </a:rPr>
              <a:t>Результаты устного опроса зрителей их сверстниками показали, что</a:t>
            </a:r>
            <a:r>
              <a:rPr lang="ru-RU" sz="1600" b="1" dirty="0" smtClean="0">
                <a:solidFill>
                  <a:srgbClr val="000000"/>
                </a:solidFill>
              </a:rPr>
              <a:t>:</a:t>
            </a:r>
          </a:p>
          <a:p>
            <a:pPr marL="341313" indent="-341313">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600" b="1" dirty="0" smtClean="0">
                <a:solidFill>
                  <a:srgbClr val="000000"/>
                </a:solidFill>
              </a:rPr>
              <a:t>Зрители, посетившие  пьесу, остались под глубоким впечатлением от пережитого. </a:t>
            </a:r>
          </a:p>
          <a:p>
            <a:pPr marL="341313" indent="-341313">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600" b="1" dirty="0" smtClean="0">
                <a:solidFill>
                  <a:srgbClr val="000000"/>
                </a:solidFill>
              </a:rPr>
              <a:t>Большая часть присутствующих восприняли основной смысл пьесы.</a:t>
            </a:r>
          </a:p>
          <a:p>
            <a:pPr marL="341313" indent="-341313">
              <a:spcBef>
                <a:spcPts val="4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600" b="1" u="sng" dirty="0" smtClean="0">
                <a:solidFill>
                  <a:srgbClr val="000000"/>
                </a:solidFill>
              </a:rPr>
              <a:t>Результаты наблюдения за  зрителями во время выступления показали: </a:t>
            </a:r>
          </a:p>
          <a:p>
            <a:pPr marL="341313" indent="-341313">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600" b="1" dirty="0" smtClean="0">
                <a:solidFill>
                  <a:srgbClr val="000000"/>
                </a:solidFill>
              </a:rPr>
              <a:t>Присутствовавшие в зрительном зале в течение мероприятия вели себя тихо и  спокойно, не покидали зал.  Это свидетельствует об их вовлеченности в атмосферу пьесы.</a:t>
            </a:r>
          </a:p>
          <a:p>
            <a:pPr marL="341313" indent="-341313">
              <a:spcBef>
                <a:spcPts val="4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600" b="1" dirty="0" smtClean="0">
                <a:solidFill>
                  <a:srgbClr val="000000"/>
                </a:solidFill>
              </a:rPr>
              <a:t>Ребята предложили ввести театрализацию в систему воспитательной работы школы, как интересную и востребованную форму работы.</a:t>
            </a:r>
          </a:p>
          <a:p>
            <a:pPr marL="341313" indent="-341313">
              <a:spcBef>
                <a:spcPts val="4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ru-RU" sz="1600" b="1" dirty="0" smtClean="0">
              <a:solidFill>
                <a:srgbClr val="000000"/>
              </a:solidFill>
            </a:endParaRPr>
          </a:p>
          <a:p>
            <a:pPr>
              <a:defRPr/>
            </a:pPr>
            <a:endParaRPr lang="ru-RU" sz="1600" dirty="0" smtClean="0"/>
          </a:p>
        </p:txBody>
      </p:sp>
    </p:spTree>
  </p:cSld>
  <p:clrMapOvr>
    <a:masterClrMapping/>
  </p:clrMapOvr>
  <p:transition advTm="2419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3"/>
          <p:cNvSpPr txBox="1">
            <a:spLocks noChangeArrowheads="1"/>
          </p:cNvSpPr>
          <p:nvPr/>
        </p:nvSpPr>
        <p:spPr bwMode="auto">
          <a:xfrm>
            <a:off x="228600" y="1270000"/>
            <a:ext cx="8915400" cy="5062538"/>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ru-RU" sz="1900" dirty="0" smtClean="0"/>
              <a:t>Проделанная воспитательная работа способствовала достижению общей цели мероприятия через реализацию поставленных задач. </a:t>
            </a:r>
          </a:p>
          <a:p>
            <a:pPr>
              <a:defRPr/>
            </a:pPr>
            <a:r>
              <a:rPr lang="ru-RU" sz="1900" b="1" dirty="0" smtClean="0"/>
              <a:t>Об этом свидетельствуют: </a:t>
            </a:r>
          </a:p>
          <a:p>
            <a:pPr marL="342900" indent="-342900">
              <a:buFont typeface="Wingdings" pitchFamily="2" charset="2"/>
              <a:buChar char="Ø"/>
              <a:defRPr/>
            </a:pPr>
            <a:r>
              <a:rPr lang="ru-RU" sz="1900" b="1" dirty="0" smtClean="0"/>
              <a:t>плодотворная, активная, осознанная работа участников пьесы, </a:t>
            </a:r>
          </a:p>
          <a:p>
            <a:pPr marL="342900" indent="-342900">
              <a:buFont typeface="Wingdings" pitchFamily="2" charset="2"/>
              <a:buChar char="Ø"/>
              <a:defRPr/>
            </a:pPr>
            <a:r>
              <a:rPr lang="ru-RU" sz="1900" b="1" dirty="0" smtClean="0"/>
              <a:t>их глубокая осознанность необходимости каждого подготовительного этапа, </a:t>
            </a:r>
          </a:p>
          <a:p>
            <a:pPr marL="342900" indent="-342900">
              <a:buFont typeface="Wingdings" pitchFamily="2" charset="2"/>
              <a:buChar char="Ø"/>
              <a:defRPr/>
            </a:pPr>
            <a:r>
              <a:rPr lang="ru-RU" sz="1900" b="1" dirty="0" smtClean="0"/>
              <a:t>благоприятный микроклимат в коллективе, </a:t>
            </a:r>
          </a:p>
          <a:p>
            <a:pPr marL="342900" indent="-342900">
              <a:buFont typeface="Wingdings" pitchFamily="2" charset="2"/>
              <a:buChar char="Ø"/>
              <a:defRPr/>
            </a:pPr>
            <a:r>
              <a:rPr lang="ru-RU" sz="1900" b="1" dirty="0" smtClean="0"/>
              <a:t>атмосфера сотрудничества между режиссёром-педагогом и обучающимися,</a:t>
            </a:r>
          </a:p>
          <a:p>
            <a:pPr marL="342900" indent="-342900">
              <a:buFont typeface="Wingdings" pitchFamily="2" charset="2"/>
              <a:buChar char="Ø"/>
              <a:defRPr/>
            </a:pPr>
            <a:r>
              <a:rPr lang="ru-RU" sz="1900" b="1" dirty="0" smtClean="0"/>
              <a:t>положительный эмоциональный отклик зрителей на постановку, </a:t>
            </a:r>
          </a:p>
          <a:p>
            <a:pPr marL="342900" indent="-342900">
              <a:buFont typeface="Wingdings" pitchFamily="2" charset="2"/>
              <a:buChar char="Ø"/>
              <a:defRPr/>
            </a:pPr>
            <a:r>
              <a:rPr lang="ru-RU" sz="1900" b="1" dirty="0" smtClean="0"/>
              <a:t>активное участие в итоговом обсуждении, </a:t>
            </a:r>
          </a:p>
          <a:p>
            <a:pPr marL="342900" indent="-342900">
              <a:buFont typeface="Wingdings" pitchFamily="2" charset="2"/>
              <a:buChar char="Ø"/>
              <a:defRPr/>
            </a:pPr>
            <a:r>
              <a:rPr lang="ru-RU" sz="1900" b="1" dirty="0" smtClean="0"/>
              <a:t>уровень сделанных выводов, </a:t>
            </a:r>
          </a:p>
          <a:p>
            <a:pPr marL="342900" indent="-342900">
              <a:buFont typeface="Wingdings" pitchFamily="2" charset="2"/>
              <a:buChar char="Ø"/>
              <a:defRPr/>
            </a:pPr>
            <a:r>
              <a:rPr lang="ru-RU" sz="1900" b="1" dirty="0" smtClean="0"/>
              <a:t>желание принимать участие в подобных мероприятиях.</a:t>
            </a:r>
          </a:p>
          <a:p>
            <a:pPr algn="ctr">
              <a:defRPr/>
            </a:pPr>
            <a:r>
              <a:rPr lang="ru-RU" sz="1900" u="sng" dirty="0" smtClean="0"/>
              <a:t>Таким образом, можно сделать вывод о том, что формы и методы воспитательной работы доказали свою эффективность, а поднятая тема важна и актуальна. </a:t>
            </a:r>
          </a:p>
          <a:p>
            <a:pPr eaLnBrk="1" hangingPunct="1">
              <a:defRPr/>
            </a:pPr>
            <a:endParaRPr lang="ru-RU" sz="1900" dirty="0" smtClean="0"/>
          </a:p>
        </p:txBody>
      </p:sp>
      <p:sp>
        <p:nvSpPr>
          <p:cNvPr id="26627" name="TextBox 4"/>
          <p:cNvSpPr txBox="1">
            <a:spLocks noChangeArrowheads="1"/>
          </p:cNvSpPr>
          <p:nvPr/>
        </p:nvSpPr>
        <p:spPr bwMode="auto">
          <a:xfrm>
            <a:off x="762000" y="914400"/>
            <a:ext cx="8153400" cy="1016000"/>
          </a:xfrm>
          <a:prstGeom prst="rect">
            <a:avLst/>
          </a:prstGeom>
          <a:noFill/>
          <a:ln w="9525">
            <a:noFill/>
            <a:miter lim="800000"/>
            <a:headEnd/>
            <a:tailEnd/>
          </a:ln>
        </p:spPr>
        <p:txBody>
          <a:bodyPr>
            <a:spAutoFit/>
          </a:bodyPr>
          <a:lstStyle/>
          <a:p>
            <a:pPr algn="ctr"/>
            <a:r>
              <a:rPr lang="ru-RU" sz="2400" b="1">
                <a:solidFill>
                  <a:srgbClr val="542A00"/>
                </a:solidFill>
              </a:rPr>
              <a:t>Общие выводы:</a:t>
            </a:r>
          </a:p>
          <a:p>
            <a:endParaRPr lang="ru-RU"/>
          </a:p>
          <a:p>
            <a:endParaRPr lang="ru-RU"/>
          </a:p>
        </p:txBody>
      </p:sp>
    </p:spTree>
  </p:cSld>
  <p:clrMapOvr>
    <a:masterClrMapping/>
  </p:clrMapOvr>
  <p:transition advTm="3106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81000" y="762000"/>
            <a:ext cx="8229600" cy="914400"/>
          </a:xfrm>
        </p:spPr>
        <p:txBody>
          <a:bodyPr/>
          <a:lstStyle/>
          <a:p>
            <a:r>
              <a:rPr lang="ru-RU" sz="2000" b="1" smtClean="0">
                <a:solidFill>
                  <a:srgbClr val="542A00"/>
                </a:solidFill>
              </a:rPr>
              <a:t>Список  литературы, ЦОР и  ресурсов интернет используемых при подготовке мероприятия:</a:t>
            </a:r>
          </a:p>
        </p:txBody>
      </p:sp>
      <p:sp>
        <p:nvSpPr>
          <p:cNvPr id="27651" name="Содержимое 2"/>
          <p:cNvSpPr>
            <a:spLocks noGrp="1"/>
          </p:cNvSpPr>
          <p:nvPr>
            <p:ph idx="1"/>
          </p:nvPr>
        </p:nvSpPr>
        <p:spPr>
          <a:xfrm>
            <a:off x="304800" y="1524000"/>
            <a:ext cx="8458200" cy="4038600"/>
          </a:xfrm>
        </p:spPr>
        <p:txBody>
          <a:bodyPr/>
          <a:lstStyle/>
          <a:p>
            <a:pPr marL="685800">
              <a:buFontTx/>
              <a:buAutoNum type="arabicPeriod"/>
            </a:pPr>
            <a:endParaRPr lang="ru-RU" sz="1600" smtClean="0"/>
          </a:p>
          <a:p>
            <a:pPr marL="685800">
              <a:spcBef>
                <a:spcPts val="400"/>
              </a:spcBef>
              <a:buFont typeface="Times New Roman" pitchFamily="18" charset="0"/>
              <a:buAutoNum type="arabicPeriod"/>
            </a:pPr>
            <a:r>
              <a:rPr lang="ru-RU" sz="1600" b="1" smtClean="0">
                <a:solidFill>
                  <a:srgbClr val="000000"/>
                </a:solidFill>
              </a:rPr>
              <a:t>Актерский тренинг. Гимнастика чувств/ С.В. Гиппиус. – СПб.: 2007.</a:t>
            </a:r>
          </a:p>
          <a:p>
            <a:pPr marL="685800">
              <a:spcBef>
                <a:spcPts val="400"/>
              </a:spcBef>
              <a:buFont typeface="Times New Roman" pitchFamily="18" charset="0"/>
              <a:buAutoNum type="arabicPeriod"/>
            </a:pPr>
            <a:r>
              <a:rPr lang="ru-RU" sz="1600" b="1" smtClean="0">
                <a:solidFill>
                  <a:srgbClr val="000000"/>
                </a:solidFill>
              </a:rPr>
              <a:t>128 лучших игр и упражнений для актера, режиссера, тренера/ М. Кипнис . – СПб.: 2009. </a:t>
            </a:r>
          </a:p>
          <a:p>
            <a:pPr marL="685800">
              <a:spcBef>
                <a:spcPts val="400"/>
              </a:spcBef>
              <a:buFont typeface="Times New Roman" pitchFamily="18" charset="0"/>
              <a:buAutoNum type="arabicPeriod"/>
            </a:pPr>
            <a:r>
              <a:rPr lang="ru-RU" sz="1600" b="1" smtClean="0">
                <a:solidFill>
                  <a:srgbClr val="000000"/>
                </a:solidFill>
              </a:rPr>
              <a:t>Компакт-диск: Праздничный календарь. "23 февраля", "8 марта", "9 мая". Сценарии. организация. Проведение. Авторы: Брытченко Н. В. Выпуск: 2008г. Серия: Школьные каникулы и праздники (образовательные видеофильмы издательства учебно-методическая литература «Кварт Плюс»).</a:t>
            </a:r>
          </a:p>
          <a:p>
            <a:pPr marL="685800">
              <a:spcBef>
                <a:spcPts val="400"/>
              </a:spcBef>
              <a:buClr>
                <a:srgbClr val="009999"/>
              </a:buClr>
              <a:buFont typeface="Times New Roman" pitchFamily="18" charset="0"/>
              <a:buAutoNum type="arabicPeriod"/>
            </a:pPr>
            <a:r>
              <a:rPr lang="en-US" sz="1600" b="1" smtClean="0">
                <a:solidFill>
                  <a:srgbClr val="009999"/>
                </a:solidFill>
                <a:hlinkClick r:id="rId2"/>
              </a:rPr>
              <a:t>https://sites.google.com/site/ikcresursspk/metodiceskij-kabinet/vospitatelnoe-meropriatie/teoria-vospitatelnogo-meropriatia</a:t>
            </a:r>
            <a:r>
              <a:rPr lang="ru-RU" sz="1600" b="1" smtClean="0">
                <a:solidFill>
                  <a:srgbClr val="000000"/>
                </a:solidFill>
              </a:rPr>
              <a:t> </a:t>
            </a:r>
          </a:p>
          <a:p>
            <a:pPr marL="685800">
              <a:spcBef>
                <a:spcPts val="400"/>
              </a:spcBef>
              <a:buClr>
                <a:srgbClr val="009999"/>
              </a:buClr>
              <a:buFont typeface="Times New Roman" pitchFamily="18" charset="0"/>
              <a:buAutoNum type="arabicPeriod"/>
            </a:pPr>
            <a:r>
              <a:rPr lang="en-US" sz="1600" b="1" smtClean="0">
                <a:solidFill>
                  <a:srgbClr val="009999"/>
                </a:solidFill>
                <a:hlinkClick r:id="rId3"/>
              </a:rPr>
              <a:t>http://www.collection-scenariev.ru/4961-scenarii-cat41.html</a:t>
            </a:r>
          </a:p>
          <a:p>
            <a:pPr marL="685800">
              <a:spcBef>
                <a:spcPts val="400"/>
              </a:spcBef>
              <a:buClr>
                <a:srgbClr val="009999"/>
              </a:buClr>
              <a:buFont typeface="Times New Roman" pitchFamily="18" charset="0"/>
              <a:buAutoNum type="arabicPeriod"/>
            </a:pPr>
            <a:r>
              <a:rPr lang="en-US" sz="1600" b="1" smtClean="0">
                <a:solidFill>
                  <a:srgbClr val="009999"/>
                </a:solidFill>
                <a:hlinkClick r:id="rId4"/>
              </a:rPr>
              <a:t>http://www.proza.ru/2010/08/01/710</a:t>
            </a:r>
            <a:r>
              <a:rPr lang="ru-RU" sz="1600" b="1" smtClean="0">
                <a:solidFill>
                  <a:srgbClr val="000000"/>
                </a:solidFill>
              </a:rPr>
              <a:t> </a:t>
            </a:r>
          </a:p>
          <a:p>
            <a:pPr marL="685800">
              <a:spcBef>
                <a:spcPts val="400"/>
              </a:spcBef>
              <a:buClr>
                <a:srgbClr val="009999"/>
              </a:buClr>
              <a:buFont typeface="Times New Roman" pitchFamily="18" charset="0"/>
              <a:buAutoNum type="arabicPeriod"/>
            </a:pPr>
            <a:r>
              <a:rPr lang="en-US" sz="1600" b="1" smtClean="0">
                <a:solidFill>
                  <a:srgbClr val="009999"/>
                </a:solidFill>
                <a:hlinkClick r:id="rId5"/>
              </a:rPr>
              <a:t>http://www.prazdnik.by/content/11/191/</a:t>
            </a:r>
          </a:p>
          <a:p>
            <a:pPr marL="685800">
              <a:spcBef>
                <a:spcPts val="400"/>
              </a:spcBef>
              <a:buClr>
                <a:srgbClr val="009999"/>
              </a:buClr>
              <a:buFont typeface="Times New Roman" pitchFamily="18" charset="0"/>
              <a:buAutoNum type="arabicPeriod"/>
            </a:pPr>
            <a:r>
              <a:rPr lang="en-US" sz="1600" b="1" smtClean="0">
                <a:solidFill>
                  <a:srgbClr val="009999"/>
                </a:solidFill>
                <a:hlinkClick r:id="rId6"/>
              </a:rPr>
              <a:t>http://minidk.ru/Organizator/scenari%209%20maya.htm</a:t>
            </a:r>
          </a:p>
        </p:txBody>
      </p:sp>
      <p:sp>
        <p:nvSpPr>
          <p:cNvPr id="4" name="Rectangle 5"/>
          <p:cNvSpPr txBox="1">
            <a:spLocks noChangeArrowheads="1"/>
          </p:cNvSpPr>
          <p:nvPr/>
        </p:nvSpPr>
        <p:spPr bwMode="auto">
          <a:xfrm>
            <a:off x="914400" y="6096000"/>
            <a:ext cx="8229600" cy="609600"/>
          </a:xfrm>
          <a:prstGeom prst="rect">
            <a:avLst/>
          </a:prstGeom>
          <a:noFill/>
          <a:ln w="9525">
            <a:noFill/>
            <a:miter lim="800000"/>
            <a:headEnd/>
            <a:tailEnd/>
          </a:ln>
        </p:spPr>
        <p:txBody>
          <a:bodyPr/>
          <a:lstStyle/>
          <a:p>
            <a:pPr marL="342900" indent="-342900" algn="r">
              <a:lnSpc>
                <a:spcPct val="80000"/>
              </a:lnSpc>
              <a:spcBef>
                <a:spcPct val="20000"/>
              </a:spcBef>
              <a:defRPr/>
            </a:pPr>
            <a:r>
              <a:rPr lang="ru-RU" sz="1000" b="1" kern="0">
                <a:solidFill>
                  <a:schemeClr val="bg1"/>
                </a:solidFill>
                <a:latin typeface="+mn-lt"/>
                <a:cs typeface="+mn-cs"/>
              </a:rPr>
              <a:t>Использованы материалы: (использован рисунок для фона презентации с сайта www.liveinternet.ru</a:t>
            </a:r>
            <a:r>
              <a:rPr lang="en-US" sz="1000" b="1" kern="0">
                <a:solidFill>
                  <a:schemeClr val="bg1"/>
                </a:solidFill>
                <a:latin typeface="+mn-lt"/>
                <a:cs typeface="+mn-cs"/>
              </a:rPr>
              <a:t>)</a:t>
            </a:r>
            <a:endParaRPr lang="ru-RU" sz="1000" b="1" kern="0">
              <a:solidFill>
                <a:schemeClr val="bg1"/>
              </a:solidFill>
              <a:latin typeface="+mn-lt"/>
              <a:cs typeface="+mn-cs"/>
            </a:endParaRPr>
          </a:p>
          <a:p>
            <a:pPr marL="342900" indent="-342900" algn="r">
              <a:lnSpc>
                <a:spcPct val="80000"/>
              </a:lnSpc>
              <a:spcBef>
                <a:spcPct val="20000"/>
              </a:spcBef>
              <a:defRPr/>
            </a:pPr>
            <a:r>
              <a:rPr lang="ru-RU" sz="1000" b="1" kern="0">
                <a:solidFill>
                  <a:schemeClr val="bg1"/>
                </a:solidFill>
                <a:latin typeface="+mn-lt"/>
                <a:cs typeface="+mn-cs"/>
              </a:rPr>
              <a:t>Чернакова Наталия Владимировна  преподаватель химии и биологии ГОУ НПО  Архангельской области</a:t>
            </a:r>
          </a:p>
          <a:p>
            <a:pPr marL="342900" indent="-342900" algn="r">
              <a:lnSpc>
                <a:spcPct val="80000"/>
              </a:lnSpc>
              <a:spcBef>
                <a:spcPct val="20000"/>
              </a:spcBef>
              <a:defRPr/>
            </a:pPr>
            <a:r>
              <a:rPr lang="ru-RU" sz="1000" b="1" kern="0">
                <a:solidFill>
                  <a:schemeClr val="bg1"/>
                </a:solidFill>
                <a:latin typeface="+mn-lt"/>
                <a:cs typeface="+mn-cs"/>
              </a:rPr>
              <a:t>«Профессиональное училище №31»«http://pedsovet.su/» </a:t>
            </a:r>
            <a:endParaRPr lang="ru-RU" sz="1000" b="1" kern="0" dirty="0">
              <a:solidFill>
                <a:schemeClr val="bg1"/>
              </a:solidFill>
              <a:latin typeface="+mn-lt"/>
              <a:cs typeface="+mn-cs"/>
            </a:endParaRPr>
          </a:p>
        </p:txBody>
      </p:sp>
    </p:spTree>
  </p:cSld>
  <p:clrMapOvr>
    <a:masterClrMapping/>
  </p:clrMapOvr>
  <p:transition advTm="1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609600" y="1219200"/>
            <a:ext cx="8229600" cy="609600"/>
          </a:xfrm>
        </p:spPr>
        <p:txBody>
          <a:bodyPr/>
          <a:lstStyle/>
          <a:p>
            <a:pPr eaLnBrk="1" hangingPunct="1">
              <a:defRPr/>
            </a:pPr>
            <a:r>
              <a:rPr lang="ru-RU" sz="3200" b="1" dirty="0" smtClean="0">
                <a:solidFill>
                  <a:srgbClr val="542A00"/>
                </a:solidFill>
                <a:latin typeface="+mn-lt"/>
                <a:ea typeface="+mn-ea"/>
                <a:cs typeface="+mn-cs"/>
              </a:rPr>
              <a:t>Цель мероприятия: </a:t>
            </a:r>
            <a:endParaRPr lang="ru-RU" sz="3200" dirty="0" smtClean="0">
              <a:solidFill>
                <a:srgbClr val="542A00"/>
              </a:solidFill>
            </a:endParaRPr>
          </a:p>
        </p:txBody>
      </p:sp>
      <p:sp>
        <p:nvSpPr>
          <p:cNvPr id="4099" name="Содержимое 2"/>
          <p:cNvSpPr>
            <a:spLocks noGrp="1"/>
          </p:cNvSpPr>
          <p:nvPr>
            <p:ph idx="1"/>
          </p:nvPr>
        </p:nvSpPr>
        <p:spPr>
          <a:xfrm>
            <a:off x="457200" y="2362200"/>
            <a:ext cx="8229600" cy="2895600"/>
          </a:xfrm>
        </p:spPr>
        <p:txBody>
          <a:bodyPr/>
          <a:lstStyle/>
          <a:p>
            <a:pPr algn="just">
              <a:buFontTx/>
              <a:buNone/>
            </a:pPr>
            <a:r>
              <a:rPr lang="ru-RU" smtClean="0"/>
              <a:t>	</a:t>
            </a:r>
            <a:r>
              <a:rPr lang="ru-RU" sz="2400" b="1" smtClean="0"/>
              <a:t>Создать условия для развития у обучающихся патриотических чувств (гордости, уважения, благодарности всем тем, кто сражался за свободу нашей Родины) через формирование интереса и ощущения сопричастности к событиям Великой Отечественной войны.</a:t>
            </a:r>
          </a:p>
        </p:txBody>
      </p:sp>
    </p:spTree>
  </p:cSld>
  <p:clrMapOvr>
    <a:masterClrMapping/>
  </p:clrMapOvr>
  <p:transition advTm="1753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124200" y="1066800"/>
            <a:ext cx="2895600" cy="685800"/>
          </a:xfrm>
        </p:spPr>
        <p:txBody>
          <a:bodyPr>
            <a:normAutofit fontScale="90000"/>
          </a:bodyPr>
          <a:lstStyle/>
          <a:p>
            <a:pPr eaLnBrk="1" hangingPunct="1">
              <a:defRPr/>
            </a:pPr>
            <a:r>
              <a:rPr lang="ru-RU" sz="3600" b="1" dirty="0" smtClean="0">
                <a:solidFill>
                  <a:srgbClr val="542A00"/>
                </a:solidFill>
                <a:latin typeface="+mn-lt"/>
                <a:ea typeface="+mn-ea"/>
                <a:cs typeface="+mn-cs"/>
              </a:rPr>
              <a:t>Задачи:</a:t>
            </a:r>
            <a:r>
              <a:rPr lang="ru-RU" sz="3600" dirty="0" smtClean="0">
                <a:solidFill>
                  <a:schemeClr val="tx1"/>
                </a:solidFill>
                <a:latin typeface="+mn-lt"/>
                <a:ea typeface="+mn-ea"/>
                <a:cs typeface="+mn-cs"/>
              </a:rPr>
              <a:t> </a:t>
            </a:r>
            <a:r>
              <a:rPr lang="ru-RU" dirty="0" smtClean="0">
                <a:solidFill>
                  <a:schemeClr val="tx1"/>
                </a:solidFill>
                <a:latin typeface="+mn-lt"/>
                <a:ea typeface="+mn-ea"/>
                <a:cs typeface="+mn-cs"/>
              </a:rPr>
              <a:t/>
            </a:r>
            <a:br>
              <a:rPr lang="ru-RU" dirty="0" smtClean="0">
                <a:solidFill>
                  <a:schemeClr val="tx1"/>
                </a:solidFill>
                <a:latin typeface="+mn-lt"/>
                <a:ea typeface="+mn-ea"/>
                <a:cs typeface="+mn-cs"/>
              </a:rPr>
            </a:br>
            <a:endParaRPr lang="ru-RU" dirty="0" smtClean="0"/>
          </a:p>
        </p:txBody>
      </p:sp>
      <p:sp>
        <p:nvSpPr>
          <p:cNvPr id="5123" name="Содержимое 2"/>
          <p:cNvSpPr>
            <a:spLocks noGrp="1"/>
          </p:cNvSpPr>
          <p:nvPr>
            <p:ph idx="1"/>
          </p:nvPr>
        </p:nvSpPr>
        <p:spPr>
          <a:xfrm>
            <a:off x="381000" y="1371600"/>
            <a:ext cx="8229600" cy="4343400"/>
          </a:xfrm>
        </p:spPr>
        <p:txBody>
          <a:bodyPr/>
          <a:lstStyle/>
          <a:p>
            <a:pPr>
              <a:buFont typeface="Wingdings" pitchFamily="2" charset="2"/>
              <a:buChar char="ü"/>
              <a:defRPr/>
            </a:pPr>
            <a:r>
              <a:rPr lang="ru-RU" sz="2400" b="1" dirty="0" smtClean="0"/>
              <a:t>Формировать уважительное отношение к истории своей страны, вызвать чувство гордости, уважения, благодарности всем тем, кто сражался за свободу нашей Родины. </a:t>
            </a:r>
          </a:p>
          <a:p>
            <a:pPr>
              <a:defRPr/>
            </a:pPr>
            <a:endParaRPr lang="ru-RU" sz="1050" b="1" dirty="0" smtClean="0"/>
          </a:p>
          <a:p>
            <a:pPr>
              <a:buFont typeface="Wingdings" pitchFamily="2" charset="2"/>
              <a:buChar char="ü"/>
              <a:defRPr/>
            </a:pPr>
            <a:r>
              <a:rPr lang="ru-RU" sz="2400" b="1" dirty="0" smtClean="0"/>
              <a:t>Способствовать формированию умения соотносить историю с современностью, делать выводы об ответственности за роковые  исторические поступки и о важности сохранения мира.</a:t>
            </a:r>
          </a:p>
          <a:p>
            <a:pPr>
              <a:defRPr/>
            </a:pPr>
            <a:endParaRPr lang="ru-RU" sz="1100" b="1" dirty="0" smtClean="0"/>
          </a:p>
          <a:p>
            <a:pPr>
              <a:buFont typeface="Wingdings" pitchFamily="2" charset="2"/>
              <a:buChar char="ü"/>
              <a:defRPr/>
            </a:pPr>
            <a:r>
              <a:rPr lang="ru-RU" sz="2400" b="1" dirty="0" smtClean="0"/>
              <a:t>Побудить обучающихся к поиску ответов на морально-этические и нравственные вопросы.</a:t>
            </a:r>
          </a:p>
          <a:p>
            <a:pPr eaLnBrk="1" hangingPunct="1">
              <a:defRPr/>
            </a:pPr>
            <a:endParaRPr lang="ru-RU" sz="2400" dirty="0" smtClean="0"/>
          </a:p>
        </p:txBody>
      </p:sp>
    </p:spTree>
  </p:cSld>
  <p:clrMapOvr>
    <a:masterClrMapping/>
  </p:clrMapOvr>
  <p:transition advTm="1636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990600"/>
            <a:ext cx="6400800" cy="609600"/>
          </a:xfrm>
        </p:spPr>
        <p:txBody>
          <a:bodyPr>
            <a:normAutofit fontScale="90000"/>
          </a:bodyPr>
          <a:lstStyle/>
          <a:p>
            <a:pPr>
              <a:defRPr/>
            </a:pPr>
            <a:r>
              <a:rPr lang="ru-RU" sz="3200" b="1" dirty="0" smtClean="0">
                <a:solidFill>
                  <a:srgbClr val="542A00"/>
                </a:solidFill>
                <a:latin typeface="+mn-lt"/>
                <a:ea typeface="+mn-ea"/>
                <a:cs typeface="+mn-cs"/>
              </a:rPr>
              <a:t>Типология мероприятия:</a:t>
            </a:r>
            <a:r>
              <a:rPr lang="ru-RU" sz="3200" dirty="0" smtClean="0">
                <a:solidFill>
                  <a:srgbClr val="542A00"/>
                </a:solidFill>
                <a:latin typeface="+mn-lt"/>
                <a:ea typeface="+mn-ea"/>
                <a:cs typeface="+mn-cs"/>
              </a:rPr>
              <a:t/>
            </a:r>
            <a:br>
              <a:rPr lang="ru-RU" sz="3200" dirty="0" smtClean="0">
                <a:solidFill>
                  <a:srgbClr val="542A00"/>
                </a:solidFill>
                <a:latin typeface="+mn-lt"/>
                <a:ea typeface="+mn-ea"/>
                <a:cs typeface="+mn-cs"/>
              </a:rPr>
            </a:br>
            <a:endParaRPr lang="ru-RU" sz="3200" dirty="0">
              <a:solidFill>
                <a:srgbClr val="542A00"/>
              </a:solidFill>
            </a:endParaRPr>
          </a:p>
        </p:txBody>
      </p:sp>
      <p:sp>
        <p:nvSpPr>
          <p:cNvPr id="3" name="Содержимое 2"/>
          <p:cNvSpPr>
            <a:spLocks noGrp="1"/>
          </p:cNvSpPr>
          <p:nvPr>
            <p:ph idx="1"/>
          </p:nvPr>
        </p:nvSpPr>
        <p:spPr>
          <a:xfrm>
            <a:off x="0" y="1295400"/>
            <a:ext cx="9144000" cy="4678363"/>
          </a:xfrm>
        </p:spPr>
        <p:txBody>
          <a:bodyPr/>
          <a:lstStyle/>
          <a:p>
            <a:pPr>
              <a:buFont typeface="Wingdings" pitchFamily="2" charset="2"/>
              <a:buChar char="ü"/>
              <a:defRPr/>
            </a:pPr>
            <a:r>
              <a:rPr lang="ru-RU" sz="2000" b="1" u="sng" dirty="0" smtClean="0"/>
              <a:t>По количеству участников</a:t>
            </a:r>
            <a:r>
              <a:rPr lang="ru-RU" sz="2000" b="1" dirty="0" smtClean="0"/>
              <a:t>: </a:t>
            </a:r>
            <a:r>
              <a:rPr lang="ru-RU" sz="2000" dirty="0" smtClean="0"/>
              <a:t>фронтальное (массовое).</a:t>
            </a:r>
          </a:p>
          <a:p>
            <a:pPr>
              <a:buFont typeface="Wingdings" pitchFamily="2" charset="2"/>
              <a:buChar char="ü"/>
              <a:defRPr/>
            </a:pPr>
            <a:r>
              <a:rPr lang="ru-RU" sz="2000" b="1" u="sng" dirty="0" smtClean="0"/>
              <a:t>Содержание воспитания</a:t>
            </a:r>
            <a:r>
              <a:rPr lang="ru-RU" sz="2000" b="1" dirty="0" smtClean="0"/>
              <a:t>: </a:t>
            </a:r>
            <a:r>
              <a:rPr lang="ru-RU" sz="2000" dirty="0" smtClean="0"/>
              <a:t>патриотическое, социальное.</a:t>
            </a:r>
          </a:p>
          <a:p>
            <a:pPr>
              <a:buFont typeface="Wingdings" pitchFamily="2" charset="2"/>
              <a:buChar char="ü"/>
              <a:defRPr/>
            </a:pPr>
            <a:r>
              <a:rPr lang="ru-RU" sz="2000" b="1" u="sng" dirty="0" smtClean="0"/>
              <a:t>Методы воспитательного воздействия на личность воспитанника</a:t>
            </a:r>
            <a:r>
              <a:rPr lang="ru-RU" sz="2000" b="1" dirty="0" smtClean="0"/>
              <a:t>: </a:t>
            </a:r>
          </a:p>
          <a:p>
            <a:pPr indent="342900">
              <a:defRPr/>
            </a:pPr>
            <a:r>
              <a:rPr lang="ru-RU" sz="2000" dirty="0" smtClean="0"/>
              <a:t>характер воздействия:</a:t>
            </a:r>
            <a:r>
              <a:rPr lang="ru-RU" sz="2000" b="1" dirty="0" smtClean="0"/>
              <a:t> </a:t>
            </a:r>
            <a:r>
              <a:rPr lang="ru-RU" sz="2000" dirty="0" smtClean="0"/>
              <a:t>убеждение.</a:t>
            </a:r>
          </a:p>
          <a:p>
            <a:pPr indent="342900">
              <a:defRPr/>
            </a:pPr>
            <a:r>
              <a:rPr lang="ru-RU" sz="2000" dirty="0" smtClean="0"/>
              <a:t>источники </a:t>
            </a:r>
            <a:r>
              <a:rPr lang="ru-RU" sz="2000" dirty="0"/>
              <a:t>воздействия:</a:t>
            </a:r>
            <a:r>
              <a:rPr lang="ru-RU" sz="2000" b="1" dirty="0"/>
              <a:t> </a:t>
            </a:r>
            <a:r>
              <a:rPr lang="ru-RU" sz="2000" dirty="0"/>
              <a:t>словесные, проблемно-ситуативные, методы самовоспитания, практические (упражнения</a:t>
            </a:r>
            <a:r>
              <a:rPr lang="ru-RU" sz="2000" dirty="0" smtClean="0"/>
              <a:t>).</a:t>
            </a:r>
          </a:p>
          <a:p>
            <a:pPr indent="342900">
              <a:defRPr/>
            </a:pPr>
            <a:r>
              <a:rPr lang="ru-RU" sz="2000" dirty="0" smtClean="0"/>
              <a:t>результаты </a:t>
            </a:r>
            <a:r>
              <a:rPr lang="ru-RU" sz="2000" dirty="0"/>
              <a:t>воздействия:</a:t>
            </a:r>
            <a:r>
              <a:rPr lang="ru-RU" sz="2000" b="1" dirty="0"/>
              <a:t> </a:t>
            </a:r>
            <a:r>
              <a:rPr lang="ru-RU" sz="2000" dirty="0"/>
              <a:t>влияние на нравственные установки, мотивы, </a:t>
            </a:r>
            <a:r>
              <a:rPr lang="ru-RU" sz="2000" dirty="0" smtClean="0"/>
              <a:t>отношения; </a:t>
            </a:r>
            <a:r>
              <a:rPr lang="ru-RU" sz="2000" dirty="0"/>
              <a:t>формирование представлений, понятий, </a:t>
            </a:r>
            <a:r>
              <a:rPr lang="ru-RU" sz="2000" dirty="0" smtClean="0"/>
              <a:t>идей по заданной теме.</a:t>
            </a:r>
          </a:p>
          <a:p>
            <a:pPr indent="342900">
              <a:defRPr/>
            </a:pPr>
            <a:r>
              <a:rPr lang="ru-RU" sz="2000" dirty="0" smtClean="0"/>
              <a:t>направленность </a:t>
            </a:r>
            <a:r>
              <a:rPr lang="ru-RU" sz="2000" dirty="0"/>
              <a:t>воздействия: формирование мировоззрения, самооценки поступков воспитанников.</a:t>
            </a:r>
          </a:p>
          <a:p>
            <a:pPr>
              <a:buFont typeface="Wingdings" pitchFamily="2" charset="2"/>
              <a:buChar char="ü"/>
              <a:defRPr/>
            </a:pPr>
            <a:r>
              <a:rPr lang="ru-RU" sz="2000" b="1" u="sng" dirty="0" smtClean="0"/>
              <a:t>Степени обязательности участия: </a:t>
            </a:r>
            <a:r>
              <a:rPr lang="ru-RU" sz="2000" dirty="0" smtClean="0"/>
              <a:t>добровольное.</a:t>
            </a:r>
          </a:p>
          <a:p>
            <a:pPr>
              <a:buFont typeface="Wingdings" pitchFamily="2" charset="2"/>
              <a:buChar char="ü"/>
              <a:defRPr/>
            </a:pPr>
            <a:r>
              <a:rPr lang="ru-RU" sz="2000" b="1" u="sng" dirty="0" smtClean="0"/>
              <a:t>По месту проведения</a:t>
            </a:r>
            <a:r>
              <a:rPr lang="ru-RU" sz="2000" b="1" dirty="0" smtClean="0"/>
              <a:t>:</a:t>
            </a:r>
            <a:r>
              <a:rPr lang="ru-RU" sz="2000" dirty="0" smtClean="0"/>
              <a:t> внутришкольное.</a:t>
            </a:r>
            <a:endParaRPr lang="ru-RU" sz="2000" dirty="0"/>
          </a:p>
        </p:txBody>
      </p:sp>
    </p:spTree>
  </p:cSld>
  <p:clrMapOvr>
    <a:masterClrMapping/>
  </p:clrMapOvr>
  <p:transition advTm="18611">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0" y="762000"/>
            <a:ext cx="9144000" cy="914400"/>
          </a:xfrm>
        </p:spPr>
        <p:txBody>
          <a:bodyPr/>
          <a:lstStyle/>
          <a:p>
            <a:r>
              <a:rPr lang="ru-RU" sz="2800" b="1" smtClean="0">
                <a:solidFill>
                  <a:srgbClr val="542A00"/>
                </a:solidFill>
              </a:rPr>
              <a:t>Форма мероприятия и ее целесообразность: </a:t>
            </a:r>
          </a:p>
        </p:txBody>
      </p:sp>
      <p:sp>
        <p:nvSpPr>
          <p:cNvPr id="3" name="Содержимое 2"/>
          <p:cNvSpPr>
            <a:spLocks noGrp="1"/>
          </p:cNvSpPr>
          <p:nvPr>
            <p:ph idx="1"/>
          </p:nvPr>
        </p:nvSpPr>
        <p:spPr>
          <a:xfrm>
            <a:off x="381000" y="1600200"/>
            <a:ext cx="8534400" cy="4419600"/>
          </a:xfrm>
        </p:spPr>
        <p:txBody>
          <a:bodyPr/>
          <a:lstStyle/>
          <a:p>
            <a:pPr algn="ctr">
              <a:buFontTx/>
              <a:buNone/>
              <a:defRPr/>
            </a:pPr>
            <a:r>
              <a:rPr lang="ru-RU" sz="2400" b="1" dirty="0" smtClean="0"/>
              <a:t>	Форма мероприятия: </a:t>
            </a:r>
            <a:r>
              <a:rPr lang="ru-RU" sz="2400" dirty="0" smtClean="0"/>
              <a:t>театральная постановка (пьеса).</a:t>
            </a:r>
          </a:p>
          <a:p>
            <a:pPr algn="just">
              <a:buFontTx/>
              <a:buNone/>
              <a:defRPr/>
            </a:pPr>
            <a:r>
              <a:rPr lang="ru-RU" sz="2200" dirty="0" smtClean="0"/>
              <a:t>	</a:t>
            </a:r>
            <a:r>
              <a:rPr lang="ru-RU" sz="2200" b="1" dirty="0" smtClean="0"/>
              <a:t>Целесообразность выбора формы мероприятия </a:t>
            </a:r>
          </a:p>
          <a:p>
            <a:pPr algn="just">
              <a:buFontTx/>
              <a:buNone/>
              <a:defRPr/>
            </a:pPr>
            <a:r>
              <a:rPr lang="ru-RU" sz="2200" dirty="0" smtClean="0"/>
              <a:t>	объясняется тем, что именно театрализация является </a:t>
            </a:r>
          </a:p>
          <a:p>
            <a:pPr algn="just">
              <a:buFontTx/>
              <a:buNone/>
              <a:defRPr/>
            </a:pPr>
            <a:r>
              <a:rPr lang="ru-RU" sz="2200" dirty="0" smtClean="0"/>
              <a:t>	одной из наиболее наглядных форм, позволяющих </a:t>
            </a:r>
          </a:p>
          <a:p>
            <a:pPr algn="just">
              <a:buFontTx/>
              <a:buNone/>
              <a:defRPr/>
            </a:pPr>
            <a:r>
              <a:rPr lang="ru-RU" sz="2200" dirty="0" smtClean="0"/>
              <a:t>	создать необходимые образы и вызвать определенные </a:t>
            </a:r>
          </a:p>
          <a:p>
            <a:pPr algn="just">
              <a:buFontTx/>
              <a:buNone/>
              <a:defRPr/>
            </a:pPr>
            <a:r>
              <a:rPr lang="ru-RU" sz="2200" dirty="0" smtClean="0"/>
              <a:t>	чувства за короткий промежуток времени. Она так же </a:t>
            </a:r>
          </a:p>
          <a:p>
            <a:pPr algn="just">
              <a:buFontTx/>
              <a:buNone/>
              <a:defRPr/>
            </a:pPr>
            <a:r>
              <a:rPr lang="ru-RU" sz="2200" dirty="0" smtClean="0"/>
              <a:t>	способствует решению таких задач как: </a:t>
            </a:r>
            <a:endParaRPr lang="ru-RU" sz="1050" dirty="0" smtClean="0"/>
          </a:p>
          <a:p>
            <a:pPr algn="just">
              <a:buFont typeface="Wingdings" pitchFamily="2" charset="2"/>
              <a:buChar char="ü"/>
              <a:defRPr/>
            </a:pPr>
            <a:r>
              <a:rPr lang="ru-RU" sz="2000" dirty="0" smtClean="0"/>
              <a:t>массовый охват, </a:t>
            </a:r>
          </a:p>
          <a:p>
            <a:pPr>
              <a:buFont typeface="Wingdings" pitchFamily="2" charset="2"/>
              <a:buChar char="ü"/>
              <a:defRPr/>
            </a:pPr>
            <a:r>
              <a:rPr lang="ru-RU" sz="2000" dirty="0" smtClean="0"/>
              <a:t>формирование чувства сопричастности, </a:t>
            </a:r>
          </a:p>
          <a:p>
            <a:pPr>
              <a:buFont typeface="Wingdings" pitchFamily="2" charset="2"/>
              <a:buChar char="ü"/>
              <a:defRPr/>
            </a:pPr>
            <a:r>
              <a:rPr lang="ru-RU" sz="2000" dirty="0" smtClean="0"/>
              <a:t> создание условий для поиска ответа на морально-этический вопрос «А как бы я повел себя в подобной ситуации?».  	</a:t>
            </a:r>
          </a:p>
          <a:p>
            <a:pPr>
              <a:buFontTx/>
              <a:buNone/>
              <a:defRPr/>
            </a:pPr>
            <a:endParaRPr lang="ru-RU" sz="2400" dirty="0" smtClean="0"/>
          </a:p>
          <a:p>
            <a:pPr>
              <a:defRPr/>
            </a:pPr>
            <a:endParaRPr lang="ru-RU" dirty="0"/>
          </a:p>
        </p:txBody>
      </p:sp>
    </p:spTree>
  </p:cSld>
  <p:clrMapOvr>
    <a:masterClrMapping/>
  </p:clrMapOvr>
  <p:transition advTm="2102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304800" y="533400"/>
            <a:ext cx="8610600" cy="1143000"/>
          </a:xfrm>
        </p:spPr>
        <p:txBody>
          <a:bodyPr/>
          <a:lstStyle/>
          <a:p>
            <a:r>
              <a:rPr lang="ru-RU" smtClean="0"/>
              <a:t/>
            </a:r>
            <a:br>
              <a:rPr lang="ru-RU" smtClean="0"/>
            </a:br>
            <a:r>
              <a:rPr lang="ru-RU" sz="3200" b="1" smtClean="0">
                <a:solidFill>
                  <a:srgbClr val="542A00"/>
                </a:solidFill>
              </a:rPr>
              <a:t>Место мероприятия в воспитательной системе</a:t>
            </a:r>
            <a:r>
              <a:rPr lang="ru-RU" sz="3200" smtClean="0">
                <a:solidFill>
                  <a:srgbClr val="542A00"/>
                </a:solidFill>
              </a:rPr>
              <a:t>:</a:t>
            </a:r>
            <a:endParaRPr lang="ru-RU" sz="3200" smtClean="0"/>
          </a:p>
        </p:txBody>
      </p:sp>
      <p:sp>
        <p:nvSpPr>
          <p:cNvPr id="8195" name="Содержимое 2"/>
          <p:cNvSpPr>
            <a:spLocks noGrp="1"/>
          </p:cNvSpPr>
          <p:nvPr>
            <p:ph idx="1"/>
          </p:nvPr>
        </p:nvSpPr>
        <p:spPr>
          <a:xfrm>
            <a:off x="533400" y="2209800"/>
            <a:ext cx="7924800" cy="3733800"/>
          </a:xfrm>
        </p:spPr>
        <p:txBody>
          <a:bodyPr/>
          <a:lstStyle/>
          <a:p>
            <a:pPr algn="just">
              <a:buFontTx/>
              <a:buNone/>
            </a:pPr>
            <a:r>
              <a:rPr lang="ru-RU" sz="2400" smtClean="0"/>
              <a:t>	Данное мероприятие является традиционным и заключительным из серии патриотических мероприятий, проводившихся в учебном году, играет важную роль в системе воспитательной работы школы и как предыдущие воспитательные мероприятия направленно на формирование уважительного отношения к истории своей страны и закрепление знаний об основных исторических событиях.</a:t>
            </a:r>
          </a:p>
          <a:p>
            <a:pPr>
              <a:buFontTx/>
              <a:buNone/>
            </a:pPr>
            <a:endParaRPr lang="ru-RU" smtClean="0"/>
          </a:p>
        </p:txBody>
      </p:sp>
    </p:spTree>
  </p:cSld>
  <p:clrMapOvr>
    <a:masterClrMapping/>
  </p:clrMapOvr>
  <p:transition advTm="1706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914400"/>
            <a:ext cx="8229600" cy="914400"/>
          </a:xfrm>
        </p:spPr>
        <p:txBody>
          <a:bodyPr/>
          <a:lstStyle/>
          <a:p>
            <a:r>
              <a:rPr lang="ru-RU" sz="3200" b="1" smtClean="0">
                <a:solidFill>
                  <a:srgbClr val="542A00"/>
                </a:solidFill>
              </a:rPr>
              <a:t>Оборудование, оформление и реквизит:</a:t>
            </a:r>
            <a:endParaRPr lang="ru-RU" sz="3200" smtClean="0">
              <a:solidFill>
                <a:srgbClr val="542A00"/>
              </a:solidFill>
            </a:endParaRPr>
          </a:p>
        </p:txBody>
      </p:sp>
      <p:sp>
        <p:nvSpPr>
          <p:cNvPr id="9219" name="Содержимое 2"/>
          <p:cNvSpPr>
            <a:spLocks noGrp="1"/>
          </p:cNvSpPr>
          <p:nvPr>
            <p:ph idx="1"/>
          </p:nvPr>
        </p:nvSpPr>
        <p:spPr>
          <a:xfrm>
            <a:off x="381000" y="2057400"/>
            <a:ext cx="8229600" cy="3886200"/>
          </a:xfrm>
        </p:spPr>
        <p:txBody>
          <a:bodyPr/>
          <a:lstStyle/>
          <a:p>
            <a:pPr>
              <a:buFont typeface="Wingdings" pitchFamily="2" charset="2"/>
              <a:buChar char="ü"/>
            </a:pPr>
            <a:r>
              <a:rPr lang="ru-RU" sz="2400" b="1" u="sng" smtClean="0"/>
              <a:t>оборудование: </a:t>
            </a:r>
            <a:r>
              <a:rPr lang="ru-RU" sz="2400" smtClean="0"/>
              <a:t>звуковоспроизводящие оборудование, осветительные приборы.</a:t>
            </a:r>
          </a:p>
          <a:p>
            <a:pPr>
              <a:buFont typeface="Wingdings" pitchFamily="2" charset="2"/>
              <a:buChar char="ü"/>
            </a:pPr>
            <a:r>
              <a:rPr lang="ru-RU" sz="2400" b="1" u="sng" smtClean="0"/>
              <a:t>оформление</a:t>
            </a:r>
            <a:r>
              <a:rPr lang="ru-RU" sz="2400" smtClean="0"/>
              <a:t>: задний план сцены оформлен  под стилизованный силуэт окна военного времени; из имеющихся материалов создана атмосфера разрушенного учебного класса, в котором держат в плену школьников.</a:t>
            </a:r>
          </a:p>
          <a:p>
            <a:pPr>
              <a:buFont typeface="Wingdings" pitchFamily="2" charset="2"/>
              <a:buChar char="ü"/>
            </a:pPr>
            <a:r>
              <a:rPr lang="ru-RU" sz="2400" b="1" u="sng" smtClean="0"/>
              <a:t>реквизит:</a:t>
            </a:r>
            <a:r>
              <a:rPr lang="ru-RU" sz="2400" smtClean="0"/>
              <a:t> костюмы, наиболее похожие на одежду подростков 40-х годов, солдат немецкой армии.</a:t>
            </a:r>
          </a:p>
          <a:p>
            <a:pPr>
              <a:buFontTx/>
              <a:buNone/>
            </a:pPr>
            <a:endParaRPr lang="ru-RU" smtClean="0"/>
          </a:p>
        </p:txBody>
      </p:sp>
    </p:spTree>
  </p:cSld>
  <p:clrMapOvr>
    <a:masterClrMapping/>
  </p:clrMapOvr>
  <p:transition advTm="876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400"/>
            <a:ext cx="9144000" cy="838200"/>
          </a:xfrm>
        </p:spPr>
        <p:txBody>
          <a:bodyPr>
            <a:normAutofit fontScale="90000"/>
          </a:bodyPr>
          <a:lstStyle/>
          <a:p>
            <a:pPr>
              <a:defRPr/>
            </a:pPr>
            <a:r>
              <a:rPr lang="ru-RU" sz="2600" b="1" dirty="0" smtClean="0">
                <a:solidFill>
                  <a:srgbClr val="542A00"/>
                </a:solidFill>
              </a:rPr>
              <a:t>Подготовительная работа перед проведением мероприятия:</a:t>
            </a:r>
            <a:r>
              <a:rPr lang="ru-RU" dirty="0" smtClean="0"/>
              <a:t/>
            </a:r>
            <a:br>
              <a:rPr lang="ru-RU" dirty="0" smtClean="0"/>
            </a:br>
            <a:endParaRPr lang="ru-RU" dirty="0"/>
          </a:p>
        </p:txBody>
      </p:sp>
      <p:sp>
        <p:nvSpPr>
          <p:cNvPr id="10243" name="Содержимое 2"/>
          <p:cNvSpPr>
            <a:spLocks noGrp="1"/>
          </p:cNvSpPr>
          <p:nvPr>
            <p:ph idx="1"/>
          </p:nvPr>
        </p:nvSpPr>
        <p:spPr>
          <a:xfrm>
            <a:off x="228600" y="1219200"/>
            <a:ext cx="8534400" cy="4525963"/>
          </a:xfrm>
        </p:spPr>
        <p:txBody>
          <a:bodyPr/>
          <a:lstStyle/>
          <a:p>
            <a:pPr marL="457200" indent="-457200">
              <a:buFontTx/>
              <a:buAutoNum type="arabicPeriod"/>
            </a:pPr>
            <a:r>
              <a:rPr lang="ru-RU" sz="2000" b="1" smtClean="0"/>
              <a:t>Анализ обстановки (выяснение интересов целевой аудитории, владение информацией по теме мероприятия), выбор формы работы.</a:t>
            </a:r>
          </a:p>
          <a:p>
            <a:pPr marL="457200" indent="-457200">
              <a:buFontTx/>
              <a:buAutoNum type="arabicPeriod"/>
            </a:pPr>
            <a:r>
              <a:rPr lang="ru-RU" sz="2000" b="1" smtClean="0"/>
              <a:t>Планирование деятельности.</a:t>
            </a:r>
          </a:p>
          <a:p>
            <a:pPr marL="457200" indent="-457200">
              <a:buFontTx/>
              <a:buAutoNum type="arabicPeriod"/>
            </a:pPr>
            <a:r>
              <a:rPr lang="ru-RU" sz="2000" b="1" smtClean="0"/>
              <a:t>Поиск материалов для создания сценария пьесы.</a:t>
            </a:r>
          </a:p>
          <a:p>
            <a:pPr marL="457200" indent="-457200">
              <a:buFontTx/>
              <a:buAutoNum type="arabicPeriod"/>
            </a:pPr>
            <a:r>
              <a:rPr lang="ru-RU" sz="2000" b="1" smtClean="0"/>
              <a:t>Утверждение приказа о проведении мероприятия;  проведении инструктажа по ТБ во время проведения массовых мероприятий.</a:t>
            </a:r>
          </a:p>
          <a:p>
            <a:pPr marL="457200" indent="-457200">
              <a:buFontTx/>
              <a:buAutoNum type="arabicPeriod"/>
            </a:pPr>
            <a:r>
              <a:rPr lang="ru-RU" sz="2000" b="1" smtClean="0"/>
              <a:t>Информирование школьной общественности о подготовке театральной постановки к празднику 9 мая. </a:t>
            </a:r>
          </a:p>
          <a:p>
            <a:pPr marL="457200" indent="-457200">
              <a:buFontTx/>
              <a:buAutoNum type="arabicPeriod"/>
            </a:pPr>
            <a:r>
              <a:rPr lang="ru-RU" sz="2000" b="1" smtClean="0"/>
              <a:t>Обсуждение сценария пьесы с желающими принять участие в подготовке театрализованной постановки.</a:t>
            </a:r>
          </a:p>
          <a:p>
            <a:pPr marL="457200" indent="-457200">
              <a:buFontTx/>
              <a:buAutoNum type="arabicPeriod"/>
            </a:pPr>
            <a:r>
              <a:rPr lang="ru-RU" sz="2000" b="1" smtClean="0"/>
              <a:t>Формирование актёрской группы.</a:t>
            </a:r>
          </a:p>
          <a:p>
            <a:pPr marL="457200" indent="-457200">
              <a:buFontTx/>
              <a:buNone/>
            </a:pPr>
            <a:endParaRPr lang="ru-RU" smtClean="0"/>
          </a:p>
        </p:txBody>
      </p:sp>
    </p:spTree>
  </p:cSld>
  <p:clrMapOvr>
    <a:masterClrMapping/>
  </p:clrMapOvr>
  <p:transition advTm="17816"/>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6.3|7|5.1|6.5|1.3|1.5|1.1|2|1.1|3.6|4.3|3.2|2.3|2.1|2.1|1.6"/>
</p:tagLst>
</file>

<file path=ppt/tags/tag2.xml><?xml version="1.0" encoding="utf-8"?>
<p:tagLst xmlns:a="http://schemas.openxmlformats.org/drawingml/2006/main" xmlns:r="http://schemas.openxmlformats.org/officeDocument/2006/relationships" xmlns:p="http://schemas.openxmlformats.org/presentationml/2006/main">
  <p:tag name="TIMING" val="|1.4|1.9|8|3.9|1.3|1.9|10.1|1.6|1.6"/>
</p:tagLst>
</file>

<file path=ppt/tags/tag3.xml><?xml version="1.0" encoding="utf-8"?>
<p:tagLst xmlns:a="http://schemas.openxmlformats.org/drawingml/2006/main" xmlns:r="http://schemas.openxmlformats.org/officeDocument/2006/relationships" xmlns:p="http://schemas.openxmlformats.org/presentationml/2006/main">
  <p:tag name="TIMING" val="|1|1.7|18.5|1.7|0.9|1.7|20.1|1.6|1.1|1.3"/>
</p:tagLst>
</file>

<file path=ppt/tags/tag4.xml><?xml version="1.0" encoding="utf-8"?>
<p:tagLst xmlns:a="http://schemas.openxmlformats.org/drawingml/2006/main" xmlns:r="http://schemas.openxmlformats.org/officeDocument/2006/relationships" xmlns:p="http://schemas.openxmlformats.org/presentationml/2006/main">
  <p:tag name="TIMING" val="|1.2|1.4|17.5|1.6|1.2|1.1|18.7|1.9"/>
</p:tagLst>
</file>

<file path=ppt/tags/tag5.xml><?xml version="1.0" encoding="utf-8"?>
<p:tagLst xmlns:a="http://schemas.openxmlformats.org/drawingml/2006/main" xmlns:r="http://schemas.openxmlformats.org/officeDocument/2006/relationships" xmlns:p="http://schemas.openxmlformats.org/presentationml/2006/main">
  <p:tag name="TIMING" val="|1.8|2.1"/>
</p:tagLst>
</file>

<file path=ppt/tags/tag6.xml><?xml version="1.0" encoding="utf-8"?>
<p:tagLst xmlns:a="http://schemas.openxmlformats.org/drawingml/2006/main" xmlns:r="http://schemas.openxmlformats.org/officeDocument/2006/relationships" xmlns:p="http://schemas.openxmlformats.org/presentationml/2006/main">
  <p:tag name="TIMING" val="|2.5|1.9|15.5|1.6|0.9|0.9|1.2|14.7"/>
</p:tagLst>
</file>

<file path=ppt/tags/tag7.xml><?xml version="1.0" encoding="utf-8"?>
<p:tagLst xmlns:a="http://schemas.openxmlformats.org/drawingml/2006/main" xmlns:r="http://schemas.openxmlformats.org/officeDocument/2006/relationships" xmlns:p="http://schemas.openxmlformats.org/presentationml/2006/main">
  <p:tag name="TIMING" val="|1.5|3.9|3.8|5.3|18.9|1.2|2.8|1.4|14.9|2.3|0.8"/>
</p:tagLst>
</file>

<file path=ppt/tags/tag8.xml><?xml version="1.0" encoding="utf-8"?>
<p:tagLst xmlns:a="http://schemas.openxmlformats.org/drawingml/2006/main" xmlns:r="http://schemas.openxmlformats.org/officeDocument/2006/relationships" xmlns:p="http://schemas.openxmlformats.org/presentationml/2006/main">
  <p:tag name="TIMING" val="|1.4|2.6|2.9|2.8|2.9|3|3|3.4|3.4|3.6|3.2|3.5|3.4|3.3|3.5|2.5|3.3|3.9|3|1|1|0.5|0.7|0.4|0.4|0.2|0.4|0.3|0.7|0.5|0.4|0.3|0.8|1"/>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TotalTime>
  <Words>2401</Words>
  <Application>Microsoft Office PowerPoint</Application>
  <PresentationFormat>Экран (4:3)</PresentationFormat>
  <Paragraphs>191</Paragraphs>
  <Slides>26</Slides>
  <Notes>2</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Wingdings</vt:lpstr>
      <vt:lpstr>Times New Roman</vt:lpstr>
      <vt:lpstr>Оформление по умолчанию</vt:lpstr>
      <vt:lpstr>Слайд 1</vt:lpstr>
      <vt:lpstr>Общие сведения о мероприятии:</vt:lpstr>
      <vt:lpstr>Цель мероприятия: </vt:lpstr>
      <vt:lpstr>Задачи:  </vt:lpstr>
      <vt:lpstr>Типология мероприятия: </vt:lpstr>
      <vt:lpstr>Форма мероприятия и ее целесообразность: </vt:lpstr>
      <vt:lpstr> Место мероприятия в воспитательной системе:</vt:lpstr>
      <vt:lpstr>Оборудование, оформление и реквизит:</vt:lpstr>
      <vt:lpstr>Подготовительная работа перед проведением мероприятия: </vt:lpstr>
      <vt:lpstr>Слайд 10</vt:lpstr>
      <vt:lpstr> Подготовительная работа перед проведением мероприятия: </vt:lpstr>
      <vt:lpstr>Ход мероприятия:</vt:lpstr>
      <vt:lpstr>Ход мероприятия:</vt:lpstr>
      <vt:lpstr> Действие I: «Расстрел неизбежен»</vt:lpstr>
      <vt:lpstr>Действие II: «Предатель»</vt:lpstr>
      <vt:lpstr>Действие III: «Мечты о свободе…»</vt:lpstr>
      <vt:lpstr>Песня «О той весне» </vt:lpstr>
      <vt:lpstr>Действие IV «Страх перед забвением»</vt:lpstr>
      <vt:lpstr>Действие V: «Вот и все…»</vt:lpstr>
      <vt:lpstr>Эпилог.</vt:lpstr>
      <vt:lpstr>Заключительный этап:  </vt:lpstr>
      <vt:lpstr>Заключительный этап:   </vt:lpstr>
      <vt:lpstr>Заключительный этап:</vt:lpstr>
      <vt:lpstr>Основные выводы по итогам рефлексии  мероприятия: </vt:lpstr>
      <vt:lpstr>Слайд 25</vt:lpstr>
      <vt:lpstr>Список  литературы, ЦОР и  ресурсов интернет используемых при подготовке мероприятия: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comp2</cp:lastModifiedBy>
  <cp:revision>130</cp:revision>
  <cp:lastPrinted>1601-01-01T00:00:00Z</cp:lastPrinted>
  <dcterms:created xsi:type="dcterms:W3CDTF">2011-07-13T13:31:56Z</dcterms:created>
  <dcterms:modified xsi:type="dcterms:W3CDTF">2012-11-13T14:00:08Z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