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80" r:id="rId4"/>
    <p:sldId id="263" r:id="rId5"/>
    <p:sldId id="264" r:id="rId6"/>
    <p:sldId id="281" r:id="rId7"/>
    <p:sldId id="282" r:id="rId8"/>
    <p:sldId id="283" r:id="rId9"/>
    <p:sldId id="28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9561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0888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40817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257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577959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40874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9860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347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09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6432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4825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161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7044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584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248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879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70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564904"/>
            <a:ext cx="8229600" cy="2304256"/>
          </a:xfrm>
        </p:spPr>
        <p:txBody>
          <a:bodyPr>
            <a:normAutofit fontScale="90000"/>
          </a:bodyPr>
          <a:lstStyle/>
          <a:p>
            <a:pPr algn="r"/>
            <a:r>
              <a:rPr lang="ru-RU" sz="3100" i="1" dirty="0" smtClean="0">
                <a:solidFill>
                  <a:schemeClr val="tx1"/>
                </a:solidFill>
              </a:rPr>
              <a:t>МАСТЕР-КЛАСС</a:t>
            </a:r>
            <a:br>
              <a:rPr lang="ru-RU" sz="3100" i="1" dirty="0" smtClean="0">
                <a:solidFill>
                  <a:schemeClr val="tx1"/>
                </a:solidFill>
              </a:rPr>
            </a:br>
            <a:r>
              <a:rPr lang="ru-RU" sz="3100" i="1" dirty="0" smtClean="0">
                <a:solidFill>
                  <a:schemeClr val="tx1"/>
                </a:solidFill>
              </a:rPr>
              <a:t/>
            </a:r>
            <a:br>
              <a:rPr lang="ru-RU" sz="3100" i="1" dirty="0" smtClean="0">
                <a:solidFill>
                  <a:schemeClr val="tx1"/>
                </a:solidFill>
              </a:rPr>
            </a:br>
            <a:r>
              <a:rPr lang="ru-RU" sz="4000" i="1" dirty="0" smtClean="0">
                <a:solidFill>
                  <a:schemeClr val="tx1"/>
                </a:solidFill>
              </a:rPr>
              <a:t>«К ПОНИМАНИЮ ЛИРИЧЕСКОГО ПРОИЗВЕДЕНИЯ ЧЕРЕЗ РИСУНОК»</a:t>
            </a:r>
            <a:br>
              <a:rPr lang="ru-RU" sz="4000" i="1" dirty="0" smtClean="0">
                <a:solidFill>
                  <a:schemeClr val="tx1"/>
                </a:solidFill>
              </a:rPr>
            </a:br>
            <a:r>
              <a:rPr lang="ru-RU" sz="3100" i="1" dirty="0" smtClean="0">
                <a:solidFill>
                  <a:schemeClr val="tx1"/>
                </a:solidFill>
              </a:rPr>
              <a:t/>
            </a:r>
            <a:br>
              <a:rPr lang="ru-RU" sz="3100" i="1" dirty="0" smtClean="0">
                <a:solidFill>
                  <a:schemeClr val="tx1"/>
                </a:solidFill>
              </a:rPr>
            </a:br>
            <a:r>
              <a:rPr lang="ru-RU" sz="3100" i="1" dirty="0" smtClean="0">
                <a:solidFill>
                  <a:schemeClr val="tx1"/>
                </a:solidFill>
              </a:rPr>
              <a:t> </a:t>
            </a:r>
            <a:r>
              <a:rPr lang="ru-RU" sz="2700" i="1" dirty="0" smtClean="0">
                <a:solidFill>
                  <a:schemeClr val="tx1"/>
                </a:solidFill>
              </a:rPr>
              <a:t>(на примере анализа </a:t>
            </a:r>
            <a:br>
              <a:rPr lang="ru-RU" sz="2700" i="1" dirty="0" smtClean="0">
                <a:solidFill>
                  <a:schemeClr val="tx1"/>
                </a:solidFill>
              </a:rPr>
            </a:br>
            <a:r>
              <a:rPr lang="ru-RU" sz="2700" i="1" dirty="0" smtClean="0">
                <a:solidFill>
                  <a:schemeClr val="tx1"/>
                </a:solidFill>
              </a:rPr>
              <a:t>стихотворения </a:t>
            </a:r>
            <a:r>
              <a:rPr lang="ru-RU" sz="2700" i="1" dirty="0" err="1" smtClean="0">
                <a:solidFill>
                  <a:schemeClr val="tx1"/>
                </a:solidFill>
              </a:rPr>
              <a:t>А.С.Пушкина</a:t>
            </a:r>
            <a:r>
              <a:rPr lang="ru-RU" sz="2700" i="1" dirty="0" smtClean="0">
                <a:solidFill>
                  <a:schemeClr val="tx1"/>
                </a:solidFill>
              </a:rPr>
              <a:t> «Пророк»)</a:t>
            </a:r>
            <a:r>
              <a:rPr lang="ru-RU" sz="2700" dirty="0" smtClean="0"/>
              <a:t/>
            </a:r>
            <a:br>
              <a:rPr lang="ru-RU" sz="2700" dirty="0" smtClean="0"/>
            </a:br>
            <a:endParaRPr lang="ru-RU" sz="27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445224"/>
            <a:ext cx="7376864" cy="1152128"/>
          </a:xfrm>
        </p:spPr>
        <p:txBody>
          <a:bodyPr>
            <a:normAutofit/>
          </a:bodyPr>
          <a:lstStyle/>
          <a:p>
            <a:pPr algn="r">
              <a:spcBef>
                <a:spcPts val="0"/>
              </a:spcBef>
            </a:pPr>
            <a:r>
              <a:rPr lang="ru-RU" i="1" dirty="0" smtClean="0"/>
              <a:t>САЛМИНА Наталья Сергеевна,</a:t>
            </a:r>
          </a:p>
          <a:p>
            <a:pPr algn="r">
              <a:spcBef>
                <a:spcPts val="0"/>
              </a:spcBef>
            </a:pPr>
            <a:r>
              <a:rPr lang="ru-RU" i="1" dirty="0" smtClean="0"/>
              <a:t>учитель русского языка и литературы </a:t>
            </a:r>
          </a:p>
          <a:p>
            <a:pPr algn="r">
              <a:spcBef>
                <a:spcPts val="0"/>
              </a:spcBef>
            </a:pPr>
            <a:r>
              <a:rPr lang="ru-RU" i="1" dirty="0"/>
              <a:t>Г</a:t>
            </a:r>
            <a:r>
              <a:rPr lang="ru-RU" i="1" dirty="0" smtClean="0"/>
              <a:t>БОУ СОШ № 1924 города Москвы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73116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Основные тезисы: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1628800"/>
            <a:ext cx="7086600" cy="3816424"/>
          </a:xfrm>
        </p:spPr>
        <p:txBody>
          <a:bodyPr>
            <a:noAutofit/>
          </a:bodyPr>
          <a:lstStyle/>
          <a:p>
            <a:pPr algn="ctr"/>
            <a:r>
              <a:rPr lang="ru-RU" sz="2400" b="1" i="1" dirty="0" smtClean="0">
                <a:latin typeface="+mj-lt"/>
              </a:rPr>
              <a:t>Анализ художественного текста</a:t>
            </a:r>
          </a:p>
          <a:p>
            <a:pPr algn="ctr"/>
            <a:r>
              <a:rPr lang="ru-RU" sz="2400" b="1" i="1" dirty="0" smtClean="0">
                <a:latin typeface="+mj-lt"/>
              </a:rPr>
              <a:t>через рисунок </a:t>
            </a:r>
          </a:p>
          <a:p>
            <a:pPr algn="ctr"/>
            <a:endParaRPr lang="ru-RU" sz="2400" b="1" i="1" dirty="0" smtClean="0">
              <a:latin typeface="+mj-lt"/>
            </a:endParaRPr>
          </a:p>
          <a:p>
            <a:pPr marL="342900" indent="-342900">
              <a:buFontTx/>
              <a:buChar char="-"/>
            </a:pPr>
            <a:r>
              <a:rPr lang="ru-RU" i="1" dirty="0">
                <a:latin typeface="+mj-lt"/>
              </a:rPr>
              <a:t>Д</a:t>
            </a:r>
            <a:r>
              <a:rPr lang="ru-RU" i="1" dirty="0" smtClean="0">
                <a:latin typeface="+mj-lt"/>
              </a:rPr>
              <a:t>оступен каждому;</a:t>
            </a:r>
          </a:p>
          <a:p>
            <a:pPr marL="342900" indent="-342900">
              <a:buFontTx/>
              <a:buChar char="-"/>
            </a:pPr>
            <a:r>
              <a:rPr lang="ru-RU" i="1" dirty="0">
                <a:latin typeface="+mj-lt"/>
              </a:rPr>
              <a:t>У</a:t>
            </a:r>
            <a:r>
              <a:rPr lang="ru-RU" i="1" dirty="0" smtClean="0">
                <a:latin typeface="+mj-lt"/>
              </a:rPr>
              <a:t>чит обдумывать прочитанное и вникать в творческий замысел автора;</a:t>
            </a:r>
          </a:p>
          <a:p>
            <a:pPr marL="342900" indent="-342900">
              <a:buFontTx/>
              <a:buChar char="-"/>
            </a:pPr>
            <a:r>
              <a:rPr lang="ru-RU" i="1" dirty="0" smtClean="0">
                <a:latin typeface="+mj-lt"/>
              </a:rPr>
              <a:t>Это прорыв от слов к художественным образам;</a:t>
            </a:r>
          </a:p>
          <a:p>
            <a:pPr marL="342900" indent="-342900">
              <a:buFontTx/>
              <a:buChar char="-"/>
            </a:pPr>
            <a:r>
              <a:rPr lang="ru-RU" i="1" dirty="0" smtClean="0">
                <a:latin typeface="+mj-lt"/>
              </a:rPr>
              <a:t>Помогает проникнуть к самому сокровенному в тексте – авторскому замыслу.</a:t>
            </a:r>
          </a:p>
          <a:p>
            <a:endParaRPr lang="ru-RU" i="1" dirty="0" smtClean="0">
              <a:latin typeface="+mj-lt"/>
            </a:endParaRPr>
          </a:p>
          <a:p>
            <a:endParaRPr lang="ru-RU" i="1" dirty="0" smtClean="0">
              <a:latin typeface="+mj-lt"/>
            </a:endParaRPr>
          </a:p>
          <a:p>
            <a:pPr marL="342900" indent="-342900">
              <a:buFontTx/>
              <a:buChar char="-"/>
            </a:pPr>
            <a:endParaRPr lang="ru-RU" i="1" dirty="0" smtClean="0">
              <a:latin typeface="+mj-lt"/>
            </a:endParaRPr>
          </a:p>
          <a:p>
            <a:endParaRPr lang="ru-RU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446088"/>
            <a:ext cx="2808311" cy="1038696"/>
          </a:xfrm>
        </p:spPr>
        <p:txBody>
          <a:bodyPr>
            <a:normAutofit/>
          </a:bodyPr>
          <a:lstStyle/>
          <a:p>
            <a:r>
              <a:rPr lang="ru-RU" b="1" dirty="0" smtClean="0"/>
              <a:t>Научить анализу можно в процессе самого анализа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Анализ – помощь ученику увидеть сокровища текста там, где он сам его не увидит. (</a:t>
            </a:r>
            <a:r>
              <a:rPr lang="ru-RU" dirty="0" err="1"/>
              <a:t>В.А.Лазарева</a:t>
            </a:r>
            <a:r>
              <a:rPr lang="ru-RU" dirty="0"/>
              <a:t>)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9552" y="2348879"/>
            <a:ext cx="4032447" cy="3512169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788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87624" y="0"/>
            <a:ext cx="2736305" cy="1196752"/>
          </a:xfrm>
        </p:spPr>
        <p:txBody>
          <a:bodyPr>
            <a:noAutofit/>
          </a:bodyPr>
          <a:lstStyle/>
          <a:p>
            <a:pPr algn="ctr"/>
            <a:r>
              <a:rPr lang="ru-RU" sz="2400" i="1" dirty="0" smtClean="0">
                <a:solidFill>
                  <a:schemeClr val="tx1"/>
                </a:solidFill>
              </a:rPr>
              <a:t>Примерный план анализа</a:t>
            </a:r>
            <a:br>
              <a:rPr lang="ru-RU" sz="2400" i="1" dirty="0" smtClean="0">
                <a:solidFill>
                  <a:schemeClr val="tx1"/>
                </a:solidFill>
              </a:rPr>
            </a:br>
            <a:r>
              <a:rPr lang="ru-RU" sz="1600" i="1" dirty="0" smtClean="0">
                <a:solidFill>
                  <a:schemeClr val="tx1"/>
                </a:solidFill>
              </a:rPr>
              <a:t>(2 варианта)</a:t>
            </a:r>
            <a:endParaRPr lang="ru-RU" sz="1600" i="1" dirty="0">
              <a:solidFill>
                <a:schemeClr val="tx1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sz="half" idx="1"/>
          </p:nvPr>
        </p:nvSpPr>
        <p:spPr>
          <a:xfrm>
            <a:off x="539553" y="1412776"/>
            <a:ext cx="3384376" cy="4491327"/>
          </a:xfrm>
        </p:spPr>
        <p:txBody>
          <a:bodyPr>
            <a:normAutofit fontScale="6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i="1" dirty="0" smtClean="0"/>
              <a:t>История создания. Место в творчестве автора.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i="1" dirty="0" smtClean="0"/>
              <a:t>Тема. Идея. Художественные образы. Ключевые слова.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i="1" dirty="0" smtClean="0"/>
              <a:t>Лирический герой.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i="1" dirty="0" smtClean="0"/>
              <a:t>Художественные средства для раскрытия темы.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i="1" dirty="0" smtClean="0"/>
              <a:t>Размер. Строфа. Рифма.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i="1" dirty="0" smtClean="0"/>
              <a:t>Композиционная структура.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i="1" dirty="0" smtClean="0"/>
              <a:t>Личное впечатление.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sz="half" idx="2"/>
          </p:nvPr>
        </p:nvSpPr>
        <p:spPr>
          <a:xfrm>
            <a:off x="4211960" y="260648"/>
            <a:ext cx="4536505" cy="619268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1400" dirty="0" smtClean="0"/>
              <a:t> Время и история создания произведения, его связь с эпохой.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400" dirty="0" smtClean="0"/>
              <a:t> Ведущая тема, основной мотив.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400" dirty="0" smtClean="0"/>
              <a:t> Система образов, образы центральные и вспомогательные.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400" dirty="0" smtClean="0"/>
              <a:t> </a:t>
            </a:r>
            <a:r>
              <a:rPr lang="ru-RU" sz="1400" dirty="0"/>
              <a:t>Композиция лирического произведения.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400" dirty="0" smtClean="0"/>
              <a:t> </a:t>
            </a:r>
            <a:r>
              <a:rPr lang="ru-RU" sz="1400" dirty="0"/>
              <a:t>Ведущий художественный прием (например, прием контраста). </a:t>
            </a:r>
            <a:endParaRPr lang="ru-RU" sz="1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sz="1400" dirty="0" smtClean="0"/>
              <a:t> </a:t>
            </a:r>
            <a:r>
              <a:rPr lang="ru-RU" sz="1400" dirty="0"/>
              <a:t>Тропы и фигуры, лексика и фонетика стиха.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400" dirty="0" smtClean="0"/>
              <a:t> </a:t>
            </a:r>
            <a:r>
              <a:rPr lang="ru-RU" sz="1400" dirty="0"/>
              <a:t>Какое настроение создает у читателя система образов и изобразительных средств?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400" dirty="0" smtClean="0"/>
              <a:t> </a:t>
            </a:r>
            <a:r>
              <a:rPr lang="ru-RU" sz="1400" dirty="0"/>
              <a:t>К какому жанру относится произведение?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400" dirty="0" smtClean="0"/>
              <a:t> </a:t>
            </a:r>
            <a:r>
              <a:rPr lang="ru-RU" sz="1400" dirty="0"/>
              <a:t>Как из системы образов и изобразительных средств, жанра и </a:t>
            </a:r>
            <a:r>
              <a:rPr lang="ru-RU" sz="1400" dirty="0" smtClean="0"/>
              <a:t>композиции </a:t>
            </a:r>
            <a:r>
              <a:rPr lang="ru-RU" sz="1400" dirty="0"/>
              <a:t>вырастает идея произведения? Определить в тексте места, фрагменты, фразы, в которых она проявляется наиболее полно?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400" dirty="0" smtClean="0"/>
              <a:t> </a:t>
            </a:r>
            <a:r>
              <a:rPr lang="ru-RU" sz="1400" dirty="0"/>
              <a:t>Стихотворный размер, ритмика, особенности рифмы.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78866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Основные понятия</a:t>
            </a:r>
            <a:endParaRPr lang="ru-RU" sz="28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942415" y="1340768"/>
            <a:ext cx="6591985" cy="5112568"/>
          </a:xfrm>
        </p:spPr>
        <p:txBody>
          <a:bodyPr>
            <a:normAutofit fontScale="85000" lnSpcReduction="10000"/>
          </a:bodyPr>
          <a:lstStyle/>
          <a:p>
            <a:r>
              <a:rPr lang="ru-RU" b="1" i="1" dirty="0">
                <a:solidFill>
                  <a:schemeClr val="tx1"/>
                </a:solidFill>
              </a:rPr>
              <a:t>Тема</a:t>
            </a:r>
            <a:r>
              <a:rPr lang="ru-RU" i="1" dirty="0">
                <a:solidFill>
                  <a:schemeClr val="tx1"/>
                </a:solidFill>
              </a:rPr>
              <a:t> - основной круг жизненных вопросов, на которых сосредоточил внимание писатель в своем произведении.</a:t>
            </a:r>
            <a:br>
              <a:rPr lang="ru-RU" i="1" dirty="0">
                <a:solidFill>
                  <a:schemeClr val="tx1"/>
                </a:solidFill>
              </a:rPr>
            </a:br>
            <a:endParaRPr lang="ru-RU" i="1" dirty="0" smtClean="0">
              <a:solidFill>
                <a:schemeClr val="tx1"/>
              </a:solidFill>
            </a:endParaRPr>
          </a:p>
          <a:p>
            <a:r>
              <a:rPr lang="ru-RU" b="1" i="1" dirty="0" smtClean="0">
                <a:solidFill>
                  <a:schemeClr val="tx1"/>
                </a:solidFill>
              </a:rPr>
              <a:t>Идея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i="1" dirty="0">
                <a:solidFill>
                  <a:schemeClr val="tx1"/>
                </a:solidFill>
              </a:rPr>
              <a:t>- основной принципиальный смысл произведения, выступающий через единство образов</a:t>
            </a:r>
            <a:r>
              <a:rPr lang="ru-RU" i="1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ru-RU" i="1" dirty="0" smtClean="0">
              <a:solidFill>
                <a:schemeClr val="tx1"/>
              </a:solidFill>
            </a:endParaRPr>
          </a:p>
          <a:p>
            <a:r>
              <a:rPr lang="ru-RU" b="1" i="1" dirty="0" smtClean="0">
                <a:solidFill>
                  <a:schemeClr val="tx1"/>
                </a:solidFill>
              </a:rPr>
              <a:t>Художественный </a:t>
            </a:r>
            <a:r>
              <a:rPr lang="ru-RU" b="1" i="1" dirty="0">
                <a:solidFill>
                  <a:schemeClr val="tx1"/>
                </a:solidFill>
              </a:rPr>
              <a:t>образ </a:t>
            </a:r>
            <a:r>
              <a:rPr lang="ru-RU" i="1" dirty="0">
                <a:solidFill>
                  <a:schemeClr val="tx1"/>
                </a:solidFill>
              </a:rPr>
              <a:t>- любое явление, творчески воссозданное автором в художественном произведении. Он представляет собой результат осмысления художником какого-либо явления, процесса</a:t>
            </a:r>
            <a:r>
              <a:rPr lang="ru-RU" i="1" dirty="0" smtClean="0">
                <a:solidFill>
                  <a:schemeClr val="tx1"/>
                </a:solidFill>
              </a:rPr>
              <a:t>. </a:t>
            </a:r>
          </a:p>
          <a:p>
            <a:pPr marL="0" indent="0">
              <a:buNone/>
            </a:pPr>
            <a:endParaRPr lang="ru-RU" i="1" dirty="0" smtClean="0">
              <a:solidFill>
                <a:schemeClr val="tx1"/>
              </a:solidFill>
            </a:endParaRPr>
          </a:p>
          <a:p>
            <a:r>
              <a:rPr lang="ru-RU" b="1" i="1" dirty="0">
                <a:solidFill>
                  <a:schemeClr val="tx1"/>
                </a:solidFill>
              </a:rPr>
              <a:t>Лирический герой </a:t>
            </a:r>
            <a:r>
              <a:rPr lang="ru-RU" i="1" dirty="0">
                <a:solidFill>
                  <a:schemeClr val="tx1"/>
                </a:solidFill>
              </a:rPr>
              <a:t>- образ того героя в лирическом произведении, переживания, мысли и чувства которого отражены в тексте; не идентичен образу автора, хотя и отражает его личные переживания.</a:t>
            </a: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  <a:p>
            <a:r>
              <a:rPr lang="ru-RU" b="1" i="1" dirty="0">
                <a:solidFill>
                  <a:schemeClr val="tx1"/>
                </a:solidFill>
              </a:rPr>
              <a:t>Композиция</a:t>
            </a:r>
            <a:r>
              <a:rPr lang="ru-RU" i="1" dirty="0">
                <a:solidFill>
                  <a:schemeClr val="tx1"/>
                </a:solidFill>
              </a:rPr>
              <a:t> - построение, расположение и взаимосвязь всех частей, образов в художественном </a:t>
            </a:r>
            <a:r>
              <a:rPr lang="ru-RU" i="1" dirty="0" smtClean="0">
                <a:solidFill>
                  <a:schemeClr val="tx1"/>
                </a:solidFill>
              </a:rPr>
              <a:t>произведении.</a:t>
            </a:r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1331640" y="332656"/>
            <a:ext cx="7812360" cy="6264696"/>
          </a:xfrm>
        </p:spPr>
        <p:txBody>
          <a:bodyPr numCol="2">
            <a:noAutofit/>
          </a:bodyPr>
          <a:lstStyle/>
          <a:p>
            <a:r>
              <a:rPr lang="ru-RU" sz="1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 Пророк</a:t>
            </a: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Духовной 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жаждою томим,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В пустыне мрачной я влачился, —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И шестикрылый серафим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На перепутье мне явился</a:t>
            </a: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Перстами легкими как сон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Моих зениц коснулся он.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Отверзлись вещие зеницы,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Как у испуганной орлицы</a:t>
            </a: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Моих ушей коснулся он, —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И их наполнил шум и звон: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И внял я неба содроганье,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И горний ангелов полет</a:t>
            </a: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И гад морских подводный ход,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И дольней лозы прозябанье.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И он к устам моим приник,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И вырвал грешный мой язык</a:t>
            </a: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И празднословный и лукавый,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И жало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мудрыя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змеи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В уста замершие мои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Вложил десницею кровавой</a:t>
            </a: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b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И он мне грудь рассек мечом,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И сердце трепетное вынул,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И угль, пылающий огнем,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Во грудь отверстую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водвинул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Как труп в пустыне я лежал,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И бога глас ко мне воззвал:</a:t>
            </a:r>
            <a:b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«Восстань, пророк, и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виждь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, и внемли,</a:t>
            </a:r>
            <a:b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Исполнись волею моей,</a:t>
            </a:r>
            <a:b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И, обходя моря и земли,</a:t>
            </a:r>
            <a:b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Глаголом жги сердца людей</a:t>
            </a: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».</a:t>
            </a:r>
            <a:b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                 1826 г.</a:t>
            </a:r>
            <a:b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ru-RU" sz="1800" i="1" dirty="0">
              <a:solidFill>
                <a:schemeClr val="tx1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6096" y="355037"/>
            <a:ext cx="2304256" cy="286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56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             Самопроверка восприятия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9868596"/>
              </p:ext>
            </p:extLst>
          </p:nvPr>
        </p:nvGraphicFramePr>
        <p:xfrm>
          <a:off x="1115615" y="1484784"/>
          <a:ext cx="7560840" cy="49485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80420"/>
                <a:gridCol w="3780420"/>
              </a:tblGrid>
              <a:tr h="277251">
                <a:tc>
                  <a:txBody>
                    <a:bodyPr/>
                    <a:lstStyle/>
                    <a:p>
                      <a:pPr indent="4495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    </a:t>
                      </a:r>
                      <a:r>
                        <a:rPr lang="ru-RU" sz="1000" dirty="0" smtClean="0">
                          <a:effectLst/>
                        </a:rPr>
                        <a:t>                           Вопросы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61" marR="40161" marT="40161" marB="40161" anchor="ctr"/>
                </a:tc>
                <a:tc>
                  <a:txBody>
                    <a:bodyPr/>
                    <a:lstStyle/>
                    <a:p>
                      <a:pPr indent="4495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         </a:t>
                      </a:r>
                      <a:r>
                        <a:rPr lang="ru-RU" sz="1000" dirty="0" smtClean="0">
                          <a:effectLst/>
                        </a:rPr>
                        <a:t>            Примерные</a:t>
                      </a:r>
                      <a:r>
                        <a:rPr lang="ru-RU" sz="1000" baseline="0" dirty="0" smtClean="0">
                          <a:effectLst/>
                        </a:rPr>
                        <a:t> ответы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61" marR="40161" marT="40161" marB="40161" anchor="ctr"/>
                </a:tc>
              </a:tr>
              <a:tr h="449821">
                <a:tc>
                  <a:txBody>
                    <a:bodyPr/>
                    <a:lstStyle/>
                    <a:p>
                      <a:pPr indent="4495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Где оказался </a:t>
                      </a:r>
                      <a:r>
                        <a:rPr lang="ru-RU" sz="1000" dirty="0" smtClean="0">
                          <a:effectLst/>
                        </a:rPr>
                        <a:t>герой</a:t>
                      </a:r>
                      <a:r>
                        <a:rPr lang="ru-RU" sz="1000" baseline="0" dirty="0" smtClean="0">
                          <a:effectLst/>
                        </a:rPr>
                        <a:t>      </a:t>
                      </a:r>
                      <a:r>
                        <a:rPr lang="ru-RU" sz="1000" dirty="0" smtClean="0">
                          <a:effectLst/>
                        </a:rPr>
                        <a:t>стихотворения</a:t>
                      </a:r>
                      <a:r>
                        <a:rPr lang="ru-RU" sz="1000" dirty="0">
                          <a:effectLst/>
                        </a:rPr>
                        <a:t>?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61" marR="40161" marT="40161" marB="40161" anchor="ctr"/>
                </a:tc>
                <a:tc>
                  <a:txBody>
                    <a:bodyPr/>
                    <a:lstStyle/>
                    <a:p>
                      <a:pPr indent="4495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Герой блуждает по мрачной пустыне.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61" marR="40161" marT="40161" marB="40161" anchor="ctr"/>
                </a:tc>
              </a:tr>
              <a:tr h="634086">
                <a:tc>
                  <a:txBody>
                    <a:bodyPr/>
                    <a:lstStyle/>
                    <a:p>
                      <a:pPr indent="4495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Что есть для него пустыня?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61" marR="40161" marT="40161" marB="40161" anchor="ctr"/>
                </a:tc>
                <a:tc>
                  <a:txBody>
                    <a:bodyPr/>
                    <a:lstStyle/>
                    <a:p>
                      <a:pPr indent="4495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Пустыня – мир людей, погружённых в суету каждодневных забот.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61" marR="40161" marT="40161" marB="40161" anchor="ctr"/>
                </a:tc>
              </a:tr>
              <a:tr h="650226">
                <a:tc>
                  <a:txBody>
                    <a:bodyPr/>
                    <a:lstStyle/>
                    <a:p>
                      <a:pPr indent="4495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Причина страданий героя?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61" marR="40161" marT="40161" marB="40161" anchor="ctr"/>
                </a:tc>
                <a:tc>
                  <a:txBody>
                    <a:bodyPr/>
                    <a:lstStyle/>
                    <a:p>
                      <a:pPr indent="4495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Путник томится духовной жаждой, он жаждет Бога. Он устал от одиночества и праздности, от земных сует.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61" marR="40161" marT="40161" marB="40161" anchor="ctr"/>
                </a:tc>
              </a:tr>
              <a:tr h="634086">
                <a:tc>
                  <a:txBody>
                    <a:bodyPr/>
                    <a:lstStyle/>
                    <a:p>
                      <a:pPr indent="4495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Отношение </a:t>
                      </a:r>
                      <a:r>
                        <a:rPr lang="ru-RU" sz="1000" dirty="0" smtClean="0">
                          <a:effectLst/>
                        </a:rPr>
                        <a:t>героя </a:t>
                      </a:r>
                      <a:r>
                        <a:rPr lang="ru-RU" sz="1000" dirty="0">
                          <a:effectLst/>
                        </a:rPr>
                        <a:t>к проблеме?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61" marR="40161" marT="40161" marB="40161" anchor="ctr"/>
                </a:tc>
                <a:tc>
                  <a:txBody>
                    <a:bodyPr/>
                    <a:lstStyle/>
                    <a:p>
                      <a:pPr indent="4495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Герой оставил все земные привязанности позади, чтобы стать к Богу ближе.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61" marR="40161" marT="40161" marB="40161" anchor="ctr"/>
                </a:tc>
              </a:tr>
              <a:tr h="463739">
                <a:tc>
                  <a:txBody>
                    <a:bodyPr/>
                    <a:lstStyle/>
                    <a:p>
                      <a:pPr indent="4495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Сон в жизни </a:t>
                      </a:r>
                      <a:r>
                        <a:rPr lang="ru-RU" sz="1000" dirty="0" smtClean="0">
                          <a:effectLst/>
                        </a:rPr>
                        <a:t>героя?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61" marR="40161" marT="40161" marB="40161" anchor="ctr"/>
                </a:tc>
                <a:tc>
                  <a:txBody>
                    <a:bodyPr/>
                    <a:lstStyle/>
                    <a:p>
                      <a:pPr indent="4495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«Лёгкие как сон» персты ангела – это и смерть, и воскресение волею Бога.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61" marR="40161" marT="40161" marB="40161" anchor="ctr"/>
                </a:tc>
              </a:tr>
              <a:tr h="836714">
                <a:tc>
                  <a:txBody>
                    <a:bodyPr/>
                    <a:lstStyle/>
                    <a:p>
                      <a:pPr indent="4495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Каков герой в финале стихотворения?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61" marR="40161" marT="40161" marB="40161" anchor="ctr"/>
                </a:tc>
                <a:tc>
                  <a:txBody>
                    <a:bodyPr/>
                    <a:lstStyle/>
                    <a:p>
                      <a:pPr indent="4495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Он уже не может жить прежней, обычной  жизнью, он теперь – образец высокого служения Богу и людям. Он пророк, который выполняет волю Бога.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61" marR="40161" marT="40161" marB="40161" anchor="ctr"/>
                </a:tc>
              </a:tr>
              <a:tr h="1002614">
                <a:tc>
                  <a:txBody>
                    <a:bodyPr/>
                    <a:lstStyle/>
                    <a:p>
                      <a:pPr indent="4495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Символика </a:t>
                      </a:r>
                      <a:r>
                        <a:rPr lang="ru-RU" sz="1000" dirty="0" smtClean="0">
                          <a:effectLst/>
                        </a:rPr>
                        <a:t>образа?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61" marR="40161" marT="40161" marB="40161" anchor="ctr"/>
                </a:tc>
                <a:tc>
                  <a:txBody>
                    <a:bodyPr/>
                    <a:lstStyle/>
                    <a:p>
                      <a:pPr indent="44958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Символ поэта-пророка, проповедника слова Божия, символ высочайшей ответственности перед людьми и Богом. Символ жертвенности. Поэт – пророк.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61" marR="40161" marT="40161" marB="40161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363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9326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Каков результат?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Поделитесь своим мнением, пожалуйста!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067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err="1" smtClean="0"/>
              <a:t>Салмина</a:t>
            </a:r>
            <a:r>
              <a:rPr lang="ru-RU" dirty="0" smtClean="0"/>
              <a:t> Наталья Сергеевна,</a:t>
            </a:r>
          </a:p>
          <a:p>
            <a:r>
              <a:rPr lang="ru-RU" dirty="0" smtClean="0"/>
              <a:t>учитель литературы ГБОУ СОШ 1924 </a:t>
            </a:r>
            <a:r>
              <a:rPr lang="ru-RU" dirty="0" err="1" smtClean="0"/>
              <a:t>г.Москвы</a:t>
            </a:r>
            <a:r>
              <a:rPr lang="ru-RU" dirty="0" smtClean="0"/>
              <a:t>, ВАО</a:t>
            </a:r>
          </a:p>
          <a:p>
            <a:r>
              <a:rPr lang="en-US" dirty="0" smtClean="0"/>
              <a:t>ciao6@mail.ru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557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301</TotalTime>
  <Words>417</Words>
  <Application>Microsoft Office PowerPoint</Application>
  <PresentationFormat>Экран (4:3)</PresentationFormat>
  <Paragraphs>66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Wingdings</vt:lpstr>
      <vt:lpstr>Wingdings 3</vt:lpstr>
      <vt:lpstr>Легкий дым</vt:lpstr>
      <vt:lpstr>МАСТЕР-КЛАСС  «К ПОНИМАНИЮ ЛИРИЧЕСКОГО ПРОИЗВЕДЕНИЯ ЧЕРЕЗ РИСУНОК»   (на примере анализа  стихотворения А.С.Пушкина «Пророк») </vt:lpstr>
      <vt:lpstr>Основные тезисы:</vt:lpstr>
      <vt:lpstr>Научить анализу можно в процессе самого анализа</vt:lpstr>
      <vt:lpstr>Примерный план анализа (2 варианта)</vt:lpstr>
      <vt:lpstr>Основные понятия</vt:lpstr>
      <vt:lpstr>               Пророк Духовной жаждою томим, В пустыне мрачной я влачился, — И шестикрылый серафим На перепутье мне явился. Перстами легкими как сон Моих зениц коснулся он. Отверзлись вещие зеницы, Как у испуганной орлицы. Моих ушей коснулся он, — И их наполнил шум и звон: И внял я неба содроганье, И горний ангелов полет, И гад морских подводный ход, И дольней лозы прозябанье. И он к устам моим приник, И вырвал грешный мой язык, И празднословный и лукавый, И жало мудрыя змеи В уста замершие мои Вложил десницею кровавой.              И он мне грудь рассек мечом, И сердце трепетное вынул, И угль, пылающий огнем, Во грудь отверстую водвинул. Как труп в пустыне я лежал, И бога глас ко мне воззвал: «Восстань, пророк, и виждь, и внемли, Исполнись волею моей, И, обходя моря и земли, Глаголом жги сердца людей».                                   1826 г. </vt:lpstr>
      <vt:lpstr>             Самопроверка восприятия</vt:lpstr>
      <vt:lpstr>Каков результат? 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МАСТЕР-КЛАСС «ПЕЙЗАЖНАЯ ЛИРИКА С.ЕСЕНИНА. ПОЭТИЧЕСКАЯ СТИЛИЗАЦИЯ»  (НА ПРИМЕРЕ АНАЛИЗА  СТИХОТВОРЕНИЯ «БЕРЕЗА»)</dc:title>
  <dc:creator>user</dc:creator>
  <cp:lastModifiedBy>Домашний</cp:lastModifiedBy>
  <cp:revision>67</cp:revision>
  <dcterms:created xsi:type="dcterms:W3CDTF">2012-11-11T16:28:36Z</dcterms:created>
  <dcterms:modified xsi:type="dcterms:W3CDTF">2015-01-17T20:52:02Z</dcterms:modified>
</cp:coreProperties>
</file>