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66" r:id="rId4"/>
    <p:sldId id="257" r:id="rId5"/>
    <p:sldId id="259" r:id="rId6"/>
    <p:sldId id="260" r:id="rId7"/>
    <p:sldId id="261" r:id="rId8"/>
    <p:sldId id="264" r:id="rId9"/>
    <p:sldId id="263" r:id="rId10"/>
    <p:sldId id="265" r:id="rId11"/>
    <p:sldId id="262" r:id="rId12"/>
    <p:sldId id="273" r:id="rId13"/>
    <p:sldId id="267" r:id="rId14"/>
    <p:sldId id="268" r:id="rId15"/>
    <p:sldId id="271" r:id="rId16"/>
    <p:sldId id="272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1" d="100"/>
          <a:sy n="51" d="100"/>
        </p:scale>
        <p:origin x="-105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6;&#1090;&#1082;&#1088;&#1099;&#1090;&#1099;&#1081;%20&#1091;&#1088;&#1086;&#1082;\&#1092;.mp4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6;&#1090;&#1082;&#1088;&#1099;&#1090;&#1099;&#1081;%20&#1091;&#1088;&#1086;&#1082;\&#1096;&#1072;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&#1086;&#1090;&#1082;&#1088;&#1099;&#1090;&#1099;&#1081;%20&#1091;&#1088;&#1086;&#1082;\&#1078;1.m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8062664" cy="2160239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«Есть люди, по жизни никем не замеченные…»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(По повести Н.В.Гоголя «Шинель»)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404664"/>
            <a:ext cx="7812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Двадцать четвертое декабря.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дом\Desktop\F417EFE0-4125-484C-8482-342D2F66CC8D_mw1024_n_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3933056"/>
            <a:ext cx="313184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Users\дом\Desktop\T65sc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0" y="4193704"/>
            <a:ext cx="3407974" cy="26642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Новая папка\2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5256584" cy="5498948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99592" y="35086"/>
            <a:ext cx="6840760" cy="107721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АКАКИЙ – смиренный, незлобивый, не делающий зла, невинный.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щ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850"/>
            <a:ext cx="9144000" cy="6858000"/>
          </a:xfrm>
        </p:spPr>
      </p:pic>
      <p:pic>
        <p:nvPicPr>
          <p:cNvPr id="7" name="Picture 2" descr="C:\Users\ТСД\Desktop\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2516568" cy="17859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19 0.19381 C 0.06319 0.31522 0.13108 0.41513 0.21424 0.41513 C 0.31215 0.41513 0.34774 0.30435 0.3625 0.23775 L 0.37778 0.14986 C 0.39323 0.08349 0.43073 -0.02659 0.54132 -0.02659 C 0.61233 -0.02659 0.69306 0.07239 0.69306 0.19381 C 0.69306 0.31522 0.61233 0.41513 0.54132 0.41513 C 0.43073 0.41513 0.39323 0.30435 0.37778 0.23775 L 0.3625 0.14986 C 0.34774 0.08349 0.31215 -0.02659 0.21424 -0.02659 C 0.13108 -0.02659 0.06319 0.07239 0.06319 0.19381 Z " pathEditMode="relative" rAng="0" ptsTypes="ffFffffFfff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63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59 0.04695 L 0.73264 0.036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19 -0.21531 C 0.55434 -0.21531 0.66962 -0.07932 0.66962 0.08881 C 0.66962 0.25648 0.55434 0.39316 0.41319 0.39316 C 0.27222 0.39316 0.15781 0.25648 0.15781 0.08881 C 0.15781 -0.07932 0.27222 -0.21531 0.41319 -0.21531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" presetID="57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16374E-6 L 0 -0.15518 C 0 -0.22479 0.18455 -0.3099 0.33472 -0.3099 L 0.66962 -0.3099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0" presetID="36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017E-7 L 2.77778E-7 0.18363 C 2.77778E-7 0.26596 0.18872 0.36725 0.34253 0.36725 L 0.68507 0.36725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СД\Desktop\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43116"/>
            <a:ext cx="2516568" cy="1785950"/>
          </a:xfrm>
          <a:prstGeom prst="rect">
            <a:avLst/>
          </a:prstGeom>
          <a:noFill/>
        </p:spPr>
      </p:pic>
      <p:pic>
        <p:nvPicPr>
          <p:cNvPr id="6" name="ф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3608" y="620688"/>
            <a:ext cx="7226590" cy="541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19 0.19381 C 0.06319 0.31522 0.13108 0.41513 0.21424 0.41513 C 0.31215 0.41513 0.34774 0.30435 0.3625 0.23775 L 0.37778 0.14986 C 0.39323 0.08349 0.43073 -0.02659 0.54132 -0.02659 C 0.61233 -0.02659 0.69306 0.07239 0.69306 0.19381 C 0.69306 0.31522 0.61233 0.41513 0.54132 0.41513 C 0.43073 0.41513 0.39323 0.30435 0.37778 0.23775 L 0.3625 0.14986 C 0.34774 0.08349 0.31215 -0.02659 0.21424 -0.02659 C 0.13108 -0.02659 0.06319 0.07239 0.06319 0.19381 Z " pathEditMode="relative" rAng="0" ptsTypes="ffFffffFfff">
                                      <p:cBhvr>
                                        <p:cTn id="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63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059 0.04695 L 0.73264 0.0363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" presetID="1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19 -0.21531 C 0.55434 -0.21531 0.66962 -0.07932 0.66962 0.08881 C 0.66962 0.25648 0.55434 0.39316 0.41319 0.39316 C 0.27222 0.39316 0.15781 0.25648 0.15781 0.08881 C 0.15781 -0.07932 0.27222 -0.21531 0.41319 -0.21531 Z " pathEditMode="relative" rAng="0" ptsTypes="fffff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3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7" presetID="57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16374E-6 L 0 -0.15518 C 0 -0.22479 0.18455 -0.3099 0.33472 -0.3099 L 0.66962 -0.3099 " pathEditMode="relative" rAng="0" ptsTypes="FfFF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-1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000"/>
                            </p:stCondLst>
                            <p:childTnLst>
                              <p:par>
                                <p:cTn id="20" presetID="36" presetClass="path" presetSubtype="0" repeatCount="4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017E-7 L 2.77778E-7 0.18363 C 2.77778E-7 0.26596 0.18872 0.36725 0.34253 0.36725 L 0.68507 0.36725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3" y="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95536" y="260648"/>
            <a:ext cx="874846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4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sz="4800" b="1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едный: 1. «малоимущий, малообеспеченный»;</a:t>
            </a:r>
            <a:endParaRPr kumimoji="0" lang="ru-RU" sz="4800" b="1" u="none" strike="noStrike" cap="none" spc="0" normalizeH="0" baseline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u="none" strike="noStrike" cap="none" spc="0" normalizeH="0" baseline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2. «несчастный, вызывающий сочувствие, сострадание человек».</a:t>
            </a:r>
            <a:endParaRPr lang="ru-RU" sz="4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0"/>
            <a:ext cx="8892480" cy="58785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sz="4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А.П.Чехов: «…надо, чтобы за дверью каждого довольного, счастливого человека стоял кто-то с молоточком и постоянно напоминал бы стуком, что есть несчастные»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620688"/>
            <a:ext cx="7524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5488" y="764704"/>
            <a:ext cx="639303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</a:t>
            </a:r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тветить письменно на вопрос: «Каким представляется  Петербург в повести «Шинель»</a:t>
            </a:r>
            <a:r>
              <a:rPr lang="en-US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?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9672" y="620688"/>
            <a:ext cx="75243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692696"/>
            <a:ext cx="69127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i="1" dirty="0" smtClean="0">
                <a:solidFill>
                  <a:srgbClr val="FF0000"/>
                </a:solidFill>
                <a:latin typeface="SL_Times New Roman" pitchFamily="18" charset="0"/>
              </a:rPr>
              <a:t> </a:t>
            </a:r>
            <a:r>
              <a:rPr lang="en-US" sz="6600" i="1" dirty="0" smtClean="0">
                <a:solidFill>
                  <a:srgbClr val="FF0000"/>
                </a:solidFill>
                <a:latin typeface="SL_Times New Roman" pitchFamily="18" charset="0"/>
              </a:rPr>
              <a:t> </a:t>
            </a:r>
            <a:r>
              <a:rPr lang="ru-RU" sz="6600" b="1" i="1" dirty="0" smtClean="0">
                <a:solidFill>
                  <a:srgbClr val="FF0000"/>
                </a:solidFill>
                <a:latin typeface="SL_Times New Roman" pitchFamily="18" charset="0"/>
              </a:rPr>
              <a:t>РЕФЛЕКСИЯ.</a:t>
            </a:r>
            <a:endParaRPr lang="ru-RU" sz="6600" b="1" i="1" dirty="0">
              <a:solidFill>
                <a:srgbClr val="FF0000"/>
              </a:solidFill>
              <a:latin typeface="SL_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2348880"/>
            <a:ext cx="78488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en-US" sz="4400" dirty="0" smtClean="0"/>
              <a:t>-</a:t>
            </a:r>
            <a:r>
              <a:rPr lang="ru-RU" sz="4400" b="1" dirty="0" smtClean="0">
                <a:solidFill>
                  <a:srgbClr val="C00000"/>
                </a:solidFill>
              </a:rPr>
              <a:t>Понравился ли вам урок</a:t>
            </a:r>
            <a:r>
              <a:rPr lang="en-US" sz="4400" b="1" dirty="0" smtClean="0">
                <a:solidFill>
                  <a:srgbClr val="C00000"/>
                </a:solidFill>
              </a:rPr>
              <a:t>?</a:t>
            </a:r>
          </a:p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-</a:t>
            </a:r>
            <a:r>
              <a:rPr lang="ru-RU" sz="4400" b="1" dirty="0" smtClean="0">
                <a:solidFill>
                  <a:srgbClr val="C00000"/>
                </a:solidFill>
              </a:rPr>
              <a:t>Довольны ли вы своей работой на уроке</a:t>
            </a:r>
            <a:r>
              <a:rPr lang="en-US" sz="4400" b="1" dirty="0" smtClean="0">
                <a:solidFill>
                  <a:srgbClr val="C00000"/>
                </a:solidFill>
              </a:rPr>
              <a:t>?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1101" y="836713"/>
            <a:ext cx="8061822" cy="39087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7200" b="1" cap="none" spc="0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СПАСИБО ЗА УРОК!</a:t>
            </a:r>
            <a:endParaRPr lang="ru-RU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s0.tochka.net/cards/images/orig_1687cd11d26bca28e0b35d809605e83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644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2808312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все  вышли из «Шинели» Гоголя.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Ф. М. Достоевский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ом\Desktop\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12976"/>
            <a:ext cx="2499066" cy="33320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2" name="Picture 4" descr="http://cdn2.all-art.org/art_20th_century/russian_art/benois/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140968"/>
            <a:ext cx="2512804" cy="34563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144016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29548"/>
            <a:ext cx="9144000" cy="51090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-познакомить с повестью Н.В.Гоголя «Шинель»;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-проследить раскрытие темы «маленького человека» в русской литературе;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-учить анализу текста;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-воспитание любви и уважения к личности человека.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дом\Desktop\Новая папка\PLI3UnrRAGOkFUYJp3UZnQ-artic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3594100" cy="269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дом\Desktop\Новая папка\Sergei-Karpenko3517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0"/>
            <a:ext cx="2232248" cy="336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дом\Desktop\Новая папка\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04664"/>
            <a:ext cx="3419872" cy="2691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Users\дом\Desktop\Новая папка\26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996952"/>
            <a:ext cx="431405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395540" y="332656"/>
          <a:ext cx="8424936" cy="6077268"/>
        </p:xfrm>
        <a:graphic>
          <a:graphicData uri="http://schemas.openxmlformats.org/drawingml/2006/table">
            <a:tbl>
              <a:tblPr/>
              <a:tblGrid>
                <a:gridCol w="702078"/>
                <a:gridCol w="702078"/>
                <a:gridCol w="702078"/>
                <a:gridCol w="702078"/>
                <a:gridCol w="702078"/>
                <a:gridCol w="702078"/>
                <a:gridCol w="702078"/>
                <a:gridCol w="702078"/>
                <a:gridCol w="702078"/>
                <a:gridCol w="702078"/>
                <a:gridCol w="702078"/>
                <a:gridCol w="702078"/>
              </a:tblGrid>
              <a:tr h="50643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baseline="30000" dirty="0">
                          <a:latin typeface="Times New Roman"/>
                          <a:ea typeface="Cambria"/>
                          <a:cs typeface="Times New Roman"/>
                        </a:rPr>
                        <a:t>2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50643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baseline="30000" dirty="0">
                          <a:latin typeface="Times New Roman"/>
                          <a:ea typeface="Cambria"/>
                          <a:cs typeface="Times New Roman"/>
                        </a:rPr>
                        <a:t>6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50643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baseline="30000" dirty="0">
                          <a:latin typeface="Times New Roman"/>
                          <a:ea typeface="Cambria"/>
                          <a:cs typeface="Times New Roman"/>
                        </a:rPr>
                        <a:t>5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50643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baseline="30000" dirty="0">
                          <a:latin typeface="Times New Roman"/>
                          <a:ea typeface="Cambria"/>
                          <a:cs typeface="Times New Roman"/>
                        </a:rPr>
                        <a:t>4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50643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baseline="30000" dirty="0">
                          <a:latin typeface="Times New Roman"/>
                          <a:ea typeface="Cambria"/>
                          <a:cs typeface="Times New Roman"/>
                        </a:rPr>
                        <a:t>3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506439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baseline="30000">
                          <a:latin typeface="Times New Roman"/>
                          <a:ea typeface="Cambria"/>
                          <a:cs typeface="Times New Roman"/>
                        </a:rPr>
                        <a:t>1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50643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50643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baseline="30000">
                          <a:latin typeface="Times New Roman"/>
                          <a:ea typeface="Cambria"/>
                          <a:cs typeface="Times New Roman"/>
                        </a:rPr>
                        <a:t>8</a:t>
                      </a:r>
                      <a:endParaRPr lang="ru-RU" sz="120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50643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50643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50643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000" baseline="30000" dirty="0">
                          <a:latin typeface="Times New Roman"/>
                          <a:ea typeface="Cambria"/>
                          <a:cs typeface="Times New Roman"/>
                        </a:rPr>
                        <a:t>7</a:t>
                      </a:r>
                      <a:endParaRPr lang="ru-RU" sz="1200" dirty="0"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  <a:tr h="506439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endParaRPr lang="en-US" sz="2000" dirty="0">
                        <a:latin typeface="Times New Roman"/>
                        <a:ea typeface="Cambria"/>
                        <a:cs typeface="Times New Roman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BBBB"/>
                    </a:soli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9552" y="2996952"/>
            <a:ext cx="55446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         Е             Д          С            Т            В         </a:t>
            </a:r>
            <a:r>
              <a:rPr lang="ru-RU" sz="2000" b="1" dirty="0" smtClean="0">
                <a:solidFill>
                  <a:srgbClr val="C00000"/>
                </a:solidFill>
              </a:rPr>
              <a:t>И</a:t>
            </a:r>
            <a:r>
              <a:rPr lang="ru-RU" b="1" dirty="0" smtClean="0"/>
              <a:t>              Я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72000" y="393305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М</a:t>
            </a:r>
            <a:r>
              <a:rPr lang="ru-RU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</a:t>
            </a:r>
            <a:r>
              <a:rPr lang="ru-RU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      </a:t>
            </a:r>
            <a:r>
              <a:rPr lang="ru-RU" b="1" dirty="0" smtClean="0">
                <a:latin typeface="+mj-lt"/>
                <a:cs typeface="Times New Roman" pitchFamily="18" charset="0"/>
              </a:rPr>
              <a:t>У           Х            А</a:t>
            </a:r>
            <a:endParaRPr lang="ru-RU" b="1" dirty="0">
              <a:latin typeface="+mj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44008" y="1340768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М</a:t>
            </a:r>
            <a:r>
              <a:rPr lang="ru-RU" sz="2000" b="1" dirty="0" smtClean="0">
                <a:solidFill>
                  <a:srgbClr val="C00000"/>
                </a:solidFill>
              </a:rPr>
              <a:t>       </a:t>
            </a:r>
            <a:r>
              <a:rPr lang="ru-RU" b="1" dirty="0" smtClean="0"/>
              <a:t>О           Р            О           З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07704" y="242088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О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42900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Н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835696" y="400506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О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907704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М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347864" y="184482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П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347864" y="24928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Е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347864" y="350100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Е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347864" y="40050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Р</a:t>
            </a:r>
            <a:endParaRPr lang="ru-RU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275856" y="45091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smtClean="0"/>
              <a:t>Б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347864" y="49411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</a:t>
            </a:r>
            <a:endParaRPr lang="ru-RU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275856" y="558924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Р</a:t>
            </a:r>
            <a:endParaRPr lang="ru-RU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275856" y="60212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Г</a:t>
            </a:r>
            <a:endParaRPr lang="ru-RU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716016" y="476672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Г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90872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   </a:t>
            </a:r>
            <a:r>
              <a:rPr lang="ru-RU" sz="2400" b="1" dirty="0" smtClean="0">
                <a:solidFill>
                  <a:srgbClr val="C00000"/>
                </a:solidFill>
              </a:rPr>
              <a:t>У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16016" y="1916832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А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644008" y="242088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Н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4008" y="3501008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</a:rPr>
              <a:t>З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04248" y="980728"/>
            <a:ext cx="5760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</a:t>
            </a:r>
            <a:r>
              <a:rPr lang="ru-RU" sz="2000" b="1" dirty="0" smtClean="0"/>
              <a:t>К </a:t>
            </a:r>
            <a:endParaRPr lang="ru-RU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876256" y="191683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/>
              <a:t>ш</a:t>
            </a:r>
            <a:endParaRPr lang="ru-RU" sz="20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6876256" y="2492896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/>
              <a:t>к</a:t>
            </a:r>
            <a:endParaRPr lang="ru-RU" sz="2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6876256" y="2924944"/>
            <a:ext cx="432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/>
              <a:t>а</a:t>
            </a:r>
            <a:endParaRPr lang="ru-RU" sz="2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259632" y="551723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Н            А       Г                           А             Д         Ы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 tmFilter="0,0; .5, 1; 1, 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4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/>
      <p:bldP spid="15" grpId="1" build="allAtOnce"/>
      <p:bldP spid="16" grpId="0"/>
      <p:bldP spid="17" grpId="0"/>
      <p:bldP spid="18" grpId="0"/>
      <p:bldP spid="19" grpId="0"/>
      <p:bldP spid="20" grpId="0"/>
      <p:bldP spid="20" grpId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29" grpId="1"/>
      <p:bldP spid="30" grpId="0"/>
      <p:bldP spid="30" grpId="1"/>
      <p:bldP spid="30" grpId="2"/>
      <p:bldP spid="31" grpId="0"/>
      <p:bldP spid="31" grpId="1"/>
      <p:bldP spid="32" grpId="0"/>
      <p:bldP spid="32" grpId="1"/>
      <p:bldP spid="33" grpId="0"/>
      <p:bldP spid="33" grpId="1"/>
      <p:bldP spid="33" grpId="2"/>
      <p:bldP spid="34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11560" y="1484784"/>
            <a:ext cx="806489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solidFill>
                  <a:srgbClr val="FF0000"/>
                </a:solidFill>
                <a:latin typeface="Monotype Corsiva" pitchFamily="66" charset="0"/>
              </a:rPr>
              <a:t>Гуманизм</a:t>
            </a:r>
            <a:r>
              <a:rPr lang="ru-RU" sz="6600" i="1" dirty="0" smtClean="0">
                <a:solidFill>
                  <a:srgbClr val="FF0000"/>
                </a:solidFill>
                <a:latin typeface="Monotype Corsiva" pitchFamily="66" charset="0"/>
              </a:rPr>
              <a:t>- </a:t>
            </a:r>
            <a:r>
              <a:rPr lang="ru-RU" sz="4000" i="1" dirty="0" smtClean="0">
                <a:latin typeface="Monotype Corsiva" pitchFamily="66" charset="0"/>
              </a:rPr>
              <a:t>признание ценности человека как личности, его права на свободное развитие и проявление своих способностей, утверждение блага человека как критерия оценки общественных отношений.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ом\Desktop\c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046036">
            <a:off x="467544" y="692696"/>
            <a:ext cx="3672408" cy="5420320"/>
          </a:xfrm>
          <a:prstGeom prst="rect">
            <a:avLst/>
          </a:prstGeom>
          <a:ln w="3175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www.romantic-petersburg.ru/uploads/posts/2009-01/1232985977_4a211760c1d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65970">
            <a:off x="5119212" y="929107"/>
            <a:ext cx="3718933" cy="5298188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ш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8208912" cy="61566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206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ж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04664"/>
            <a:ext cx="8184909" cy="6138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00B0F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249</Words>
  <Application>Microsoft Office PowerPoint</Application>
  <PresentationFormat>Экран (4:3)</PresentationFormat>
  <Paragraphs>72</Paragraphs>
  <Slides>18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«Есть люди, по жизни никем не замеченные…» (По повести Н.В.Гоголя «Шинель»)</vt:lpstr>
      <vt:lpstr>  Мы все  вышли из «Шинели» Гоголя. Ф. М. Достоевский.</vt:lpstr>
      <vt:lpstr>  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User</dc:creator>
  <cp:lastModifiedBy>Асель  Фяттяховна</cp:lastModifiedBy>
  <cp:revision>51</cp:revision>
  <dcterms:created xsi:type="dcterms:W3CDTF">2014-12-13T16:17:46Z</dcterms:created>
  <dcterms:modified xsi:type="dcterms:W3CDTF">2014-12-23T06:47:48Z</dcterms:modified>
</cp:coreProperties>
</file>