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4" r:id="rId5"/>
    <p:sldId id="266" r:id="rId6"/>
    <p:sldId id="267" r:id="rId7"/>
    <p:sldId id="277" r:id="rId8"/>
    <p:sldId id="278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63" r:id="rId18"/>
    <p:sldId id="280" r:id="rId19"/>
    <p:sldId id="26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E"/>
    <a:srgbClr val="3C3328"/>
    <a:srgbClr val="336699"/>
    <a:srgbClr val="FFFFCC"/>
    <a:srgbClr val="990000"/>
    <a:srgbClr val="800000"/>
    <a:srgbClr val="9966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5BA3-D0E3-421F-A563-8D2CE0B84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02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1187-238F-477E-9515-CB6B7E604A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27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015C-E3BD-4182-A93B-E5DF016D3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2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2C97F-2860-469F-AFA3-5F7EA44E9D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66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54F3C-993E-4ED7-AC9E-37D185D01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589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E2F8-F8C5-4818-9F97-F70BF5706E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666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BDF5-3AEA-4587-8B61-93208396DA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53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F1002-EF4E-4D46-95A0-BCB2890A41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6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CE7BB-5989-47EF-9A60-91B1FF5D2C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7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42231-7B45-4B14-81B8-1ED98BF117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15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3381-CB70-46D2-ABB6-97C8B59B1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06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4B8389B-F646-432B-A6E9-55071D1227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8%D0%BD%D1%81%D0%BA%D0%B8%D0%B5_%D0%B7%D0%B2%D0%B0%D0%BD%D0%B8%D1%8F_%D0%B2_%D0%B0%D1%80%D0%BC%D0%B8%D0%B8_%D0%A0%D0%A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audiobookgo.ru/image/aHR0cDovL3JlZmVyYXR5aS5ydS9veGh2ZXBzZV9wYWc1Nl9pbWc5NjEzMy5odG1s" TargetMode="External"/><Relationship Id="rId13" Type="http://schemas.openxmlformats.org/officeDocument/2006/relationships/slide" Target="slide3.xml"/><Relationship Id="rId3" Type="http://schemas.openxmlformats.org/officeDocument/2006/relationships/hyperlink" Target="http://lavka-pisateley.ru/news/priglashaem-na-vecher-posvyashhennyjj-130-letiyu-aleksandra-bloka/" TargetMode="External"/><Relationship Id="rId7" Type="http://schemas.openxmlformats.org/officeDocument/2006/relationships/hyperlink" Target="http://portraitimage.ru/vid-rabot/portret/portret-dostoevskiy.html" TargetMode="External"/><Relationship Id="rId12" Type="http://schemas.openxmlformats.org/officeDocument/2006/relationships/hyperlink" Target="http://www.classno.ru/lit.php?id=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stergid.ru/children/oformlenye/10720-portreti-detskih-pisateley-xix-veka.-CHast-2..htm" TargetMode="External"/><Relationship Id="rId11" Type="http://schemas.openxmlformats.org/officeDocument/2006/relationships/hyperlink" Target="http://genreketis.ucoz.com/photo/portrety_russkikh_pisatelej_i_poehtov/3-2-0-0-2" TargetMode="External"/><Relationship Id="rId5" Type="http://schemas.openxmlformats.org/officeDocument/2006/relationships/hyperlink" Target="http://www.uchmarket.ru/d_2192.htm" TargetMode="External"/><Relationship Id="rId10" Type="http://schemas.openxmlformats.org/officeDocument/2006/relationships/hyperlink" Target="http://marianna-mir.com/writers_portrait.html" TargetMode="External"/><Relationship Id="rId4" Type="http://schemas.openxmlformats.org/officeDocument/2006/relationships/hyperlink" Target="http://ts-ravnovesie.ru/gallery/poety-18-19-veka-eb1964408a7aed352e9c75755abff7c5.html" TargetMode="External"/><Relationship Id="rId9" Type="http://schemas.openxmlformats.org/officeDocument/2006/relationships/hyperlink" Target="http://agniart.ru/rus/item-20763~Educational-picture-sets~Portrait-of-russian-Writers-and-Poets" TargetMode="External"/><Relationship Id="rId1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1.jpeg"/><Relationship Id="rId7" Type="http://schemas.openxmlformats.org/officeDocument/2006/relationships/slide" Target="slide12.xml"/><Relationship Id="rId12" Type="http://schemas.openxmlformats.org/officeDocument/2006/relationships/slide" Target="slide15.xml"/><Relationship Id="rId17" Type="http://schemas.openxmlformats.org/officeDocument/2006/relationships/audio" Target="../media/audio2.wav"/><Relationship Id="rId2" Type="http://schemas.openxmlformats.org/officeDocument/2006/relationships/slide" Target="slide3.xml"/><Relationship Id="rId16" Type="http://schemas.openxmlformats.org/officeDocument/2006/relationships/slide" Target="slide7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audio" Target="../media/audio3.wav"/><Relationship Id="rId15" Type="http://schemas.openxmlformats.org/officeDocument/2006/relationships/slide" Target="slide6.xml"/><Relationship Id="rId10" Type="http://schemas.openxmlformats.org/officeDocument/2006/relationships/slide" Target="slide14.xml"/><Relationship Id="rId19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audio" Target="../media/audio2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audio" Target="../media/audio2.wav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052" name="Picture 6" descr="фон">
            <a:hlinkClick r:id="" action="ppaction://hlinkshowjump?jump=firstslide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331913" y="336550"/>
            <a:ext cx="6645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Algerian" panose="04020705040A02060702" pitchFamily="82" charset="0"/>
              </a:rPr>
              <a:t>ИНТЕРАКТИВНАЯ ВИКТОРИНА</a:t>
            </a:r>
          </a:p>
        </p:txBody>
      </p:sp>
      <p:sp>
        <p:nvSpPr>
          <p:cNvPr id="2056" name="WordArt 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-1170222">
            <a:off x="830263" y="2873375"/>
            <a:ext cx="7327900" cy="202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1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«УГАДАЙ-КА!»</a:t>
            </a:r>
          </a:p>
        </p:txBody>
      </p:sp>
      <p:sp>
        <p:nvSpPr>
          <p:cNvPr id="2055" name="Text Box 9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3832225" y="6184900"/>
            <a:ext cx="513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Подготовила: Сахарчук И.Г.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МБОУ О(С)ОШ №2, г.Братск </a:t>
            </a:r>
          </a:p>
        </p:txBody>
      </p:sp>
      <p:sp>
        <p:nvSpPr>
          <p:cNvPr id="3" name="Text Box 11">
            <a:hlinkClick r:id="" action="ppaction://hlinkshowjump?jump=firstslide"/>
          </p:cNvPr>
          <p:cNvSpPr txBox="1">
            <a:spLocks noChangeArrowheads="1"/>
          </p:cNvSpPr>
          <p:nvPr/>
        </p:nvSpPr>
        <p:spPr bwMode="auto">
          <a:xfrm>
            <a:off x="1979613" y="152400"/>
            <a:ext cx="6192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72" name="Управляющая кнопка: далее 171">
            <a:hlinkClick r:id="rId5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6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9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0416 C 0.04566 0.01875 0.14341 0.03356 0.22118 0.01551 C 0.29861 -0.00139 0.3882 -0.03982 0.41459 -0.09885 C 0.44098 -0.15834 0.44601 -0.29838 0.37986 -0.34121 C 0.31441 -0.38334 0.09427 -0.41019 0.02084 -0.35371 C -0.05295 -0.29676 -0.05521 -0.05857 -0.0618 0.00324 " pathEditMode="relative" rAng="0" ptsTypes="AAAAAA">
                                      <p:cBhvr>
                                        <p:cTn id="6" dur="2000" spd="-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-1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1268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616575" cy="1512888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7.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 советского писателя </a:t>
            </a:r>
            <a:r>
              <a:rPr lang="ru-RU" altLang="ru-RU" sz="2000" b="1"/>
              <a:t>(1908-1976)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738" y="122238"/>
            <a:ext cx="2698750" cy="3667125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Oval 8">
            <a:hlinkClick r:id="" action="ppaction://noaction">
              <a:snd r:embed="rId5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21336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50825" y="30686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23850" y="40052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323850" y="48688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16396" name="Oval 12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734050"/>
            <a:ext cx="2735263" cy="5762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276600" y="2781300"/>
            <a:ext cx="2879725" cy="10810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Детский писатель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276600" y="4005263"/>
            <a:ext cx="5688013" cy="936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Государственная премия в 1952г.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276600" y="5084763"/>
            <a:ext cx="5688013" cy="936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Витя Малеев в школе и дома</a:t>
            </a:r>
            <a:r>
              <a:rPr lang="en-US" altLang="ru-RU" sz="2000">
                <a:solidFill>
                  <a:schemeClr val="bg1"/>
                </a:solidFill>
              </a:rPr>
              <a:t>”, </a:t>
            </a:r>
            <a:r>
              <a:rPr lang="ru-RU" altLang="ru-RU" sz="2000">
                <a:solidFill>
                  <a:schemeClr val="bg1"/>
                </a:solidFill>
              </a:rPr>
              <a:t>сказка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Приключение  Незнайки и его друзей</a:t>
            </a:r>
            <a:r>
              <a:rPr lang="en-US" altLang="ru-RU" sz="2000">
                <a:solidFill>
                  <a:schemeClr val="bg1"/>
                </a:solidFill>
              </a:rPr>
              <a:t>”, </a:t>
            </a:r>
            <a:r>
              <a:rPr lang="ru-RU" altLang="ru-RU" sz="2000">
                <a:solidFill>
                  <a:schemeClr val="bg1"/>
                </a:solidFill>
              </a:rPr>
              <a:t>и др.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276600" y="6165850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Носов Николай Николаевич</a:t>
            </a:r>
          </a:p>
        </p:txBody>
      </p:sp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576263" y="6453188"/>
            <a:ext cx="360362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82" name="AutoShape 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042988" y="6453188"/>
            <a:ext cx="360362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</p:childTnLst>
        </p:cTn>
      </p:par>
    </p:tnLst>
    <p:bldLst>
      <p:bldP spid="16397" grpId="0" animBg="1"/>
      <p:bldP spid="16398" grpId="0" animBg="1"/>
      <p:bldP spid="16399" grpId="0" animBg="1"/>
      <p:bldP spid="164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2292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439863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8.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русского поэта </a:t>
            </a:r>
            <a:r>
              <a:rPr lang="ru-RU" altLang="ru-RU" sz="2000" b="1"/>
              <a:t>(1880-1921)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188913"/>
            <a:ext cx="2652713" cy="3744912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Oval 7">
            <a:hlinkClick r:id="" action="ppaction://noaction">
              <a:snd r:embed="rId5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19891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250825" y="292417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323850" y="38608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323850" y="479742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17419" name="Oval 11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734050"/>
            <a:ext cx="2735263" cy="5762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276600" y="2565400"/>
            <a:ext cx="2951163" cy="14398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Свой первый стих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написал в 5 лет. Его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мать –была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писательницей.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276600" y="4149725"/>
            <a:ext cx="5688013" cy="7921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Женат был на дочери Д.И.Менделеева.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276600" y="5084763"/>
            <a:ext cx="5688013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Поэма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Двенадцать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драма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Балаганчик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много стихов посвящены Родине, любви..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276600" y="6165850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Блок Александр Александрович</a:t>
            </a:r>
          </a:p>
        </p:txBody>
      </p:sp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06" name="AutoShape 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9"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 animBg="1"/>
      <p:bldP spid="17422" grpId="0" animBg="1"/>
      <p:bldP spid="174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3316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296988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9.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русского писателя </a:t>
            </a:r>
            <a:r>
              <a:rPr lang="ru-RU" altLang="ru-RU" sz="2000" b="1"/>
              <a:t>(1894-1959)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938" y="190500"/>
            <a:ext cx="2890837" cy="3648075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Oval 7">
            <a:hlinkClick r:id="" action="ppaction://noaction">
              <a:snd r:embed="rId5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206057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50825" y="29972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323850" y="393382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323850" y="48688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18443" name="Oval 11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276600" y="2781300"/>
            <a:ext cx="2590800" cy="865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Детский писатель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276600" y="4076700"/>
            <a:ext cx="5688013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Книги для детей о жизни природы </a:t>
            </a:r>
            <a:r>
              <a:rPr lang="en-US" altLang="ru-RU" sz="1800" b="1">
                <a:solidFill>
                  <a:schemeClr val="bg1"/>
                </a:solidFill>
              </a:rPr>
              <a:t>“</a:t>
            </a:r>
            <a:r>
              <a:rPr lang="ru-RU" altLang="ru-RU" sz="1800" b="1">
                <a:solidFill>
                  <a:schemeClr val="bg1"/>
                </a:solidFill>
              </a:rPr>
              <a:t>Лесная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газета</a:t>
            </a:r>
            <a:r>
              <a:rPr lang="en-US" altLang="ru-RU" sz="1800" b="1">
                <a:solidFill>
                  <a:schemeClr val="bg1"/>
                </a:solidFill>
              </a:rPr>
              <a:t>”</a:t>
            </a:r>
            <a:endParaRPr lang="ru-RU" altLang="ru-RU" sz="1800" b="1">
              <a:solidFill>
                <a:schemeClr val="bg1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276600" y="5084763"/>
            <a:ext cx="5688013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Клуб Колумбов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 и многое др.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276600" y="6092825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Бианки Виталий Валентинович</a:t>
            </a:r>
          </a:p>
        </p:txBody>
      </p:sp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30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</p:childTnLst>
        </p:cTn>
      </p:par>
    </p:tnLst>
    <p:bldLst>
      <p:bldP spid="18444" grpId="0" animBg="1"/>
      <p:bldP spid="18445" grpId="0" animBg="1"/>
      <p:bldP spid="18446" grpId="0" animBg="1"/>
      <p:bldP spid="184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4340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368425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10.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русского писателя </a:t>
            </a:r>
            <a:r>
              <a:rPr lang="ru-RU" altLang="ru-RU" sz="2000" b="1"/>
              <a:t>(1882-1938)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87325"/>
            <a:ext cx="2698750" cy="3579813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Oval 7">
            <a:hlinkClick r:id="" action="ppaction://noaction">
              <a:snd r:embed="rId5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19891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50825" y="292417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23850" y="393382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23850" y="48688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19467" name="Oval 11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276600" y="2781300"/>
            <a:ext cx="2808288" cy="100806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Один из зачинателей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современной детской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литературы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276600" y="3933825"/>
            <a:ext cx="5688013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Научно-художественные книги для подростков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“</a:t>
            </a:r>
            <a:r>
              <a:rPr lang="ru-RU" altLang="ru-RU" sz="1800" b="1">
                <a:solidFill>
                  <a:schemeClr val="bg1"/>
                </a:solidFill>
              </a:rPr>
              <a:t>Рассказы о животных</a:t>
            </a:r>
            <a:r>
              <a:rPr lang="en-US" altLang="ru-RU" sz="1800" b="1">
                <a:solidFill>
                  <a:schemeClr val="bg1"/>
                </a:solidFill>
              </a:rPr>
              <a:t>”</a:t>
            </a:r>
            <a:r>
              <a:rPr lang="ru-RU" altLang="ru-RU" sz="1800" b="1">
                <a:solidFill>
                  <a:schemeClr val="bg1"/>
                </a:solidFill>
              </a:rPr>
              <a:t>, </a:t>
            </a:r>
            <a:r>
              <a:rPr lang="en-US" altLang="ru-RU" sz="1800" b="1">
                <a:solidFill>
                  <a:schemeClr val="bg1"/>
                </a:solidFill>
              </a:rPr>
              <a:t>“</a:t>
            </a:r>
            <a:r>
              <a:rPr lang="ru-RU" altLang="ru-RU" sz="1800" b="1">
                <a:solidFill>
                  <a:schemeClr val="bg1"/>
                </a:solidFill>
              </a:rPr>
              <a:t>Пароход </a:t>
            </a:r>
            <a:r>
              <a:rPr lang="en-US" altLang="ru-RU" sz="1800" b="1">
                <a:solidFill>
                  <a:schemeClr val="bg1"/>
                </a:solidFill>
              </a:rPr>
              <a:t>”</a:t>
            </a:r>
            <a:r>
              <a:rPr lang="ru-RU" altLang="ru-RU" sz="1800" b="1"/>
              <a:t> .</a:t>
            </a:r>
            <a:endParaRPr lang="ru-RU" altLang="ru-RU" sz="20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276600" y="4941888"/>
            <a:ext cx="5688013" cy="100806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Повесть-энциклопедия для малышей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Что я видел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Морские истории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Виктор Вавич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 и др.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76600" y="6092825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Житков Борис Степанович</a:t>
            </a:r>
          </a:p>
        </p:txBody>
      </p:sp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54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0" grpId="0" animBg="1"/>
      <p:bldP spid="194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5364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512888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11.</a:t>
            </a:r>
            <a:r>
              <a:rPr lang="ru-RU" altLang="ru-RU" sz="3600">
                <a:latin typeface="Times New Roman" panose="02020603050405020304" pitchFamily="18" charset="0"/>
              </a:rPr>
              <a:t> Угадайте русского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советского писателя </a:t>
            </a:r>
            <a:r>
              <a:rPr lang="ru-RU" altLang="ru-RU" sz="2000" b="1"/>
              <a:t>(1882-1945)</a:t>
            </a:r>
            <a:endParaRPr lang="ru-RU" altLang="ru-RU" sz="20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738" y="188913"/>
            <a:ext cx="2698750" cy="3619500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Oval 7">
            <a:hlinkClick r:id="" action="ppaction://noaction">
              <a:snd r:embed="rId5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21336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50825" y="30686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23850" y="40052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23850" y="494188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20491" name="Oval 11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276600" y="2924175"/>
            <a:ext cx="2735263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Академик. Удостоен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премии Сталина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276600" y="4005263"/>
            <a:ext cx="5688013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Обреченность господствующих классов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дореволюционной России- тема многих его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произведений. 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276600" y="5084763"/>
            <a:ext cx="5688013" cy="10080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Петр </a:t>
            </a:r>
            <a:r>
              <a:rPr lang="en-US" altLang="ru-RU" sz="2000">
                <a:solidFill>
                  <a:schemeClr val="bg1"/>
                </a:solidFill>
              </a:rPr>
              <a:t>I”, “</a:t>
            </a:r>
            <a:r>
              <a:rPr lang="ru-RU" altLang="ru-RU" sz="2000">
                <a:solidFill>
                  <a:schemeClr val="bg1"/>
                </a:solidFill>
              </a:rPr>
              <a:t>Сестры</a:t>
            </a:r>
            <a:r>
              <a:rPr lang="en-US" altLang="ru-RU" sz="2000">
                <a:solidFill>
                  <a:schemeClr val="bg1"/>
                </a:solidFill>
              </a:rPr>
              <a:t>” “</a:t>
            </a:r>
            <a:r>
              <a:rPr lang="ru-RU" altLang="ru-RU" sz="2000">
                <a:solidFill>
                  <a:schemeClr val="bg1"/>
                </a:solidFill>
              </a:rPr>
              <a:t>Хождение по мукам</a:t>
            </a:r>
            <a:r>
              <a:rPr lang="en-US" altLang="ru-RU" sz="2000">
                <a:solidFill>
                  <a:schemeClr val="bg1"/>
                </a:solidFill>
              </a:rPr>
              <a:t>”, </a:t>
            </a:r>
            <a:endParaRPr lang="ru-RU" altLang="ru-RU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Детство Никиты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Гиперболоид инженера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Гарина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Иван Грозный</a:t>
            </a:r>
            <a:r>
              <a:rPr lang="en-US" altLang="ru-RU" sz="2000">
                <a:solidFill>
                  <a:schemeClr val="bg1"/>
                </a:solidFill>
              </a:rPr>
              <a:t>” </a:t>
            </a:r>
            <a:r>
              <a:rPr lang="ru-RU" altLang="ru-RU" sz="2000">
                <a:solidFill>
                  <a:schemeClr val="bg1"/>
                </a:solidFill>
              </a:rPr>
              <a:t>и др.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276600" y="6237288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Толстой Алексей Николаевич</a:t>
            </a:r>
          </a:p>
        </p:txBody>
      </p:sp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8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</p:childTnLst>
        </p:cTn>
      </p:par>
    </p:tnLst>
    <p:bldLst>
      <p:bldP spid="20492" grpId="0" animBg="1"/>
      <p:bldP spid="20493" grpId="0" animBg="1"/>
      <p:bldP spid="20494" grpId="0" animBg="1"/>
      <p:bldP spid="204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6388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439863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12.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 русского писателя </a:t>
            </a:r>
            <a:r>
              <a:rPr lang="ru-RU" altLang="ru-RU" sz="2000" b="1"/>
              <a:t>(1823-1986)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1" name="Oval 7">
            <a:hlinkClick r:id="" action="ppaction://noaction">
              <a:snd r:embed="rId4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19891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50825" y="29972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23850" y="40052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23850" y="494188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21515" name="Oval 11">
            <a:hlinkClick r:id="" action="ppaction://noaction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276600" y="2781300"/>
            <a:ext cx="2808288" cy="10096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Русский драматург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3276600" y="3933825"/>
            <a:ext cx="5688013" cy="1009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Весенняя сказка «Снегурочка»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276600" y="5084763"/>
            <a:ext cx="5688013" cy="936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Бедность не порок</a:t>
            </a:r>
            <a:r>
              <a:rPr lang="en-US" altLang="ru-RU" sz="2000">
                <a:solidFill>
                  <a:schemeClr val="bg1"/>
                </a:solidFill>
              </a:rPr>
              <a:t>”, </a:t>
            </a:r>
            <a:r>
              <a:rPr lang="en-US" altLang="ru-RU" sz="1800">
                <a:solidFill>
                  <a:schemeClr val="bg1"/>
                </a:solidFill>
              </a:rPr>
              <a:t>“</a:t>
            </a:r>
            <a:r>
              <a:rPr lang="ru-RU" altLang="ru-RU" sz="1800">
                <a:solidFill>
                  <a:schemeClr val="bg1"/>
                </a:solidFill>
              </a:rPr>
              <a:t>Гроза</a:t>
            </a:r>
            <a:r>
              <a:rPr lang="en-US" altLang="ru-RU" sz="1800">
                <a:solidFill>
                  <a:schemeClr val="bg1"/>
                </a:solidFill>
              </a:rPr>
              <a:t>”,</a:t>
            </a:r>
            <a:r>
              <a:rPr lang="en-US" altLang="ru-RU" sz="1800"/>
              <a:t> </a:t>
            </a:r>
            <a:r>
              <a:rPr lang="en-US" altLang="ru-RU" sz="1800">
                <a:solidFill>
                  <a:schemeClr val="bg1"/>
                </a:solidFill>
              </a:rPr>
              <a:t>“</a:t>
            </a:r>
            <a:r>
              <a:rPr lang="ru-RU" altLang="ru-RU" sz="1800">
                <a:solidFill>
                  <a:schemeClr val="bg1"/>
                </a:solidFill>
              </a:rPr>
              <a:t>Бешенные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деньги</a:t>
            </a:r>
            <a:r>
              <a:rPr lang="en-US" altLang="ru-RU" sz="1800">
                <a:solidFill>
                  <a:schemeClr val="bg1"/>
                </a:solidFill>
              </a:rPr>
              <a:t>”,</a:t>
            </a:r>
            <a:r>
              <a:rPr lang="en-US" altLang="ru-RU" sz="1800"/>
              <a:t> </a:t>
            </a:r>
            <a:r>
              <a:rPr lang="en-US" altLang="ru-RU" sz="1800">
                <a:solidFill>
                  <a:schemeClr val="bg1"/>
                </a:solidFill>
              </a:rPr>
              <a:t>“</a:t>
            </a:r>
            <a:r>
              <a:rPr lang="ru-RU" altLang="ru-RU" sz="1800">
                <a:solidFill>
                  <a:schemeClr val="bg1"/>
                </a:solidFill>
              </a:rPr>
              <a:t>Бесприданница</a:t>
            </a:r>
            <a:r>
              <a:rPr lang="en-US" altLang="ru-RU" sz="1800">
                <a:solidFill>
                  <a:schemeClr val="bg1"/>
                </a:solidFill>
              </a:rPr>
              <a:t>”,</a:t>
            </a:r>
            <a:r>
              <a:rPr lang="en-US" altLang="ru-RU" sz="1800"/>
              <a:t> </a:t>
            </a:r>
            <a:r>
              <a:rPr lang="en-US" altLang="ru-RU" sz="1800">
                <a:solidFill>
                  <a:schemeClr val="bg1"/>
                </a:solidFill>
              </a:rPr>
              <a:t>“</a:t>
            </a:r>
            <a:r>
              <a:rPr lang="ru-RU" altLang="ru-RU" sz="1800">
                <a:solidFill>
                  <a:schemeClr val="bg1"/>
                </a:solidFill>
              </a:rPr>
              <a:t>Таланты и поклонники </a:t>
            </a:r>
            <a:r>
              <a:rPr lang="en-US" altLang="ru-RU" sz="1800">
                <a:solidFill>
                  <a:schemeClr val="bg1"/>
                </a:solidFill>
              </a:rPr>
              <a:t>”</a:t>
            </a:r>
            <a:r>
              <a:rPr lang="ru-RU" altLang="ru-RU" sz="18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и др.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276600" y="6165850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Островский Александр Николаевич</a:t>
            </a:r>
          </a:p>
        </p:txBody>
      </p:sp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2754312" cy="3600450"/>
          </a:xfrm>
          <a:prstGeom prst="rect">
            <a:avLst/>
          </a:prstGeom>
          <a:noFill/>
          <a:ln w="57150" cmpd="thinThick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02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</p:childTnLst>
        </p:cTn>
      </p:par>
    </p:tnLst>
    <p:bldLst>
      <p:bldP spid="21516" grpId="0" animBg="1"/>
      <p:bldP spid="21517" grpId="0" animBg="1"/>
      <p:bldP spid="21518" grpId="0" animBg="1"/>
      <p:bldP spid="215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7412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761038" cy="1512888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13.</a:t>
            </a:r>
            <a:r>
              <a:rPr lang="ru-RU" altLang="ru-RU" sz="3600">
                <a:latin typeface="Times New Roman" panose="02020603050405020304" pitchFamily="18" charset="0"/>
              </a:rPr>
              <a:t> Угадайте  русского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 советского писателя </a:t>
            </a:r>
            <a:r>
              <a:rPr lang="ru-RU" altLang="ru-RU" sz="2400" b="1"/>
              <a:t>(1873-1954)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17475"/>
            <a:ext cx="2698750" cy="3630613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Oval 7">
            <a:hlinkClick r:id="" action="ppaction://noaction">
              <a:snd r:embed="rId5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206057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50825" y="29972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23850" y="393382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23850" y="48688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23563" name="Oval 11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276600" y="2347913"/>
            <a:ext cx="3024188" cy="14414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Язык его произведений,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Ясный, богатый,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основанный на изучение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живой народной речи. 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276600" y="3933825"/>
            <a:ext cx="5688013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Его проза связанна с темами природы, русской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истории, творчества, народного быта,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фольклора.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276600" y="5157788"/>
            <a:ext cx="5688013" cy="10080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Журавлиная родина</a:t>
            </a:r>
            <a:r>
              <a:rPr lang="en-US" altLang="ru-RU" sz="2000">
                <a:solidFill>
                  <a:schemeClr val="bg1"/>
                </a:solidFill>
              </a:rPr>
              <a:t>”, </a:t>
            </a:r>
            <a:r>
              <a:rPr lang="ru-RU" altLang="ru-RU" sz="2000">
                <a:solidFill>
                  <a:schemeClr val="bg1"/>
                </a:solidFill>
              </a:rPr>
              <a:t> сказка-быль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Кладовая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солнце</a:t>
            </a:r>
            <a:r>
              <a:rPr lang="en-US" altLang="ru-RU" sz="2000">
                <a:solidFill>
                  <a:schemeClr val="bg1"/>
                </a:solidFill>
              </a:rPr>
              <a:t>”, </a:t>
            </a:r>
            <a:r>
              <a:rPr lang="ru-RU" altLang="ru-RU" sz="2000">
                <a:solidFill>
                  <a:schemeClr val="bg1"/>
                </a:solidFill>
              </a:rPr>
              <a:t>роман-сказка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Осударева дорога</a:t>
            </a:r>
            <a:r>
              <a:rPr lang="en-US" altLang="ru-RU" sz="2000">
                <a:solidFill>
                  <a:schemeClr val="bg1"/>
                </a:solidFill>
              </a:rPr>
              <a:t>”, </a:t>
            </a:r>
            <a:endParaRPr lang="ru-RU" altLang="ru-RU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 Кащеева цепь</a:t>
            </a:r>
            <a:r>
              <a:rPr lang="en-US" altLang="ru-RU" sz="2000">
                <a:solidFill>
                  <a:schemeClr val="bg1"/>
                </a:solidFill>
              </a:rPr>
              <a:t>” </a:t>
            </a:r>
            <a:r>
              <a:rPr lang="ru-RU" altLang="ru-RU" sz="2000">
                <a:solidFill>
                  <a:schemeClr val="bg1"/>
                </a:solidFill>
              </a:rPr>
              <a:t>и др.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276600" y="6310313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Пришвин Михаил Михайлович</a:t>
            </a:r>
          </a:p>
        </p:txBody>
      </p:sp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6" name="AutoShape 2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8436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val 6">
            <a:hlinkClick r:id="" action="ppaction://noaction">
              <a:snd r:embed="rId4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19891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250825" y="29972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323850" y="393382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3850" y="48688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9226" name="Oval 10">
            <a:hlinkClick r:id="" action="ppaction://noaction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276600" y="2708275"/>
            <a:ext cx="2879725" cy="10810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Занимался врачебной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 деятельностью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276600" y="3933825"/>
            <a:ext cx="5688013" cy="108108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Его творчество проникнуто любовью к Родине,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верой в человека, страстной мечтой о счастье,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красоте и творческом труде…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276600" y="5157788"/>
            <a:ext cx="5688013" cy="9350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Господа обыватели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Ионыч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Человек 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футляре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Чайка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Вишневый сад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Дядя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Ваня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 и многие др.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276600" y="6237288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Чехов Антон Павлович</a:t>
            </a: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50" y="123825"/>
            <a:ext cx="2824163" cy="3786188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7" name="Rectangl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368425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14.</a:t>
            </a:r>
            <a:r>
              <a:rPr lang="ru-RU" altLang="ru-RU" sz="3600">
                <a:latin typeface="Times New Roman" panose="02020603050405020304" pitchFamily="18" charset="0"/>
              </a:rPr>
              <a:t> Угадайте великого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русского писателя </a:t>
            </a:r>
            <a:r>
              <a:rPr lang="ru-RU" altLang="ru-RU" sz="2000">
                <a:latin typeface="Times New Roman" panose="02020603050405020304" pitchFamily="18" charset="0"/>
              </a:rPr>
              <a:t>(1860-1904)</a:t>
            </a:r>
            <a:r>
              <a:rPr lang="ru-RU" altLang="ru-RU" sz="3600"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5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  <p:bldP spid="92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9460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Oval 5">
            <a:hlinkClick r:id="" action="ppaction://noaction">
              <a:snd r:embed="rId4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19891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250825" y="29972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23850" y="393382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323850" y="48688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28681" name="Oval 9">
            <a:hlinkClick r:id="" action="ppaction://noaction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276600" y="2636838"/>
            <a:ext cx="2879725" cy="10810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Прозаик, публицист,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Критик.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276600" y="3860800"/>
            <a:ext cx="5688013" cy="108108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Мастер сатиры.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Написал много детских сказок.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276600" y="5084763"/>
            <a:ext cx="5688013" cy="936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Запутанное дело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История одного города </a:t>
            </a:r>
            <a:r>
              <a:rPr lang="en-US" altLang="ru-RU" sz="2000">
                <a:solidFill>
                  <a:schemeClr val="bg1"/>
                </a:solidFill>
              </a:rPr>
              <a:t>”,</a:t>
            </a:r>
            <a:endParaRPr lang="ru-RU" altLang="ru-RU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 “</a:t>
            </a:r>
            <a:r>
              <a:rPr lang="ru-RU" altLang="ru-RU" sz="2000">
                <a:solidFill>
                  <a:schemeClr val="bg1"/>
                </a:solidFill>
              </a:rPr>
              <a:t>Господа Головлевы</a:t>
            </a:r>
            <a:r>
              <a:rPr lang="en-US" altLang="ru-RU" sz="2000">
                <a:solidFill>
                  <a:schemeClr val="bg1"/>
                </a:solidFill>
              </a:rPr>
              <a:t>”,  “</a:t>
            </a:r>
            <a:r>
              <a:rPr lang="ru-RU" altLang="ru-RU" sz="2000">
                <a:solidFill>
                  <a:schemeClr val="bg1"/>
                </a:solidFill>
              </a:rPr>
              <a:t>Современная идиллия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“”</a:t>
            </a:r>
            <a:r>
              <a:rPr lang="ru-RU" altLang="ru-RU" sz="2000">
                <a:solidFill>
                  <a:schemeClr val="bg1"/>
                </a:solidFill>
              </a:rPr>
              <a:t> и многие др.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3276600" y="6237288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Салтыков-Щедрин Михаил Евграфович</a:t>
            </a:r>
          </a:p>
        </p:txBody>
      </p:sp>
      <p:sp>
        <p:nvSpPr>
          <p:cNvPr id="19470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368425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15.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русского писателя </a:t>
            </a:r>
            <a:r>
              <a:rPr lang="ru-RU" altLang="ru-RU" sz="2000" b="1">
                <a:latin typeface="Times New Roman" panose="02020603050405020304" pitchFamily="18" charset="0"/>
              </a:rPr>
              <a:t>(1826-1889)</a:t>
            </a:r>
            <a:r>
              <a:rPr lang="ru-RU" altLang="ru-RU" sz="3600"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50" y="165100"/>
            <a:ext cx="2798763" cy="3529013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4" name="AutoShape 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</p:childTnLst>
        </p:cTn>
      </p:par>
    </p:tnLst>
    <p:bldLst>
      <p:bldP spid="28682" grpId="0" animBg="1"/>
      <p:bldP spid="28683" grpId="0" animBg="1"/>
      <p:bldP spid="28684" grpId="0" animBg="1"/>
      <p:bldP spid="286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400" smtClean="0"/>
              <a:t> 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0484" name="Picture 4" descr="фон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5231" y="1172114"/>
            <a:ext cx="7334573" cy="1655609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isometricOffAxis1Right"/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1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М</a:t>
            </a:r>
            <a:r>
              <a:rPr lang="ru-RU" sz="1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ОЛОДЦЫ</a:t>
            </a:r>
            <a:r>
              <a:rPr lang="ru-RU" sz="13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!</a:t>
            </a:r>
          </a:p>
        </p:txBody>
      </p:sp>
      <p:sp>
        <p:nvSpPr>
          <p:cNvPr id="20486" name="WordArt 9"/>
          <p:cNvSpPr>
            <a:spLocks noChangeArrowheads="1" noChangeShapeType="1" noTextEdit="1"/>
          </p:cNvSpPr>
          <p:nvPr/>
        </p:nvSpPr>
        <p:spPr bwMode="auto">
          <a:xfrm rot="188860">
            <a:off x="473075" y="3357563"/>
            <a:ext cx="8207375" cy="2879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i="1" kern="10" normalizeH="1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003E">
                    <a:alpha val="7294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sp>
        <p:nvSpPr>
          <p:cNvPr id="172" name="Управляющая кнопка: далее 171">
            <a:hlinkClick r:id="rId3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9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076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135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Arial Rounded MT Bold" panose="020F0704030504030204" pitchFamily="34" charset="0"/>
              </a:rPr>
              <a:t>В викторине предлагается угадать русского писателя или поэта, используя следующие подсказки:</a:t>
            </a:r>
          </a:p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2" name="Управляющая кнопка: далее 171">
            <a:hlinkClick r:id="" action="ppaction://noaction" highlightClick="1"/>
          </p:cNvPr>
          <p:cNvSpPr/>
          <p:nvPr/>
        </p:nvSpPr>
        <p:spPr>
          <a:xfrm>
            <a:off x="2051050" y="5661025"/>
            <a:ext cx="360363" cy="360363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9751" name="Group 55"/>
          <p:cNvGraphicFramePr>
            <a:graphicFrameLocks noGrp="1"/>
          </p:cNvGraphicFramePr>
          <p:nvPr/>
        </p:nvGraphicFramePr>
        <p:xfrm>
          <a:off x="539750" y="1019175"/>
          <a:ext cx="8280400" cy="5162550"/>
        </p:xfrm>
        <a:graphic>
          <a:graphicData uri="http://schemas.openxmlformats.org/drawingml/2006/table">
            <a:tbl>
              <a:tblPr/>
              <a:tblGrid>
                <a:gridCol w="3890962"/>
                <a:gridCol w="4389438"/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ПЕРВАЯ подсказка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Угадать по портрету, 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4 балла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ВТОРАЯ  подсказка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Угадать по биографии,  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3балла.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ТРЕТЬЯ подсказка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Подсказка смежная (биография или жанр написания), 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 балла.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ЧЕТВЕРТАЯ подсказка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Угадать по названию произведений, 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1 балл.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Переход в Меню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Переход на 1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стр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вперед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Далее, переход на следующую страницу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Управляющая кнопка: далее 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rot="16200000">
            <a:off x="2051050" y="4508500"/>
            <a:ext cx="360363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06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49418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Управляющая кнопка: далее 171">
            <a:hlinkClick r:id="rId4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Управляющая кнопка: далее 171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09" name="AutoShape 4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фон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chemeClr val="accent2"/>
                </a:solidFill>
              </a:rPr>
              <a:t> Список источников содержания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Adobe Garamond Pro Bold" panose="02020702060506020403" pitchFamily="18" charset="0"/>
              </a:rPr>
              <a:t>Русские писатели. Библиографический словарь, том1-3, М: 1990г.</a:t>
            </a:r>
          </a:p>
          <a:p>
            <a:pPr eaLnBrk="1" hangingPunct="1"/>
            <a:r>
              <a:rPr lang="ru-RU" altLang="ru-RU" sz="2000" smtClean="0">
                <a:latin typeface="Adobe Garamond Pro Bold" panose="02020702060506020403" pitchFamily="18" charset="0"/>
              </a:rPr>
              <a:t>Энциклопедический словарь. Том1-3, М: 1954г.</a:t>
            </a:r>
          </a:p>
          <a:p>
            <a:pPr eaLnBrk="1" hangingPunct="1"/>
            <a:r>
              <a:rPr lang="ru-RU" altLang="ru-RU" sz="2000" smtClean="0">
                <a:latin typeface="Adobe Garamond Pro Bold" panose="02020702060506020403" pitchFamily="18" charset="0"/>
              </a:rPr>
              <a:t>Литература. 9 кл под ред.В.Я.Коровиной, т.2 М: Просвещение, 2010г.</a:t>
            </a:r>
          </a:p>
          <a:p>
            <a:pPr eaLnBrk="1" hangingPunct="1"/>
            <a:r>
              <a:rPr lang="ru-RU" altLang="ru-RU" sz="2000" smtClean="0">
                <a:latin typeface="Adobe Garamond Pro Bold" panose="02020702060506020403" pitchFamily="18" charset="0"/>
              </a:rPr>
              <a:t>Литература. 10 кл под ред.Ю.В.Лебедева, т.2,М: Просвещение,2011г.</a:t>
            </a:r>
          </a:p>
          <a:p>
            <a:pPr eaLnBrk="1" hangingPunct="1"/>
            <a:r>
              <a:rPr lang="ru-RU" altLang="ru-RU" sz="2000" smtClean="0">
                <a:latin typeface="Adobe Garamond Pro Bold" panose="02020702060506020403" pitchFamily="18" charset="0"/>
              </a:rPr>
              <a:t>Литература. 11 кл под ред. В.П.Журавлева,т.2 М: Просвещение, 2009г.</a:t>
            </a:r>
          </a:p>
          <a:p>
            <a:pPr eaLnBrk="1" hangingPunct="1"/>
            <a:r>
              <a:rPr lang="ru-RU" altLang="ru-RU" sz="2000" smtClean="0">
                <a:latin typeface="Adobe Garamond Pro Bold" panose="02020702060506020403" pitchFamily="18" charset="0"/>
              </a:rPr>
              <a:t>Большой российский энциклопедический словарь, М: 2005г.</a:t>
            </a:r>
          </a:p>
          <a:p>
            <a:pPr eaLnBrk="1" hangingPunct="1"/>
            <a:r>
              <a:rPr lang="ru-RU" altLang="ru-RU" sz="2000" smtClean="0">
                <a:latin typeface="Adobe Garamond Pro Bold" panose="02020702060506020403" pitchFamily="18" charset="0"/>
              </a:rPr>
              <a:t>Ссылка на ресурс </a:t>
            </a:r>
            <a:r>
              <a:rPr lang="ru-RU" altLang="ru-RU" sz="2000" smtClean="0">
                <a:latin typeface="Adobe Garamond Pro Bold" panose="02020702060506020403" pitchFamily="18" charset="0"/>
                <a:hlinkClick r:id="rId3"/>
              </a:rPr>
              <a:t>http://ru.wikipedia.org/wiki/%D0%92%D0%BE%D0%B8%D0%BD%D1%81%D0%BA%D0%B8%D0%B5_%D0%B7%D0%B2%D0%B0%D0%BD%D0%B8%D1%8F_%D0%B2_%D0%B0%D1%80%D0%BC%D0%B8%D0%B8_%D0%A0%D0%A4</a:t>
            </a:r>
            <a:endParaRPr lang="ru-RU" altLang="ru-RU" sz="2000" smtClean="0">
              <a:latin typeface="Adobe Garamond Pro Bold" panose="02020702060506020403" pitchFamily="18" charset="0"/>
            </a:endParaRPr>
          </a:p>
          <a:p>
            <a:pPr eaLnBrk="1" hangingPunct="1">
              <a:buFontTx/>
              <a:buNone/>
            </a:pPr>
            <a:endParaRPr lang="ru-RU" altLang="ru-RU" sz="2000" smtClean="0">
              <a:latin typeface="Adobe Garamond Pro Bold" panose="02020702060506020403" pitchFamily="18" charset="0"/>
            </a:endParaRPr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  <p:sp>
        <p:nvSpPr>
          <p:cNvPr id="172" name="Управляющая кнопка: далее 171">
            <a:hlinkClick r:id="rId4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1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н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chemeClr val="accent2"/>
                </a:solidFill>
              </a:rPr>
              <a:t> Ссылки на источники иллюстрации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08038" y="1720850"/>
            <a:ext cx="75088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>
                <a:hlinkClick r:id="rId3"/>
              </a:rPr>
              <a:t>http://lavka-pisateley.ru/news/priglashaem-na-vecher-posvyashhennyjj-130-letiyu-aleksandra-bloka/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ru-RU" altLang="ru-RU">
                <a:hlinkClick r:id="rId4"/>
              </a:rPr>
              <a:t>http://ts-ravnovesie.ru/gallery/poety-18-19-veka-eb1964408a7aed352e9c75755abff7c5.html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ru-RU" altLang="ru-RU">
                <a:hlinkClick r:id="rId5"/>
              </a:rPr>
              <a:t>http://www.uchmarket.ru/d_2192.htm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ru-RU" altLang="ru-RU">
                <a:hlinkClick r:id="rId6"/>
              </a:rPr>
              <a:t>http://mistergid.ru/children/oformlenye/10720-portreti-detskih-pisateley-xix-veka.-CHast-2..htm</a:t>
            </a:r>
            <a:r>
              <a:rPr lang="ru-RU" altLang="ru-RU"/>
              <a:t> </a:t>
            </a:r>
          </a:p>
          <a:p>
            <a:pPr eaLnBrk="1" hangingPunct="1">
              <a:buFontTx/>
              <a:buAutoNum type="arabicPeriod"/>
            </a:pPr>
            <a:r>
              <a:rPr lang="ru-RU" altLang="ru-RU">
                <a:hlinkClick r:id="rId7"/>
              </a:rPr>
              <a:t>http://portraitimage.ru/vid-rabot/portret/portret-dostoevskiy.html</a:t>
            </a:r>
            <a:r>
              <a:rPr lang="ru-RU" altLang="ru-RU"/>
              <a:t> </a:t>
            </a:r>
          </a:p>
          <a:p>
            <a:pPr eaLnBrk="1" hangingPunct="1">
              <a:buFontTx/>
              <a:buAutoNum type="arabicPeriod"/>
            </a:pPr>
            <a:r>
              <a:rPr lang="ru-RU" altLang="ru-RU">
                <a:hlinkClick r:id="rId8"/>
              </a:rPr>
              <a:t>http://audiobookgo.ru/image/aHR0cDovL3JlZmVyYXR5aS5ydS9veGh2ZXBzZV9wYWc1Nl9pbWc5NjEzMy5odG1s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ru-RU" altLang="ru-RU">
                <a:hlinkClick r:id="rId9"/>
              </a:rPr>
              <a:t>http://agniart.ru/rus/item-20763~Educational-picture-sets~Portrait-of-russian-Writers-and-Poets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ru-RU" altLang="ru-RU">
                <a:hlinkClick r:id="rId10"/>
              </a:rPr>
              <a:t>http://marianna-mir.com/writers_portrait.html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ru-RU" altLang="ru-RU">
                <a:hlinkClick r:id="rId11"/>
              </a:rPr>
              <a:t>http://genreketis.ucoz.com/photo/portrety_russkikh_pisatelej_i_poehtov/3-2-0-0-2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ru-RU" altLang="ru-RU">
                <a:hlinkClick r:id="rId12"/>
              </a:rPr>
              <a:t>http://www.classno.ru/lit.php?id=3</a:t>
            </a:r>
            <a:endParaRPr lang="ru-RU" altLang="ru-RU"/>
          </a:p>
        </p:txBody>
      </p:sp>
      <p:sp>
        <p:nvSpPr>
          <p:cNvPr id="172" name="Управляющая кнопка: далее 171">
            <a:hlinkClick r:id="rId13" action="ppaction://hlinksldjump" highlightClick="1">
              <a:snd r:embed="rId14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35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9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>
            <a:hlinkClick r:id="rId4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806450" y="1557338"/>
            <a:ext cx="900113" cy="9001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4" action="ppaction://hlinksldjump"/>
              </a:rPr>
              <a:t>1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01" name="Rectangle 7">
            <a:hlinkClick r:id="rId6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667625" y="1557338"/>
            <a:ext cx="900113" cy="9001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6" action="ppaction://hlinksldjump"/>
              </a:rPr>
              <a:t>5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02" name="Rectangle 8">
            <a:hlinkClick r:id="rId7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5940425" y="3249613"/>
            <a:ext cx="900113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7" action="ppaction://hlinksldjump"/>
              </a:rPr>
              <a:t>9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03" name="Rectangle 9">
            <a:hlinkClick r:id="rId8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667625" y="3249613"/>
            <a:ext cx="900113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8" action="ppaction://hlinksldjump"/>
              </a:rPr>
              <a:t>10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04" name="Rectangle 10">
            <a:hlinkClick r:id="rId9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55650" y="3249613"/>
            <a:ext cx="900113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9" action="ppaction://hlinksldjump"/>
              </a:rPr>
              <a:t>6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05" name="Rectangle 11">
            <a:hlinkClick r:id="rId10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55650" y="4868863"/>
            <a:ext cx="900113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10" action="ppaction://hlinksldjump"/>
              </a:rPr>
              <a:t>11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06" name="Rectangle 12">
            <a:hlinkClick r:id="rId11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2484438" y="3249613"/>
            <a:ext cx="900112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11" action="ppaction://hlinksldjump"/>
              </a:rPr>
              <a:t>7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07" name="Rectangle 13">
            <a:hlinkClick r:id="rId12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2411413" y="4833938"/>
            <a:ext cx="900112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12" action="ppaction://hlinksldjump"/>
              </a:rPr>
              <a:t>12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08" name="Rectangle 14">
            <a:hlinkClick r:id="rId13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4211638" y="3249613"/>
            <a:ext cx="900112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13" action="ppaction://hlinksldjump"/>
              </a:rPr>
              <a:t>8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09" name="Rectangle 15">
            <a:hlinkClick r:id="rId14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2519363" y="1557338"/>
            <a:ext cx="900112" cy="9001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latin typeface="Arial Black" panose="020B0A04020102020204" pitchFamily="34" charset="0"/>
                <a:hlinkClick r:id="rId14" action="ppaction://hlinksldjump"/>
              </a:rPr>
              <a:t>2</a:t>
            </a:r>
            <a:endParaRPr lang="ru-RU" altLang="ru-RU" sz="5400" b="1" dirty="0">
              <a:latin typeface="Arial Black" panose="020B0A04020102020204" pitchFamily="34" charset="0"/>
            </a:endParaRPr>
          </a:p>
        </p:txBody>
      </p:sp>
      <p:sp>
        <p:nvSpPr>
          <p:cNvPr id="4110" name="Rectangle 16">
            <a:hlinkClick r:id="rId15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4211638" y="1557338"/>
            <a:ext cx="900112" cy="9001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15" action="ppaction://hlinksldjump"/>
              </a:rPr>
              <a:t>3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11" name="Rectangle 17">
            <a:hlinkClick r:id="rId16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5940425" y="1557338"/>
            <a:ext cx="900113" cy="9001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16" action="ppaction://hlinksldjump"/>
              </a:rPr>
              <a:t>4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12" name="Rectangl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58888" y="404813"/>
            <a:ext cx="6913562" cy="7207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800000"/>
                </a:solidFill>
                <a:latin typeface="Forte" panose="03060902040502070203" pitchFamily="66" charset="0"/>
              </a:rPr>
              <a:t>ВЫБЕРЕТЕ НОМЕР ВОПРОСА</a:t>
            </a:r>
          </a:p>
        </p:txBody>
      </p:sp>
      <p:sp>
        <p:nvSpPr>
          <p:cNvPr id="172" name="Управляющая кнопка: далее 171">
            <a:hlinkClick r:id="rId2" action="ppaction://hlinksldjump" highlightClick="1">
              <a:snd r:embed="rId17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17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15" name="Rectangle 27">
            <a:hlinkClick r:id="rId18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4284663" y="4833938"/>
            <a:ext cx="900112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18" action="ppaction://hlinksldjump"/>
              </a:rPr>
              <a:t>13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16" name="Rectangle 28">
            <a:hlinkClick r:id="rId19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5940425" y="4868863"/>
            <a:ext cx="900113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19" action="ppaction://hlinksldjump"/>
              </a:rPr>
              <a:t>14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17" name="Rectangle 29">
            <a:hlinkClick r:id="rId20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704138" y="4868863"/>
            <a:ext cx="900112" cy="900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Arial Black" panose="020B0A04020102020204" pitchFamily="34" charset="0"/>
                <a:hlinkClick r:id="rId20" action="ppaction://hlinksldjump"/>
              </a:rPr>
              <a:t>15</a:t>
            </a:r>
            <a:endParaRPr lang="ru-RU" altLang="ru-RU" sz="5400" b="1">
              <a:latin typeface="Arial Black" panose="020B0A04020102020204" pitchFamily="34" charset="0"/>
            </a:endParaRPr>
          </a:p>
        </p:txBody>
      </p:sp>
      <p:sp>
        <p:nvSpPr>
          <p:cNvPr id="4118" name="AutoShape 3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5124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388" y="188913"/>
            <a:ext cx="5184775" cy="1295400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1.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 русского писателя </a:t>
            </a:r>
            <a:r>
              <a:rPr lang="ru-RU" altLang="ru-RU" sz="2000" b="1"/>
              <a:t>(1870-1938)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059113" y="3933825"/>
            <a:ext cx="5834062" cy="13668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 Сюжет его произведения стал темой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французского кинофильма  «Колдунья»;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 По названию его произведения назван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 «салат с драгоценностями»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059113" y="5445125"/>
            <a:ext cx="5834062" cy="7207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В цирке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Поединок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Юнкера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Белый пудель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Олеся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Гранатовый браслет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0261" name="Oval 21">
            <a:hlinkClick r:id="" action="ppaction://noaction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250825" y="5734050"/>
            <a:ext cx="2735263" cy="5762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10265" name="Oval 25">
            <a:hlinkClick r:id="" action="ppaction://noaction">
              <a:snd r:embed="rId5" name="camera.wav"/>
            </a:hlinkClick>
          </p:cNvPr>
          <p:cNvSpPr>
            <a:spLocks noChangeArrowheads="1"/>
          </p:cNvSpPr>
          <p:nvPr/>
        </p:nvSpPr>
        <p:spPr bwMode="auto">
          <a:xfrm>
            <a:off x="107950" y="17732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1.</a:t>
            </a:r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107950" y="270827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2.</a:t>
            </a:r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107950" y="47244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4.</a:t>
            </a:r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107950" y="37163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3.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3059113" y="6310313"/>
            <a:ext cx="5834062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Куприн Алексей Иванович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059113" y="1773238"/>
            <a:ext cx="3405187" cy="2016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...его мать, урожденная татарская княжна.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Сам писатель прошел суровую казарменскую школу, окончил юнкерское училище в 1880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</a:p>
        </p:txBody>
      </p:sp>
      <p:sp>
        <p:nvSpPr>
          <p:cNvPr id="172" name="Управляющая кнопка: далее 171">
            <a:hlinkClick r:id="rId6" action="ppaction://hlinksldjump" highlightClick="1">
              <a:snd r:embed="rId7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7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7" name="AutoShape 4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177800"/>
            <a:ext cx="250825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</p:childTnLst>
        </p:cTn>
      </p:par>
    </p:tnLst>
    <p:bldLst>
      <p:bldP spid="10257" grpId="0" animBg="1"/>
      <p:bldP spid="10259" grpId="0" animBg="1"/>
      <p:bldP spid="10269" grpId="0" animBg="1"/>
      <p:bldP spid="102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6148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388" y="188913"/>
            <a:ext cx="5256212" cy="1439862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2.</a:t>
            </a:r>
            <a:r>
              <a:rPr lang="ru-RU" altLang="ru-RU" sz="3600">
                <a:latin typeface="Times New Roman" panose="02020603050405020304" pitchFamily="18" charset="0"/>
              </a:rPr>
              <a:t> Угадайте русского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поэта, прозаика </a:t>
            </a:r>
            <a:r>
              <a:rPr lang="ru-RU" altLang="ru-RU" sz="2000" b="1"/>
              <a:t>(1870-1953)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20" name="Oval 8">
            <a:hlinkClick r:id="" action="ppaction://noaction">
              <a:snd r:embed="rId4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21336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1.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323850" y="30686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2.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323850" y="40052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3.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323850" y="494188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4.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276600" y="2781300"/>
            <a:ext cx="2951163" cy="10810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Первый русский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лауреат Нобелевской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премии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3327" name="Oval 15">
            <a:hlinkClick r:id="" action="ppaction://noaction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276600" y="6237288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Бунин Иван Алексеевич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276600" y="4005263"/>
            <a:ext cx="5688013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Большинство его произведений объединяет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тема любви, столь значимая для писателя.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276600" y="5084763"/>
            <a:ext cx="5688013" cy="100806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Митина любовь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Жизнь Арсеньева</a:t>
            </a:r>
            <a:r>
              <a:rPr lang="en-US" altLang="ru-RU" sz="2000">
                <a:solidFill>
                  <a:schemeClr val="bg1"/>
                </a:solidFill>
              </a:rPr>
              <a:t>”, </a:t>
            </a:r>
            <a:endParaRPr lang="ru-RU" altLang="ru-RU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Антоновские яблоки</a:t>
            </a:r>
            <a:r>
              <a:rPr lang="en-US" altLang="ru-RU" sz="2000">
                <a:solidFill>
                  <a:schemeClr val="bg1"/>
                </a:solidFill>
              </a:rPr>
              <a:t> ”</a:t>
            </a:r>
            <a:r>
              <a:rPr lang="ru-RU" altLang="ru-RU" sz="2000">
                <a:solidFill>
                  <a:schemeClr val="bg1"/>
                </a:solidFill>
              </a:rPr>
              <a:t> 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Господин из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Сан-Франциско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 и др….</a:t>
            </a:r>
          </a:p>
        </p:txBody>
      </p:sp>
      <p:sp>
        <p:nvSpPr>
          <p:cNvPr id="172" name="Управляющая кнопка: далее 171">
            <a:hlinkClick r:id="rId6" action="ppaction://hlinksldjump" highlightClick="1">
              <a:snd r:embed="rId7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7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61" name="AutoShape 3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47638"/>
            <a:ext cx="25749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</p:childTnLst>
        </p:cTn>
      </p:par>
    </p:tnLst>
    <p:bldLst>
      <p:bldP spid="13325" grpId="0" animBg="1"/>
      <p:bldP spid="13329" grpId="0" animBg="1"/>
      <p:bldP spid="13330" grpId="0" animBg="1"/>
      <p:bldP spid="133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7172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512888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3.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русского поэта </a:t>
            </a:r>
            <a:r>
              <a:rPr lang="ru-RU" altLang="ru-RU" sz="2000" b="1"/>
              <a:t>(1783-1852)</a:t>
            </a:r>
          </a:p>
        </p:txBody>
      </p:sp>
      <p:sp>
        <p:nvSpPr>
          <p:cNvPr id="14343" name="Oval 7">
            <a:hlinkClick r:id="" action="ppaction://noaction">
              <a:snd r:embed="rId4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206057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50825" y="29972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323850" y="393382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23850" y="48688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14347" name="Oval 11">
            <a:hlinkClick r:id="" action="ppaction://noaction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734050"/>
            <a:ext cx="2735263" cy="5762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276600" y="2492375"/>
            <a:ext cx="2879725" cy="10810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Академик наук.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Хорошо был знаком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с А.С.Пушкиным.</a:t>
            </a:r>
            <a:r>
              <a:rPr lang="ru-RU" altLang="ru-RU" sz="18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276600" y="3789363"/>
            <a:ext cx="5688013" cy="10810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Воспитывал и преподавал наследнику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престола Александра  Николаевича.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Переводчик многих произведений зарубежья.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276600" y="5084763"/>
            <a:ext cx="5688013" cy="10810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Произведения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Три сестры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Светлана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сказки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Спящая царевна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</a:t>
            </a:r>
            <a:r>
              <a:rPr lang="en-US" altLang="ru-RU" sz="2000">
                <a:solidFill>
                  <a:schemeClr val="bg1"/>
                </a:solidFill>
              </a:rPr>
              <a:t> “</a:t>
            </a:r>
            <a:r>
              <a:rPr lang="ru-RU" altLang="ru-RU" sz="2000">
                <a:solidFill>
                  <a:schemeClr val="bg1"/>
                </a:solidFill>
              </a:rPr>
              <a:t>Кот в сапогах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Об Иване Царевиче и сером волке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 и др.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276600" y="6310313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Жуковский Василий Андреевич</a:t>
            </a:r>
          </a:p>
        </p:txBody>
      </p:sp>
      <p:sp>
        <p:nvSpPr>
          <p:cNvPr id="172" name="Управляющая кнопка: далее 171">
            <a:hlinkClick r:id="rId6" action="ppaction://hlinksldjump" highlightClick="1">
              <a:snd r:embed="rId7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7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85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388" y="109538"/>
            <a:ext cx="2760662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 animBg="1"/>
      <p:bldP spid="14350" grpId="0" animBg="1"/>
      <p:bldP spid="143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8196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512888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4.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русского писателя </a:t>
            </a:r>
            <a:r>
              <a:rPr lang="ru-RU" altLang="ru-RU" sz="2000" b="1"/>
              <a:t>(1901-1965)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07" name="Oval 7">
            <a:hlinkClick r:id="" action="ppaction://noaction">
              <a:snd r:embed="rId4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21336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250825" y="30686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323850" y="40052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8201" name="Oval 10"/>
          <p:cNvSpPr>
            <a:spLocks noChangeArrowheads="1"/>
          </p:cNvSpPr>
          <p:nvPr/>
        </p:nvSpPr>
        <p:spPr bwMode="auto">
          <a:xfrm>
            <a:off x="323850" y="48688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25611" name="Oval 11">
            <a:hlinkClick r:id="" action="ppaction://noaction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734050"/>
            <a:ext cx="2735263" cy="5762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276600" y="2636838"/>
            <a:ext cx="3167063" cy="100806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Заслуженный деятель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искусств в РСФСР (1945).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Детский писатель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276600" y="3789363"/>
            <a:ext cx="5688013" cy="11525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Его произведения проникнуты юмором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любовью к животным и природе.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Познавательные рассказы для детей.</a:t>
            </a:r>
            <a:r>
              <a:rPr lang="ru-RU" altLang="ru-RU" sz="1800"/>
              <a:t> </a:t>
            </a:r>
            <a:endParaRPr lang="ru-RU" altLang="ru-RU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276600" y="5084763"/>
            <a:ext cx="5688013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Волчишко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Сборник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Про больших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маленьких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Никитка и его друзья </a:t>
            </a:r>
            <a:r>
              <a:rPr lang="en-US" altLang="ru-RU" sz="2000">
                <a:solidFill>
                  <a:schemeClr val="bg1"/>
                </a:solidFill>
              </a:rPr>
              <a:t>”.</a:t>
            </a:r>
            <a:endParaRPr lang="ru-RU" altLang="ru-RU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3276600" y="6237288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Чарушин Евгений Иванович</a:t>
            </a:r>
          </a:p>
        </p:txBody>
      </p:sp>
      <p:sp>
        <p:nvSpPr>
          <p:cNvPr id="172" name="Управляющая кнопка: далее 171">
            <a:hlinkClick r:id="rId6" action="ppaction://hlinksldjump" highlightClick="1">
              <a:snd r:embed="rId7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7" name="chimes.wav"/>
            </a:hlinkClick>
          </p:cNvPr>
          <p:cNvSpPr/>
          <p:nvPr/>
        </p:nvSpPr>
        <p:spPr>
          <a:xfrm>
            <a:off x="971550" y="6453188"/>
            <a:ext cx="360363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9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453188"/>
            <a:ext cx="360363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173038"/>
            <a:ext cx="2425700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</p:childTnLst>
        </p:cTn>
      </p:par>
    </p:tnLst>
    <p:bldLst>
      <p:bldP spid="25612" grpId="0" animBg="1"/>
      <p:bldP spid="25613" grpId="0" animBg="1"/>
      <p:bldP spid="25614" grpId="0" animBg="1"/>
      <p:bldP spid="256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9220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512888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5.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русского поэта </a:t>
            </a:r>
            <a:r>
              <a:rPr lang="ru-RU" altLang="ru-RU" sz="2000" b="1"/>
              <a:t>(1820-1892)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00" y="115888"/>
            <a:ext cx="2774950" cy="3598862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Oval 7">
            <a:hlinkClick r:id="" action="ppaction://noaction">
              <a:snd r:embed="rId5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21336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50825" y="306863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23850" y="40052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23850" y="4941888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26635" name="Oval 11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276600" y="2708275"/>
            <a:ext cx="2879725" cy="10096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Настоящая фамилия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 Шеншин. Переводчик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античных поэтов.</a:t>
            </a:r>
            <a:endParaRPr lang="ru-RU" altLang="ru-RU" sz="1800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276600" y="3860800"/>
            <a:ext cx="5688013" cy="108108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Мастер пейзажной и любовной лирики.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В содержании его стихов красота окружающего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мира, природы. 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276600" y="5157788"/>
            <a:ext cx="5688013" cy="863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Первый ландыш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На заре ты ее не буди</a:t>
            </a:r>
            <a:r>
              <a:rPr lang="en-US" altLang="ru-RU" sz="2000">
                <a:solidFill>
                  <a:schemeClr val="bg1"/>
                </a:solidFill>
              </a:rPr>
              <a:t>”,</a:t>
            </a:r>
            <a:endParaRPr lang="ru-RU" altLang="ru-RU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 “</a:t>
            </a:r>
            <a:r>
              <a:rPr lang="ru-RU" altLang="ru-RU" sz="2000">
                <a:solidFill>
                  <a:schemeClr val="bg1"/>
                </a:solidFill>
              </a:rPr>
              <a:t>Я пришел к тебе с приветом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Ласточки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 и др..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276600" y="6165850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Фет Афанасий Афанасьевич</a:t>
            </a:r>
          </a:p>
        </p:txBody>
      </p:sp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576263" y="6453188"/>
            <a:ext cx="360362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4" name="AutoShape 2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042988" y="6453188"/>
            <a:ext cx="360362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</p:childTnLst>
        </p:cTn>
      </p:par>
    </p:tnLst>
    <p:bldLst>
      <p:bldP spid="26636" grpId="0" animBg="1"/>
      <p:bldP spid="26637" grpId="0" animBg="1"/>
      <p:bldP spid="26638" grpId="0" animBg="1"/>
      <p:bldP spid="266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0244" name="Picture 4" descr="фон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0350"/>
            <a:ext cx="5472113" cy="1439863"/>
          </a:xfrm>
          <a:prstGeom prst="rect">
            <a:avLst/>
          </a:prstGeom>
          <a:solidFill>
            <a:srgbClr val="C0C0C0">
              <a:alpha val="6901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anose="02020603050405020304" pitchFamily="18" charset="0"/>
              </a:rPr>
              <a:t>№ 6.</a:t>
            </a:r>
            <a:r>
              <a:rPr lang="ru-RU" altLang="ru-RU" sz="3600">
                <a:latin typeface="Times New Roman" panose="02020603050405020304" pitchFamily="18" charset="0"/>
              </a:rPr>
              <a:t> Угадайте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русского поэта </a:t>
            </a:r>
            <a:r>
              <a:rPr lang="ru-RU" altLang="ru-RU" sz="2000">
                <a:latin typeface="Times New Roman" panose="02020603050405020304" pitchFamily="18" charset="0"/>
              </a:rPr>
              <a:t>(1809-1842)</a:t>
            </a:r>
            <a:r>
              <a:rPr lang="ru-RU" altLang="ru-RU" sz="360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038" y="188913"/>
            <a:ext cx="2698750" cy="3448050"/>
          </a:xfrm>
          <a:prstGeom prst="rect">
            <a:avLst/>
          </a:prstGeom>
          <a:noFill/>
          <a:ln w="57150" cmpd="thinThick">
            <a:solidFill>
              <a:srgbClr val="3C33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Oval 7">
            <a:hlinkClick r:id="" action="ppaction://noaction">
              <a:snd r:embed="rId5" name="camera.wav"/>
            </a:hlinkClick>
          </p:cNvPr>
          <p:cNvSpPr>
            <a:spLocks noChangeArrowheads="1"/>
          </p:cNvSpPr>
          <p:nvPr/>
        </p:nvSpPr>
        <p:spPr bwMode="auto">
          <a:xfrm>
            <a:off x="323850" y="206057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1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250825" y="2997200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2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23850" y="3933825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3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23850" y="4868863"/>
            <a:ext cx="28797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Подсказка 4</a:t>
            </a:r>
          </a:p>
        </p:txBody>
      </p:sp>
      <p:sp>
        <p:nvSpPr>
          <p:cNvPr id="15371" name="Oval 11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6875" y="5805488"/>
            <a:ext cx="2735263" cy="5762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</a:rPr>
              <a:t>ОТВЕТ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276600" y="2636838"/>
            <a:ext cx="2879725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Родился в зажиточной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семьи. С 9 лет освоил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грамоту на дому.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276600" y="3860800"/>
            <a:ext cx="5688013" cy="10080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Свои стихи посвящает деревенской жизни,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радости труда, общения с природой и любви.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Его называли «поэт-самородок»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205163" y="5084763"/>
            <a:ext cx="5688012" cy="865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Песня пахаря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, </a:t>
            </a: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Косарь</a:t>
            </a:r>
            <a:r>
              <a:rPr lang="en-US" altLang="ru-RU" sz="2000">
                <a:solidFill>
                  <a:schemeClr val="bg1"/>
                </a:solidFill>
              </a:rPr>
              <a:t>”, “</a:t>
            </a:r>
            <a:r>
              <a:rPr lang="ru-RU" altLang="ru-RU" sz="2000">
                <a:solidFill>
                  <a:schemeClr val="bg1"/>
                </a:solidFill>
              </a:rPr>
              <a:t>Не шуми ты, рожь</a:t>
            </a:r>
            <a:r>
              <a:rPr lang="en-US" altLang="ru-RU" sz="2000">
                <a:solidFill>
                  <a:schemeClr val="bg1"/>
                </a:solidFill>
              </a:rPr>
              <a:t>”, </a:t>
            </a:r>
            <a:endParaRPr lang="ru-RU" altLang="ru-RU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“</a:t>
            </a:r>
            <a:r>
              <a:rPr lang="ru-RU" altLang="ru-RU" sz="2000">
                <a:solidFill>
                  <a:schemeClr val="bg1"/>
                </a:solidFill>
              </a:rPr>
              <a:t>Лес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, “</a:t>
            </a:r>
            <a:r>
              <a:rPr lang="ru-RU" altLang="ru-RU" sz="2000">
                <a:solidFill>
                  <a:schemeClr val="bg1"/>
                </a:solidFill>
              </a:rPr>
              <a:t>Раздумье селянина</a:t>
            </a:r>
            <a:r>
              <a:rPr lang="en-US" altLang="ru-RU" sz="2000">
                <a:solidFill>
                  <a:schemeClr val="bg1"/>
                </a:solidFill>
              </a:rPr>
              <a:t>”</a:t>
            </a:r>
            <a:r>
              <a:rPr lang="ru-RU" altLang="ru-RU" sz="2000">
                <a:solidFill>
                  <a:schemeClr val="bg1"/>
                </a:solidFill>
              </a:rPr>
              <a:t> и др…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276600" y="6165850"/>
            <a:ext cx="5688013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orte" panose="03060902040502070203" pitchFamily="66" charset="0"/>
              </a:rPr>
              <a:t>Кольцов Алексей Васильевич</a:t>
            </a:r>
            <a:r>
              <a:rPr lang="ru-RU" altLang="ru-RU" sz="2000" b="1"/>
              <a:t> </a:t>
            </a:r>
          </a:p>
        </p:txBody>
      </p:sp>
      <p:sp>
        <p:nvSpPr>
          <p:cNvPr id="172" name="Управляющая кнопка: далее 171">
            <a:hlinkClick r:id="rId7" action="ppaction://hlinksldjump" highlightClick="1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 rot="16200000">
            <a:off x="107951" y="6453187"/>
            <a:ext cx="360362" cy="360363"/>
          </a:xfrm>
          <a:prstGeom prst="actionButtonForwardNext">
            <a:avLst/>
          </a:pr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Управляющая кнопка: далее 171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576263" y="6453188"/>
            <a:ext cx="360362" cy="360362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8" name="AutoShape 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042988" y="6453188"/>
            <a:ext cx="360362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</p:childTnLst>
        </p:cTn>
      </p:par>
    </p:tnLst>
    <p:bldLst>
      <p:bldP spid="15372" grpId="0" animBg="1"/>
      <p:bldP spid="15373" grpId="0" animBg="1"/>
      <p:bldP spid="15374" grpId="0" animBg="1"/>
      <p:bldP spid="1537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1234</Words>
  <Application>Microsoft Office PowerPoint</Application>
  <PresentationFormat>Экран (4:3)</PresentationFormat>
  <Paragraphs>294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Algerian</vt:lpstr>
      <vt:lpstr>Arial Rounded MT Bold</vt:lpstr>
      <vt:lpstr>Arial Black</vt:lpstr>
      <vt:lpstr>Forte</vt:lpstr>
      <vt:lpstr>Times New Roman</vt:lpstr>
      <vt:lpstr>Adobe Garamond Pro Bold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</vt:lpstr>
      <vt:lpstr> Список источников содержания</vt:lpstr>
      <vt:lpstr> Ссылки на источники иллюстрации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Slepoy</cp:lastModifiedBy>
  <cp:revision>71</cp:revision>
  <dcterms:created xsi:type="dcterms:W3CDTF">2013-02-27T01:27:41Z</dcterms:created>
  <dcterms:modified xsi:type="dcterms:W3CDTF">2015-01-18T08:38:43Z</dcterms:modified>
</cp:coreProperties>
</file>