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  <p:sldMasterId id="2147483984" r:id="rId2"/>
    <p:sldMasterId id="2147484008" r:id="rId3"/>
  </p:sldMasterIdLst>
  <p:sldIdLst>
    <p:sldId id="267" r:id="rId4"/>
    <p:sldId id="262" r:id="rId5"/>
    <p:sldId id="264" r:id="rId6"/>
    <p:sldId id="268" r:id="rId7"/>
    <p:sldId id="257" r:id="rId8"/>
    <p:sldId id="265" r:id="rId9"/>
    <p:sldId id="258" r:id="rId10"/>
    <p:sldId id="266" r:id="rId11"/>
    <p:sldId id="275" r:id="rId12"/>
    <p:sldId id="286" r:id="rId13"/>
    <p:sldId id="287" r:id="rId14"/>
    <p:sldId id="288" r:id="rId15"/>
    <p:sldId id="289" r:id="rId16"/>
    <p:sldId id="259" r:id="rId17"/>
    <p:sldId id="284" r:id="rId18"/>
    <p:sldId id="260" r:id="rId19"/>
    <p:sldId id="261" r:id="rId20"/>
    <p:sldId id="271" r:id="rId21"/>
    <p:sldId id="274" r:id="rId22"/>
    <p:sldId id="277" r:id="rId23"/>
    <p:sldId id="269" r:id="rId24"/>
    <p:sldId id="276" r:id="rId25"/>
    <p:sldId id="278" r:id="rId26"/>
    <p:sldId id="273" r:id="rId27"/>
    <p:sldId id="272" r:id="rId28"/>
    <p:sldId id="270" r:id="rId29"/>
    <p:sldId id="279" r:id="rId30"/>
    <p:sldId id="293" r:id="rId31"/>
    <p:sldId id="283" r:id="rId32"/>
    <p:sldId id="280" r:id="rId33"/>
    <p:sldId id="292" r:id="rId34"/>
    <p:sldId id="281" r:id="rId35"/>
    <p:sldId id="290" r:id="rId36"/>
    <p:sldId id="28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9900"/>
    <a:srgbClr val="99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579" autoAdjust="0"/>
  </p:normalViewPr>
  <p:slideViewPr>
    <p:cSldViewPr>
      <p:cViewPr>
        <p:scale>
          <a:sx n="100" d="100"/>
          <a:sy n="100" d="100"/>
        </p:scale>
        <p:origin x="-516" y="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2D45C5-78E0-4BFE-A4D1-6A1588B29F5F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5160B8-1192-4F8A-BB93-F40838C4D3F0}">
      <dgm:prSet phldrT="[Текст]" custT="1"/>
      <dgm:spPr/>
      <dgm:t>
        <a:bodyPr/>
        <a:lstStyle/>
        <a:p>
          <a:r>
            <a:rPr lang="ru-RU" sz="1800" b="1" dirty="0" smtClean="0"/>
            <a:t>Сбор сведений о  количественном составе участников по школам района</a:t>
          </a:r>
          <a:endParaRPr lang="ru-RU" sz="1800" b="1" dirty="0"/>
        </a:p>
      </dgm:t>
    </dgm:pt>
    <dgm:pt modelId="{747A12F4-4CA6-43C9-B4DE-398E86EED99B}" type="parTrans" cxnId="{75F3B08B-CAD2-42A1-8E06-DBE1D02E3D35}">
      <dgm:prSet/>
      <dgm:spPr/>
      <dgm:t>
        <a:bodyPr/>
        <a:lstStyle/>
        <a:p>
          <a:endParaRPr lang="ru-RU"/>
        </a:p>
      </dgm:t>
    </dgm:pt>
    <dgm:pt modelId="{1EAAFC85-AC7F-46CD-81CA-A90296FFC730}" type="sibTrans" cxnId="{75F3B08B-CAD2-42A1-8E06-DBE1D02E3D35}">
      <dgm:prSet/>
      <dgm:spPr/>
      <dgm:t>
        <a:bodyPr/>
        <a:lstStyle/>
        <a:p>
          <a:endParaRPr lang="ru-RU"/>
        </a:p>
      </dgm:t>
    </dgm:pt>
    <dgm:pt modelId="{D93A6481-F107-44D1-8374-AAA1E2101EA7}">
      <dgm:prSet phldrT="[Текст]" custT="1"/>
      <dgm:spPr/>
      <dgm:t>
        <a:bodyPr/>
        <a:lstStyle/>
        <a:p>
          <a:r>
            <a:rPr lang="ru-RU" sz="1800" b="1" dirty="0" smtClean="0"/>
            <a:t>Подача</a:t>
          </a:r>
          <a:r>
            <a:rPr lang="ru-RU" sz="1800" b="1" baseline="0" dirty="0" smtClean="0"/>
            <a:t> сведений в единый городской центр олимпиад</a:t>
          </a:r>
          <a:endParaRPr lang="ru-RU" sz="1800" b="1" dirty="0"/>
        </a:p>
      </dgm:t>
    </dgm:pt>
    <dgm:pt modelId="{B56C0EBF-14AD-43B6-A8D6-FD890C99844D}" type="parTrans" cxnId="{D9A0CC48-3F4F-4EEA-A589-5E2968C77968}">
      <dgm:prSet/>
      <dgm:spPr/>
      <dgm:t>
        <a:bodyPr/>
        <a:lstStyle/>
        <a:p>
          <a:endParaRPr lang="ru-RU"/>
        </a:p>
      </dgm:t>
    </dgm:pt>
    <dgm:pt modelId="{AC875029-B207-4FC6-B3F3-F2FE7B599E6B}" type="sibTrans" cxnId="{D9A0CC48-3F4F-4EEA-A589-5E2968C77968}">
      <dgm:prSet/>
      <dgm:spPr/>
      <dgm:t>
        <a:bodyPr/>
        <a:lstStyle/>
        <a:p>
          <a:endParaRPr lang="ru-RU"/>
        </a:p>
      </dgm:t>
    </dgm:pt>
    <dgm:pt modelId="{6AF0FA47-DEE6-44EC-92EB-2F02261FB478}">
      <dgm:prSet phldrT="[Текст]" custT="1"/>
      <dgm:spPr/>
      <dgm:t>
        <a:bodyPr/>
        <a:lstStyle/>
        <a:p>
          <a:r>
            <a:rPr lang="ru-RU" sz="1800" b="1" dirty="0" smtClean="0"/>
            <a:t>Формирование группы организаторов, подготовка аудиторий, организация дежурства</a:t>
          </a:r>
          <a:endParaRPr lang="ru-RU" sz="1800" b="1" dirty="0"/>
        </a:p>
      </dgm:t>
    </dgm:pt>
    <dgm:pt modelId="{2EEC456C-D9F3-4347-AF70-138176F90881}" type="parTrans" cxnId="{030F90BE-787A-47F1-BC96-5F9F60F844CB}">
      <dgm:prSet/>
      <dgm:spPr/>
      <dgm:t>
        <a:bodyPr/>
        <a:lstStyle/>
        <a:p>
          <a:endParaRPr lang="ru-RU"/>
        </a:p>
      </dgm:t>
    </dgm:pt>
    <dgm:pt modelId="{A5067754-3C1C-42A8-A4F0-40C0186F3D5B}" type="sibTrans" cxnId="{030F90BE-787A-47F1-BC96-5F9F60F844CB}">
      <dgm:prSet/>
      <dgm:spPr/>
      <dgm:t>
        <a:bodyPr/>
        <a:lstStyle/>
        <a:p>
          <a:endParaRPr lang="ru-RU"/>
        </a:p>
      </dgm:t>
    </dgm:pt>
    <dgm:pt modelId="{D3F071D9-11F7-486E-898B-8442445FBACB}">
      <dgm:prSet phldrT="[Текст]" custT="1"/>
      <dgm:spPr/>
      <dgm:t>
        <a:bodyPr/>
        <a:lstStyle/>
        <a:p>
          <a:r>
            <a:rPr lang="ru-RU" sz="1800" b="1" dirty="0" smtClean="0"/>
            <a:t>Доставка материалов из Аничкова дворца </a:t>
          </a:r>
          <a:endParaRPr lang="ru-RU" sz="1800" b="1" dirty="0"/>
        </a:p>
      </dgm:t>
    </dgm:pt>
    <dgm:pt modelId="{8CD74749-DD25-4BB6-93AB-8FB84F6F503A}" type="parTrans" cxnId="{8FC5A14C-76F0-40FC-AAE3-BD61CE499D02}">
      <dgm:prSet/>
      <dgm:spPr/>
      <dgm:t>
        <a:bodyPr/>
        <a:lstStyle/>
        <a:p>
          <a:endParaRPr lang="ru-RU"/>
        </a:p>
      </dgm:t>
    </dgm:pt>
    <dgm:pt modelId="{A3B19AB2-B81E-4EDA-B2A2-C9F946AB1A58}" type="sibTrans" cxnId="{8FC5A14C-76F0-40FC-AAE3-BD61CE499D02}">
      <dgm:prSet/>
      <dgm:spPr/>
      <dgm:t>
        <a:bodyPr/>
        <a:lstStyle/>
        <a:p>
          <a:endParaRPr lang="ru-RU"/>
        </a:p>
      </dgm:t>
    </dgm:pt>
    <dgm:pt modelId="{A314E179-FF53-48ED-98A1-0813318032FC}">
      <dgm:prSet phldrT="[Текст]" custT="1"/>
      <dgm:spPr/>
      <dgm:t>
        <a:bodyPr/>
        <a:lstStyle/>
        <a:p>
          <a:r>
            <a:rPr lang="ru-RU" sz="1800" b="1" dirty="0" smtClean="0"/>
            <a:t>Доставка готовых заданий на проверку в Центр французского языка</a:t>
          </a:r>
          <a:endParaRPr lang="ru-RU" sz="1800" b="1" dirty="0"/>
        </a:p>
      </dgm:t>
    </dgm:pt>
    <dgm:pt modelId="{4DC0C43B-D0AA-4FC1-909B-8C34A7B7E057}" type="parTrans" cxnId="{8C396D3B-B966-4F42-A0C8-383C388D96EF}">
      <dgm:prSet/>
      <dgm:spPr/>
      <dgm:t>
        <a:bodyPr/>
        <a:lstStyle/>
        <a:p>
          <a:endParaRPr lang="ru-RU"/>
        </a:p>
      </dgm:t>
    </dgm:pt>
    <dgm:pt modelId="{AD5459C6-9424-484C-8C3F-DB2D9C7AEF3A}" type="sibTrans" cxnId="{8C396D3B-B966-4F42-A0C8-383C388D96EF}">
      <dgm:prSet/>
      <dgm:spPr/>
      <dgm:t>
        <a:bodyPr/>
        <a:lstStyle/>
        <a:p>
          <a:endParaRPr lang="ru-RU"/>
        </a:p>
      </dgm:t>
    </dgm:pt>
    <dgm:pt modelId="{8FDE9908-A302-41A4-9FC8-02F0B9B36C70}" type="pres">
      <dgm:prSet presAssocID="{032D45C5-78E0-4BFE-A4D1-6A1588B29F5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28F3E1-BB4D-47F1-8A13-87F6F1ABEAF2}" type="pres">
      <dgm:prSet presAssocID="{7D5160B8-1192-4F8A-BB93-F40838C4D3F0}" presName="node" presStyleLbl="node1" presStyleIdx="0" presStyleCnt="5" custScaleX="165817" custScaleY="109993" custLinFactNeighborX="-11990" custLinFactNeighborY="-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5730F3-E685-4C6D-8C38-A770AA0907D0}" type="pres">
      <dgm:prSet presAssocID="{1EAAFC85-AC7F-46CD-81CA-A90296FFC730}" presName="sibTrans" presStyleCnt="0"/>
      <dgm:spPr/>
    </dgm:pt>
    <dgm:pt modelId="{5D180773-A636-4FC6-9500-9382DEDACF5E}" type="pres">
      <dgm:prSet presAssocID="{D93A6481-F107-44D1-8374-AAA1E2101EA7}" presName="node" presStyleLbl="node1" presStyleIdx="1" presStyleCnt="5" custScaleX="179814" custScaleY="123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B0CAA9-CFBF-4B5B-BD1E-7E8653533324}" type="pres">
      <dgm:prSet presAssocID="{AC875029-B207-4FC6-B3F3-F2FE7B599E6B}" presName="sibTrans" presStyleCnt="0"/>
      <dgm:spPr/>
    </dgm:pt>
    <dgm:pt modelId="{C126D104-30ED-4641-A06A-66A6E75D11D6}" type="pres">
      <dgm:prSet presAssocID="{6AF0FA47-DEE6-44EC-92EB-2F02261FB478}" presName="node" presStyleLbl="node1" presStyleIdx="2" presStyleCnt="5" custScaleX="149350" custScaleY="188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C2C2B-A6EB-485E-8B9D-830B726A557F}" type="pres">
      <dgm:prSet presAssocID="{A5067754-3C1C-42A8-A4F0-40C0186F3D5B}" presName="sibTrans" presStyleCnt="0"/>
      <dgm:spPr/>
    </dgm:pt>
    <dgm:pt modelId="{F589061C-B386-4ACF-9335-C1D7D5407347}" type="pres">
      <dgm:prSet presAssocID="{D3F071D9-11F7-486E-898B-8442445FBACB}" presName="node" presStyleLbl="node1" presStyleIdx="3" presStyleCnt="5" custScaleX="156388" custScaleY="186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0FDD42-188A-4D4F-8A51-C50EB8187F8B}" type="pres">
      <dgm:prSet presAssocID="{A3B19AB2-B81E-4EDA-B2A2-C9F946AB1A58}" presName="sibTrans" presStyleCnt="0"/>
      <dgm:spPr/>
    </dgm:pt>
    <dgm:pt modelId="{0982BA3A-0EA9-4BDD-AFA9-098E55D5A969}" type="pres">
      <dgm:prSet presAssocID="{A314E179-FF53-48ED-98A1-0813318032FC}" presName="node" presStyleLbl="node1" presStyleIdx="4" presStyleCnt="5" custScaleX="161911" custScaleY="162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A0CC48-3F4F-4EEA-A589-5E2968C77968}" srcId="{032D45C5-78E0-4BFE-A4D1-6A1588B29F5F}" destId="{D93A6481-F107-44D1-8374-AAA1E2101EA7}" srcOrd="1" destOrd="0" parTransId="{B56C0EBF-14AD-43B6-A8D6-FD890C99844D}" sibTransId="{AC875029-B207-4FC6-B3F3-F2FE7B599E6B}"/>
    <dgm:cxn modelId="{8FC5A14C-76F0-40FC-AAE3-BD61CE499D02}" srcId="{032D45C5-78E0-4BFE-A4D1-6A1588B29F5F}" destId="{D3F071D9-11F7-486E-898B-8442445FBACB}" srcOrd="3" destOrd="0" parTransId="{8CD74749-DD25-4BB6-93AB-8FB84F6F503A}" sibTransId="{A3B19AB2-B81E-4EDA-B2A2-C9F946AB1A58}"/>
    <dgm:cxn modelId="{F28F0B29-52BF-4618-B691-64337ADEB879}" type="presOf" srcId="{7D5160B8-1192-4F8A-BB93-F40838C4D3F0}" destId="{7728F3E1-BB4D-47F1-8A13-87F6F1ABEAF2}" srcOrd="0" destOrd="0" presId="urn:microsoft.com/office/officeart/2005/8/layout/default#1"/>
    <dgm:cxn modelId="{4F5CF6AC-81B5-493B-AB64-1F77FC6609B1}" type="presOf" srcId="{032D45C5-78E0-4BFE-A4D1-6A1588B29F5F}" destId="{8FDE9908-A302-41A4-9FC8-02F0B9B36C70}" srcOrd="0" destOrd="0" presId="urn:microsoft.com/office/officeart/2005/8/layout/default#1"/>
    <dgm:cxn modelId="{32F263A3-11DC-459B-9D09-A2697057E01A}" type="presOf" srcId="{D3F071D9-11F7-486E-898B-8442445FBACB}" destId="{F589061C-B386-4ACF-9335-C1D7D5407347}" srcOrd="0" destOrd="0" presId="urn:microsoft.com/office/officeart/2005/8/layout/default#1"/>
    <dgm:cxn modelId="{2AE454B6-993E-4736-BEA7-71394954A6C8}" type="presOf" srcId="{A314E179-FF53-48ED-98A1-0813318032FC}" destId="{0982BA3A-0EA9-4BDD-AFA9-098E55D5A969}" srcOrd="0" destOrd="0" presId="urn:microsoft.com/office/officeart/2005/8/layout/default#1"/>
    <dgm:cxn modelId="{8C396D3B-B966-4F42-A0C8-383C388D96EF}" srcId="{032D45C5-78E0-4BFE-A4D1-6A1588B29F5F}" destId="{A314E179-FF53-48ED-98A1-0813318032FC}" srcOrd="4" destOrd="0" parTransId="{4DC0C43B-D0AA-4FC1-909B-8C34A7B7E057}" sibTransId="{AD5459C6-9424-484C-8C3F-DB2D9C7AEF3A}"/>
    <dgm:cxn modelId="{75F3B08B-CAD2-42A1-8E06-DBE1D02E3D35}" srcId="{032D45C5-78E0-4BFE-A4D1-6A1588B29F5F}" destId="{7D5160B8-1192-4F8A-BB93-F40838C4D3F0}" srcOrd="0" destOrd="0" parTransId="{747A12F4-4CA6-43C9-B4DE-398E86EED99B}" sibTransId="{1EAAFC85-AC7F-46CD-81CA-A90296FFC730}"/>
    <dgm:cxn modelId="{8C6C52BB-DB39-4DFF-8291-D6AD8A08DB9A}" type="presOf" srcId="{6AF0FA47-DEE6-44EC-92EB-2F02261FB478}" destId="{C126D104-30ED-4641-A06A-66A6E75D11D6}" srcOrd="0" destOrd="0" presId="urn:microsoft.com/office/officeart/2005/8/layout/default#1"/>
    <dgm:cxn modelId="{030F90BE-787A-47F1-BC96-5F9F60F844CB}" srcId="{032D45C5-78E0-4BFE-A4D1-6A1588B29F5F}" destId="{6AF0FA47-DEE6-44EC-92EB-2F02261FB478}" srcOrd="2" destOrd="0" parTransId="{2EEC456C-D9F3-4347-AF70-138176F90881}" sibTransId="{A5067754-3C1C-42A8-A4F0-40C0186F3D5B}"/>
    <dgm:cxn modelId="{657EC447-C338-4290-B5E8-D598BD36BA91}" type="presOf" srcId="{D93A6481-F107-44D1-8374-AAA1E2101EA7}" destId="{5D180773-A636-4FC6-9500-9382DEDACF5E}" srcOrd="0" destOrd="0" presId="urn:microsoft.com/office/officeart/2005/8/layout/default#1"/>
    <dgm:cxn modelId="{944CDF6D-7A03-440E-9F8A-DA3A9D0FCEA7}" type="presParOf" srcId="{8FDE9908-A302-41A4-9FC8-02F0B9B36C70}" destId="{7728F3E1-BB4D-47F1-8A13-87F6F1ABEAF2}" srcOrd="0" destOrd="0" presId="urn:microsoft.com/office/officeart/2005/8/layout/default#1"/>
    <dgm:cxn modelId="{C477B842-4089-431D-9919-CEBFFA7B317B}" type="presParOf" srcId="{8FDE9908-A302-41A4-9FC8-02F0B9B36C70}" destId="{125730F3-E685-4C6D-8C38-A770AA0907D0}" srcOrd="1" destOrd="0" presId="urn:microsoft.com/office/officeart/2005/8/layout/default#1"/>
    <dgm:cxn modelId="{A363B4A5-FDB5-4CF9-B62C-C4E9F76277FB}" type="presParOf" srcId="{8FDE9908-A302-41A4-9FC8-02F0B9B36C70}" destId="{5D180773-A636-4FC6-9500-9382DEDACF5E}" srcOrd="2" destOrd="0" presId="urn:microsoft.com/office/officeart/2005/8/layout/default#1"/>
    <dgm:cxn modelId="{9D958B1B-DE5F-4126-9AC8-4577E91CC8D8}" type="presParOf" srcId="{8FDE9908-A302-41A4-9FC8-02F0B9B36C70}" destId="{18B0CAA9-CFBF-4B5B-BD1E-7E8653533324}" srcOrd="3" destOrd="0" presId="urn:microsoft.com/office/officeart/2005/8/layout/default#1"/>
    <dgm:cxn modelId="{183255DB-0703-4FC0-821C-1CA703722F03}" type="presParOf" srcId="{8FDE9908-A302-41A4-9FC8-02F0B9B36C70}" destId="{C126D104-30ED-4641-A06A-66A6E75D11D6}" srcOrd="4" destOrd="0" presId="urn:microsoft.com/office/officeart/2005/8/layout/default#1"/>
    <dgm:cxn modelId="{E829FEA3-B340-4537-A12F-9E00BA7C6E73}" type="presParOf" srcId="{8FDE9908-A302-41A4-9FC8-02F0B9B36C70}" destId="{642C2C2B-A6EB-485E-8B9D-830B726A557F}" srcOrd="5" destOrd="0" presId="urn:microsoft.com/office/officeart/2005/8/layout/default#1"/>
    <dgm:cxn modelId="{A107D75B-FC2F-4D5B-8E66-8CFC0CE66FF9}" type="presParOf" srcId="{8FDE9908-A302-41A4-9FC8-02F0B9B36C70}" destId="{F589061C-B386-4ACF-9335-C1D7D5407347}" srcOrd="6" destOrd="0" presId="urn:microsoft.com/office/officeart/2005/8/layout/default#1"/>
    <dgm:cxn modelId="{FFC1C16C-4647-4CF9-A168-B494A29A5877}" type="presParOf" srcId="{8FDE9908-A302-41A4-9FC8-02F0B9B36C70}" destId="{0F0FDD42-188A-4D4F-8A51-C50EB8187F8B}" srcOrd="7" destOrd="0" presId="urn:microsoft.com/office/officeart/2005/8/layout/default#1"/>
    <dgm:cxn modelId="{BCC9E2C6-D878-40E0-A76E-F5D6673D7B9D}" type="presParOf" srcId="{8FDE9908-A302-41A4-9FC8-02F0B9B36C70}" destId="{0982BA3A-0EA9-4BDD-AFA9-098E55D5A969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8F3E1-BB4D-47F1-8A13-87F6F1ABEAF2}">
      <dsp:nvSpPr>
        <dsp:cNvPr id="0" name=""/>
        <dsp:cNvSpPr/>
      </dsp:nvSpPr>
      <dsp:spPr>
        <a:xfrm>
          <a:off x="254328" y="74278"/>
          <a:ext cx="3017540" cy="12009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Сбор сведений о  количественном составе участников по школам района</a:t>
          </a:r>
          <a:endParaRPr lang="ru-RU" sz="1800" b="1" kern="1200" dirty="0"/>
        </a:p>
      </dsp:txBody>
      <dsp:txXfrm>
        <a:off x="254328" y="74278"/>
        <a:ext cx="3017540" cy="1200992"/>
      </dsp:txXfrm>
    </dsp:sp>
    <dsp:sp modelId="{5D180773-A636-4FC6-9500-9382DEDACF5E}">
      <dsp:nvSpPr>
        <dsp:cNvPr id="0" name=""/>
        <dsp:cNvSpPr/>
      </dsp:nvSpPr>
      <dsp:spPr>
        <a:xfrm>
          <a:off x="3672043" y="293"/>
          <a:ext cx="3272258" cy="13527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Подача</a:t>
          </a:r>
          <a:r>
            <a:rPr lang="ru-RU" sz="1800" b="1" kern="1200" baseline="0" dirty="0" smtClean="0"/>
            <a:t> сведений в единый городской центр олимпиад</a:t>
          </a:r>
          <a:endParaRPr lang="ru-RU" sz="1800" b="1" kern="1200" dirty="0"/>
        </a:p>
      </dsp:txBody>
      <dsp:txXfrm>
        <a:off x="3672043" y="293"/>
        <a:ext cx="3272258" cy="1352764"/>
      </dsp:txXfrm>
    </dsp:sp>
    <dsp:sp modelId="{C126D104-30ED-4641-A06A-66A6E75D11D6}">
      <dsp:nvSpPr>
        <dsp:cNvPr id="0" name=""/>
        <dsp:cNvSpPr/>
      </dsp:nvSpPr>
      <dsp:spPr>
        <a:xfrm>
          <a:off x="835509" y="1535037"/>
          <a:ext cx="2717873" cy="20560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Формирование группы организаторов, подготовка аудиторий, организация дежурства</a:t>
          </a:r>
          <a:endParaRPr lang="ru-RU" sz="1800" b="1" kern="1200" dirty="0"/>
        </a:p>
      </dsp:txBody>
      <dsp:txXfrm>
        <a:off x="835509" y="1535037"/>
        <a:ext cx="2717873" cy="2056033"/>
      </dsp:txXfrm>
    </dsp:sp>
    <dsp:sp modelId="{F589061C-B386-4ACF-9335-C1D7D5407347}">
      <dsp:nvSpPr>
        <dsp:cNvPr id="0" name=""/>
        <dsp:cNvSpPr/>
      </dsp:nvSpPr>
      <dsp:spPr>
        <a:xfrm>
          <a:off x="3735363" y="1545978"/>
          <a:ext cx="2845951" cy="2034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Доставка материалов из Аничкова дворца </a:t>
          </a:r>
          <a:endParaRPr lang="ru-RU" sz="1800" b="1" kern="1200" dirty="0"/>
        </a:p>
      </dsp:txBody>
      <dsp:txXfrm>
        <a:off x="3735363" y="1545978"/>
        <a:ext cx="2845951" cy="2034152"/>
      </dsp:txXfrm>
    </dsp:sp>
    <dsp:sp modelId="{0982BA3A-0EA9-4BDD-AFA9-098E55D5A969}">
      <dsp:nvSpPr>
        <dsp:cNvPr id="0" name=""/>
        <dsp:cNvSpPr/>
      </dsp:nvSpPr>
      <dsp:spPr>
        <a:xfrm>
          <a:off x="2235182" y="3773051"/>
          <a:ext cx="2946459" cy="17712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Доставка готовых заданий на проверку в Центр французского языка</a:t>
          </a:r>
          <a:endParaRPr lang="ru-RU" sz="1800" b="1" kern="1200" dirty="0"/>
        </a:p>
      </dsp:txBody>
      <dsp:txXfrm>
        <a:off x="2235182" y="3773051"/>
        <a:ext cx="2946459" cy="1771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2407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5112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7354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6564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8339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2391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5120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752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4624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6298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03828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8/30/2013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8/30/2013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25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8/30/2013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4572008"/>
            <a:ext cx="8268033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ln w="1905"/>
                <a:solidFill>
                  <a:srgbClr val="CC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 учителей французского языка</a:t>
            </a:r>
          </a:p>
          <a:p>
            <a:r>
              <a:rPr lang="ru-RU" sz="3600" b="1" dirty="0" smtClean="0">
                <a:ln w="1905"/>
                <a:solidFill>
                  <a:srgbClr val="CC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ГБОУ СОШ №596 г.Санкт-Петербурга</a:t>
            </a:r>
          </a:p>
          <a:p>
            <a:r>
              <a:rPr lang="ru-RU" sz="3600" b="1" smtClean="0">
                <a:ln w="1905"/>
                <a:solidFill>
                  <a:srgbClr val="CC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(</a:t>
            </a:r>
            <a:r>
              <a:rPr lang="ru-RU" sz="3600" b="1" dirty="0" smtClean="0">
                <a:ln w="1905"/>
                <a:solidFill>
                  <a:srgbClr val="CC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2012-2013)</a:t>
            </a:r>
            <a:endParaRPr lang="ru-RU" sz="3600" b="1" dirty="0">
              <a:ln w="1905"/>
              <a:solidFill>
                <a:srgbClr val="CC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5848" name="Picture 8" descr="http://www.guy-sports.com/fun_pictures/animations/eiffel_tower_flag_waving_lg_cl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14355"/>
            <a:ext cx="2500330" cy="37504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00232" y="85723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9900"/>
                </a:solidFill>
              </a:rPr>
              <a:t>596</a:t>
            </a:r>
            <a:endParaRPr lang="ru-RU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658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4643446"/>
            <a:ext cx="6543779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Мероприятия, праздники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6626" name="Picture 2" descr="http://file.mobilmusic.ru/83/cf/ff/1035985-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00108"/>
            <a:ext cx="2286016" cy="342902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6016" y="434886"/>
            <a:ext cx="4280339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В этом году мы впервые </a:t>
            </a:r>
          </a:p>
          <a:p>
            <a:r>
              <a:rPr lang="ru-RU" sz="2400" b="1" dirty="0"/>
              <a:t>п</a:t>
            </a:r>
            <a:r>
              <a:rPr lang="ru-RU" sz="2400" b="1" dirty="0" smtClean="0"/>
              <a:t>ровели праздник яблока.  </a:t>
            </a:r>
          </a:p>
          <a:p>
            <a:r>
              <a:rPr lang="ru-RU" sz="2400" b="1" dirty="0" smtClean="0"/>
              <a:t>Получилось весело, вкусно</a:t>
            </a:r>
          </a:p>
          <a:p>
            <a:r>
              <a:rPr lang="ru-RU" sz="2400" b="1" dirty="0" smtClean="0"/>
              <a:t> и полезно  с точки зрения </a:t>
            </a:r>
          </a:p>
          <a:p>
            <a:r>
              <a:rPr lang="ru-RU" sz="2400" b="1" dirty="0" smtClean="0"/>
              <a:t>языка</a:t>
            </a:r>
            <a:endParaRPr lang="ru-RU" sz="2400" b="1" dirty="0"/>
          </a:p>
        </p:txBody>
      </p:sp>
      <p:pic>
        <p:nvPicPr>
          <p:cNvPr id="6146" name="Picture 2" descr="D:\Рисунок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4452958" cy="3383785"/>
          </a:xfrm>
          <a:prstGeom prst="rect">
            <a:avLst/>
          </a:prstGeom>
          <a:noFill/>
        </p:spPr>
      </p:pic>
      <p:pic>
        <p:nvPicPr>
          <p:cNvPr id="6147" name="Picture 3" descr="D:\Рисунок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214686"/>
            <a:ext cx="4476760" cy="3411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931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lara\праздник яблока\2013-01-19 11.37.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5088565" cy="3816424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lara\праздник яблока\2013-01-19 11.39.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98930"/>
            <a:ext cx="5197202" cy="3897902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52120" y="1286761"/>
            <a:ext cx="3165418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Праздник </a:t>
            </a:r>
          </a:p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Бобового Короля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460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titemimine.p.e.pic.centerblog.net/hnc7qf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5485649" cy="3528392"/>
          </a:xfrm>
          <a:prstGeom prst="rect">
            <a:avLst/>
          </a:prstGeom>
          <a:noFill/>
          <a:ln w="3175"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4293096"/>
            <a:ext cx="7757316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1 апреля состоялся в группах традиционный </a:t>
            </a:r>
          </a:p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праздник юмора  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Poisson </a:t>
            </a:r>
            <a:r>
              <a:rPr lang="en-US" sz="2400" b="1" i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d’avril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.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Неизменными</a:t>
            </a:r>
          </a:p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атрибутами этого праздника являются рисунки,</a:t>
            </a:r>
          </a:p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конкурсы на лучшую первоапрельскую рыбку.</a:t>
            </a:r>
          </a:p>
          <a:p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419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85070"/>
            <a:ext cx="7949612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В 2013 году международный экзамен</a:t>
            </a:r>
            <a:r>
              <a:rPr lang="en-US" sz="2400" b="1" dirty="0" smtClean="0"/>
              <a:t> DELF </a:t>
            </a:r>
            <a:r>
              <a:rPr lang="ru-RU" sz="2400" b="1" dirty="0" smtClean="0"/>
              <a:t>сдали : </a:t>
            </a:r>
            <a:endParaRPr lang="ru-RU" sz="24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0" y="1397000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686"/>
                <a:gridCol w="1230314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Фамилия имя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класс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уровень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Марченко Александр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  4б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A1 Prim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Морозова</a:t>
                      </a:r>
                      <a:r>
                        <a:rPr lang="ru-RU" b="1" baseline="0" dirty="0" smtClean="0">
                          <a:solidFill>
                            <a:srgbClr val="C00000"/>
                          </a:solidFill>
                        </a:rPr>
                        <a:t> Софья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  4а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 Prim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C00000"/>
                          </a:solidFill>
                        </a:rPr>
                        <a:t>Росин</a:t>
                      </a:r>
                      <a:r>
                        <a:rPr lang="ru-RU" b="1" baseline="0" dirty="0" smtClean="0">
                          <a:solidFill>
                            <a:srgbClr val="C00000"/>
                          </a:solidFill>
                        </a:rPr>
                        <a:t> Александр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  4а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A1 Prim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Михайловская Софья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  4а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A1 Prim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C00000"/>
                          </a:solidFill>
                        </a:rPr>
                        <a:t>Журбинова</a:t>
                      </a: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 Лана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  4а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A1 Prim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Максимова</a:t>
                      </a:r>
                      <a:r>
                        <a:rPr lang="ru-RU" b="1" baseline="0" dirty="0" smtClean="0">
                          <a:solidFill>
                            <a:srgbClr val="C00000"/>
                          </a:solidFill>
                        </a:rPr>
                        <a:t> Ксения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  6а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А1 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Junior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Марченко Андрей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  9б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В1</a:t>
                      </a:r>
                      <a:r>
                        <a:rPr lang="en-US" b="1" smtClean="0">
                          <a:solidFill>
                            <a:srgbClr val="C00000"/>
                          </a:solidFill>
                        </a:rPr>
                        <a:t> Junior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8921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франция 2013\для стенда\100_1967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494" y="285728"/>
            <a:ext cx="5334038" cy="4000528"/>
          </a:xfrm>
          <a:prstGeom prst="rect">
            <a:avLst/>
          </a:prstGeom>
          <a:noFill/>
          <a:ln w="3175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30" name="Picture 6" descr="F:\франция 2013\для стенда\IMG_4387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429000"/>
            <a:ext cx="4349767" cy="3262326"/>
          </a:xfrm>
          <a:prstGeom prst="rect">
            <a:avLst/>
          </a:prstGeom>
          <a:noFill/>
          <a:ln w="3175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857752" y="5000636"/>
            <a:ext cx="389683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Обмен с лицеем</a:t>
            </a:r>
          </a:p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Жанны </a:t>
            </a:r>
            <a:r>
              <a:rPr lang="ru-RU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</a:t>
            </a:r>
            <a:r>
              <a:rPr lang="en-U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’</a:t>
            </a:r>
            <a:r>
              <a:rPr lang="ru-RU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Арк</a:t>
            </a:r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2013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582237734"/>
              </p:ext>
            </p:extLst>
          </p:nvPr>
        </p:nvGraphicFramePr>
        <p:xfrm>
          <a:off x="827584" y="1052736"/>
          <a:ext cx="741682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188640"/>
            <a:ext cx="8561959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Проведение районного тура Всероссийской олимпиады</a:t>
            </a:r>
          </a:p>
          <a:p>
            <a:r>
              <a:rPr lang="ru-RU" sz="2400" b="1" dirty="0" smtClean="0"/>
              <a:t>                  по французскому языку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65123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99500"/>
            <a:ext cx="8491427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/>
              <a:t>Наши победители в районной олимпиаде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268760"/>
            <a:ext cx="4572000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5 класс</a:t>
            </a:r>
          </a:p>
          <a:p>
            <a:r>
              <a:rPr lang="ru-RU" sz="2000" b="1" dirty="0"/>
              <a:t>1 место – </a:t>
            </a:r>
            <a:r>
              <a:rPr lang="ru-RU" sz="2000" b="1" dirty="0" err="1"/>
              <a:t>Зыбкина</a:t>
            </a:r>
            <a:r>
              <a:rPr lang="ru-RU" sz="2000" b="1" dirty="0"/>
              <a:t> Надежда </a:t>
            </a:r>
            <a:r>
              <a:rPr lang="ru-RU" sz="2000" b="1" dirty="0" smtClean="0"/>
              <a:t> </a:t>
            </a:r>
            <a:endParaRPr lang="ru-RU" sz="2000" b="1" dirty="0"/>
          </a:p>
          <a:p>
            <a:r>
              <a:rPr lang="ru-RU" sz="2000" b="1" dirty="0"/>
              <a:t>2 место – </a:t>
            </a:r>
            <a:r>
              <a:rPr lang="ru-RU" sz="2000" b="1" dirty="0" err="1"/>
              <a:t>Танюхина</a:t>
            </a:r>
            <a:r>
              <a:rPr lang="ru-RU" sz="2000" b="1" dirty="0"/>
              <a:t> Екатерина </a:t>
            </a:r>
            <a:r>
              <a:rPr lang="ru-RU" sz="2000" b="1" dirty="0" smtClean="0"/>
              <a:t> </a:t>
            </a:r>
            <a:endParaRPr lang="ru-RU" sz="2000" b="1" dirty="0"/>
          </a:p>
          <a:p>
            <a:r>
              <a:rPr lang="ru-RU" sz="2000" b="1" dirty="0"/>
              <a:t>3 место – Каракозова Елизавета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2852936"/>
            <a:ext cx="4572000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6 класс</a:t>
            </a:r>
          </a:p>
          <a:p>
            <a:r>
              <a:rPr lang="ru-RU" sz="2000" b="1" dirty="0"/>
              <a:t>1 место –</a:t>
            </a:r>
            <a:r>
              <a:rPr lang="ru-RU" sz="2000" b="1" dirty="0" err="1"/>
              <a:t>Айтюкова</a:t>
            </a:r>
            <a:r>
              <a:rPr lang="ru-RU" sz="2000" b="1" dirty="0"/>
              <a:t> Юлия </a:t>
            </a:r>
            <a:endParaRPr lang="en-US" sz="2000" b="1" dirty="0" smtClean="0"/>
          </a:p>
          <a:p>
            <a:r>
              <a:rPr lang="ru-RU" sz="2000" b="1" dirty="0"/>
              <a:t>3 место – Максимова Ксения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9694" y="3645024"/>
            <a:ext cx="3483646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7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класс</a:t>
            </a:r>
            <a:endParaRPr lang="en-US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000" b="1" dirty="0"/>
              <a:t>2 место – </a:t>
            </a:r>
            <a:r>
              <a:rPr lang="ru-RU" sz="2000" b="1" dirty="0" err="1"/>
              <a:t>Аликин</a:t>
            </a:r>
            <a:r>
              <a:rPr lang="ru-RU" sz="2000" b="1" dirty="0"/>
              <a:t>  Даниил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4526732"/>
            <a:ext cx="45720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8 класс </a:t>
            </a:r>
          </a:p>
          <a:p>
            <a:r>
              <a:rPr lang="ru-RU" sz="2000" b="1" dirty="0"/>
              <a:t>1 место – Скороходова Елена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5445223"/>
            <a:ext cx="3776996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9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класс</a:t>
            </a:r>
            <a:endParaRPr lang="en-US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000" b="1" dirty="0" smtClean="0"/>
              <a:t> </a:t>
            </a:r>
            <a:r>
              <a:rPr lang="ru-RU" sz="2000" b="1" dirty="0"/>
              <a:t>2 место – Марченко Андрей </a:t>
            </a:r>
          </a:p>
          <a:p>
            <a:r>
              <a:rPr lang="ru-RU" sz="2000" b="1" dirty="0"/>
              <a:t>3 место – </a:t>
            </a:r>
            <a:r>
              <a:rPr lang="ru-RU" sz="2000" b="1" dirty="0" err="1"/>
              <a:t>Стафеев</a:t>
            </a:r>
            <a:r>
              <a:rPr lang="ru-RU" sz="2000" b="1" dirty="0"/>
              <a:t> Иван </a:t>
            </a:r>
          </a:p>
        </p:txBody>
      </p:sp>
    </p:spTree>
    <p:extLst>
      <p:ext uri="{BB962C8B-B14F-4D97-AF65-F5344CB8AC3E}">
        <p14:creationId xmlns:p14="http://schemas.microsoft.com/office/powerpoint/2010/main" xmlns="" val="36853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628" y="714356"/>
            <a:ext cx="4005905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Городская олимпиада </a:t>
            </a:r>
          </a:p>
          <a:p>
            <a:r>
              <a:rPr lang="ru-RU" sz="2400" b="1" dirty="0" smtClean="0"/>
              <a:t>для учащихся 4-х классов</a:t>
            </a:r>
          </a:p>
          <a:p>
            <a:endParaRPr lang="ru-RU" sz="2400" b="1" dirty="0"/>
          </a:p>
        </p:txBody>
      </p:sp>
      <p:pic>
        <p:nvPicPr>
          <p:cNvPr id="2050" name="Picture 2" descr="D: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7137"/>
            <a:ext cx="4381504" cy="3329943"/>
          </a:xfrm>
          <a:prstGeom prst="rect">
            <a:avLst/>
          </a:prstGeom>
          <a:noFill/>
        </p:spPr>
      </p:pic>
      <p:pic>
        <p:nvPicPr>
          <p:cNvPr id="2051" name="Picture 3" descr="D: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897434"/>
            <a:ext cx="4714908" cy="3582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6823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00694" y="785794"/>
            <a:ext cx="295516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   Награждение в</a:t>
            </a:r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Аничковом</a:t>
            </a:r>
            <a:r>
              <a:rPr lang="ru-RU" sz="2400" dirty="0" smtClean="0"/>
              <a:t>  дворце</a:t>
            </a:r>
            <a:endParaRPr lang="ru-RU" sz="2400" dirty="0"/>
          </a:p>
        </p:txBody>
      </p:sp>
      <p:pic>
        <p:nvPicPr>
          <p:cNvPr id="3074" name="Picture 2" descr="D: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8944"/>
            <a:ext cx="4884741" cy="3721537"/>
          </a:xfrm>
          <a:prstGeom prst="rect">
            <a:avLst/>
          </a:prstGeom>
          <a:noFill/>
        </p:spPr>
      </p:pic>
      <p:pic>
        <p:nvPicPr>
          <p:cNvPr id="3075" name="Picture 3" descr="D:\Рисунок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020371"/>
            <a:ext cx="4786314" cy="36375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4383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736320"/>
            <a:ext cx="6696744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accent1">
                <a:tint val="10000"/>
                <a:satMod val="13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/>
              <a:t> </a:t>
            </a:r>
            <a:r>
              <a:rPr lang="ru-RU" sz="4400" b="1" dirty="0" smtClean="0"/>
              <a:t>Участие в городских и</a:t>
            </a:r>
          </a:p>
          <a:p>
            <a:r>
              <a:rPr lang="ru-RU" sz="4400" b="1" dirty="0" smtClean="0"/>
              <a:t> районных проектах</a:t>
            </a:r>
            <a:endParaRPr lang="ru-RU" sz="4400" b="1" dirty="0"/>
          </a:p>
        </p:txBody>
      </p:sp>
      <p:pic>
        <p:nvPicPr>
          <p:cNvPr id="1026" name="Picture 2" descr="http://school.xvatit.com/images/thumb/d/d3/Eng1-43-44.jpg/411px-Eng1-43-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0648"/>
            <a:ext cx="3072011" cy="447567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786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786190"/>
            <a:ext cx="794615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/>
              <a:t>Участие учителей МО в семинарах,</a:t>
            </a:r>
          </a:p>
          <a:p>
            <a:r>
              <a:rPr lang="ru-RU" sz="3600" b="1" dirty="0" smtClean="0"/>
              <a:t> конкурсах, презентациях</a:t>
            </a:r>
            <a:endParaRPr lang="ru-RU" sz="3600" b="1" dirty="0"/>
          </a:p>
        </p:txBody>
      </p:sp>
      <p:pic>
        <p:nvPicPr>
          <p:cNvPr id="22530" name="Picture 2" descr="http://www.banisiafaceri.ro/media/img/text_zones/Romana/big_153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642918"/>
            <a:ext cx="3790950" cy="27432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0276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308925.vk.me/v308925561/6545/a58Lryiy8p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214290"/>
            <a:ext cx="6858048" cy="5120827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5786" y="5715016"/>
            <a:ext cx="7482754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Традиционный  мартовский семинар для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учителей французского языка Санкт-Петербурга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115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5301208"/>
            <a:ext cx="2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5229200"/>
            <a:ext cx="770076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/>
              <a:t>День педагогической книги (АППО)</a:t>
            </a:r>
            <a:endParaRPr lang="ru-RU" sz="3600" dirty="0"/>
          </a:p>
        </p:txBody>
      </p:sp>
      <p:pic>
        <p:nvPicPr>
          <p:cNvPr id="1026" name="Picture 2" descr="D:\Рисунок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00042"/>
            <a:ext cx="6161587" cy="46831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2798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4869160"/>
            <a:ext cx="8253350" cy="10772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Семинар по подготовке к олимпиадам,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встреча с автором пособия Бубновой Г.И.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Рисунок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8604"/>
            <a:ext cx="7001937" cy="40195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3813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214290"/>
            <a:ext cx="80988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Выездной семинар для преподавателей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французского языка Северо-Западного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региона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 descr="D:\Рисунок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142984"/>
            <a:ext cx="4643470" cy="3509689"/>
          </a:xfrm>
          <a:prstGeom prst="rect">
            <a:avLst/>
          </a:prstGeom>
          <a:noFill/>
        </p:spPr>
      </p:pic>
      <p:pic>
        <p:nvPicPr>
          <p:cNvPr id="5123" name="Picture 3" descr="D:\Рисунок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473" y="3357562"/>
            <a:ext cx="4309089" cy="32662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2556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5357826"/>
            <a:ext cx="8451866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/>
              <a:t>Городской семинар «Игровые технологии</a:t>
            </a:r>
          </a:p>
          <a:p>
            <a:r>
              <a:rPr lang="ru-RU" sz="3200" b="1" dirty="0" smtClean="0"/>
              <a:t> на уроке французского языка»</a:t>
            </a:r>
            <a:endParaRPr lang="ru-RU" sz="3200" b="1" dirty="0"/>
          </a:p>
        </p:txBody>
      </p:sp>
      <p:pic>
        <p:nvPicPr>
          <p:cNvPr id="6146" name="Picture 2" descr="D:\Рисунок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347" y="285728"/>
            <a:ext cx="7241788" cy="4865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8561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5715016"/>
            <a:ext cx="784240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/>
              <a:t>Традиционный консульский диктант…</a:t>
            </a:r>
            <a:endParaRPr lang="ru-RU" sz="3200" b="1" dirty="0"/>
          </a:p>
        </p:txBody>
      </p:sp>
      <p:pic>
        <p:nvPicPr>
          <p:cNvPr id="7170" name="Picture 2" descr="D:\Рисунок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5794"/>
            <a:ext cx="6998157" cy="47307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2550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5786454"/>
            <a:ext cx="626684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/>
              <a:t>…в котором мы заняли 1 место</a:t>
            </a:r>
            <a:endParaRPr lang="ru-RU" sz="3200" b="1" dirty="0"/>
          </a:p>
        </p:txBody>
      </p:sp>
      <p:pic>
        <p:nvPicPr>
          <p:cNvPr id="8194" name="Picture 2" descr="D:\Рисунок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7551995" cy="5089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301208"/>
            <a:ext cx="6357982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C</a:t>
            </a:r>
            <a:r>
              <a:rPr lang="ru-RU" sz="2800" b="1" dirty="0" err="1" smtClean="0">
                <a:solidFill>
                  <a:srgbClr val="002060"/>
                </a:solidFill>
              </a:rPr>
              <a:t>еминар</a:t>
            </a:r>
            <a:r>
              <a:rPr lang="ru-RU" sz="2800" b="1" dirty="0" smtClean="0">
                <a:solidFill>
                  <a:srgbClr val="002060"/>
                </a:solidFill>
              </a:rPr>
              <a:t> по подготовке к ГИА и ЕГЭ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по французскому языку 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                                          (июнь 2013)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9218" name="Picture 2" descr="D:\Рисунок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52"/>
            <a:ext cx="6723063" cy="5095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4055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214950"/>
            <a:ext cx="7976927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/>
              <a:t>Публикации МО французского языка</a:t>
            </a:r>
            <a:endParaRPr lang="ru-RU" sz="3600" dirty="0"/>
          </a:p>
        </p:txBody>
      </p:sp>
      <p:pic>
        <p:nvPicPr>
          <p:cNvPr id="8194" name="Picture 2" descr="http://fra.1september.ru/2012/02/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642918"/>
            <a:ext cx="2870942" cy="392909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196" name="Picture 4" descr="http://fra.1september.ru/2013/06/m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8715" y="642918"/>
            <a:ext cx="2895119" cy="392909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Городской экологический конкурс, организованный Французским институтом </a:t>
            </a:r>
            <a:endParaRPr lang="ru-RU" sz="3200" dirty="0"/>
          </a:p>
        </p:txBody>
      </p:sp>
      <p:pic>
        <p:nvPicPr>
          <p:cNvPr id="1032" name="Picture 8" descr="http://900igr.net/datai/ekologija/Ekologicheskij-rajon/0009-005-Natsionalnye-ekologicheskie-proble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9441" y="1297662"/>
            <a:ext cx="5544616" cy="554461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885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9256" y="1857364"/>
            <a:ext cx="3599960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Статья «Готовимся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 ЕГЭ по французскому языку»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Журнал «Французский язык»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(июнь 2013)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Автор Щеголева Л.М.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42" name="Picture 2" descr="D:\Рисунок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172534"/>
            <a:ext cx="4914188" cy="6471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5918" y="6000768"/>
            <a:ext cx="471490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Продолжение публикации  «Готовимся к ЕГЭ» в августовском  номере  журнала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1266" name="Picture 2" descr="D:\Рисунок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56268"/>
            <a:ext cx="6929486" cy="5161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0694" y="1643050"/>
            <a:ext cx="3466911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Статья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« Le cinéma français à</a:t>
            </a:r>
          </a:p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l’école »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Журнал «Французский язык»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Авторы Тимченко И.В.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            Щеголева Л.М.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290" name="Picture 2" descr="D:\Рисунок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214290"/>
            <a:ext cx="4751293" cy="65008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8609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1767" y="1412776"/>
            <a:ext cx="3930371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В журнале «Французский язык» </a:t>
            </a:r>
          </a:p>
          <a:p>
            <a:r>
              <a:rPr lang="ru-RU" b="1" dirty="0" smtClean="0"/>
              <a:t>в марте 2013 года опубликован</a:t>
            </a:r>
          </a:p>
          <a:p>
            <a:r>
              <a:rPr lang="ru-RU" b="1" dirty="0" smtClean="0"/>
              <a:t> «Сборник заданий по подготовке</a:t>
            </a:r>
          </a:p>
          <a:p>
            <a:r>
              <a:rPr lang="ru-RU" b="1" dirty="0"/>
              <a:t>к</a:t>
            </a:r>
            <a:r>
              <a:rPr lang="ru-RU" b="1" dirty="0" smtClean="0"/>
              <a:t> ЕГЭ» , авторы Тимченко И.В.,</a:t>
            </a:r>
          </a:p>
          <a:p>
            <a:r>
              <a:rPr lang="ru-RU" b="1" dirty="0" smtClean="0"/>
              <a:t>Щеголева Л.М. (в электронном</a:t>
            </a:r>
          </a:p>
          <a:p>
            <a:r>
              <a:rPr lang="ru-RU" b="1" dirty="0" smtClean="0"/>
              <a:t> виде)</a:t>
            </a:r>
            <a:endParaRPr lang="ru-RU" b="1" dirty="0"/>
          </a:p>
        </p:txBody>
      </p:sp>
      <p:pic>
        <p:nvPicPr>
          <p:cNvPr id="13314" name="Picture 2" descr="D:\Рисунок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281" y="357166"/>
            <a:ext cx="4367521" cy="6000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6951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н\Pictures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5850" y="-285776"/>
            <a:ext cx="1301115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548680"/>
            <a:ext cx="3046027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Анна </a:t>
            </a:r>
            <a:r>
              <a:rPr lang="ru-RU" sz="2400" b="1" dirty="0" err="1" smtClean="0">
                <a:solidFill>
                  <a:schemeClr val="bg1"/>
                </a:solidFill>
              </a:rPr>
              <a:t>Тубольцева</a:t>
            </a:r>
            <a:r>
              <a:rPr lang="ru-RU" sz="2400" b="1" dirty="0" smtClean="0">
                <a:solidFill>
                  <a:schemeClr val="bg1"/>
                </a:solidFill>
              </a:rPr>
              <a:t> и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Андрей Шаров,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у</a:t>
            </a:r>
            <a:r>
              <a:rPr lang="ru-RU" sz="2400" b="1" dirty="0" smtClean="0">
                <a:solidFill>
                  <a:schemeClr val="bg1"/>
                </a:solidFill>
              </a:rPr>
              <a:t>частники проекта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115" y="225100"/>
            <a:ext cx="4224727" cy="3346776"/>
          </a:xfrm>
          <a:prstGeom prst="rect">
            <a:avLst/>
          </a:prstGeom>
          <a:noFill/>
        </p:spPr>
      </p:pic>
      <p:pic>
        <p:nvPicPr>
          <p:cNvPr id="1027" name="Picture 3" descr="D: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496"/>
            <a:ext cx="4429156" cy="34750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3605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5572140"/>
            <a:ext cx="7272119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Анастасия </a:t>
            </a:r>
            <a:r>
              <a:rPr lang="ru-RU" sz="2400" b="1" dirty="0" err="1" smtClean="0"/>
              <a:t>Шегрен</a:t>
            </a:r>
            <a:r>
              <a:rPr lang="ru-RU" sz="2400" b="1" dirty="0" smtClean="0"/>
              <a:t> получила диплом </a:t>
            </a:r>
            <a:r>
              <a:rPr lang="en-US" sz="2400" b="1" dirty="0" smtClean="0"/>
              <a:t>III </a:t>
            </a:r>
            <a:r>
              <a:rPr lang="ru-RU" sz="2400" b="1" dirty="0" smtClean="0"/>
              <a:t>степени</a:t>
            </a:r>
            <a:endParaRPr lang="ru-RU" sz="2400" b="1" dirty="0"/>
          </a:p>
        </p:txBody>
      </p:sp>
      <p:pic>
        <p:nvPicPr>
          <p:cNvPr id="2050" name="Picture 2" descr="D: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7166"/>
            <a:ext cx="6424106" cy="48582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3124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908720"/>
            <a:ext cx="770275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Конкурс проектных работ по иностранному языку</a:t>
            </a:r>
          </a:p>
          <a:p>
            <a:r>
              <a:rPr lang="ru-RU" sz="2400" b="1" dirty="0" smtClean="0"/>
              <a:t>                  «Поликультурный мир»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4907" y="2924944"/>
            <a:ext cx="88440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В конкурсе приняли участие учащиеся 9б и 10 а</a:t>
            </a:r>
          </a:p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 классов с проектами на французском языке. Один</a:t>
            </a:r>
          </a:p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 из проектов был удостоен диплома победителя.</a:t>
            </a:r>
          </a:p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 С этими же проектами мы участвовали в «Приморских</a:t>
            </a:r>
          </a:p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 лицейских чтениях» и в «Творческой мозаике»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48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28137"/>
            <a:ext cx="7350977" cy="5558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10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Рисунок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991660"/>
            <a:ext cx="6643734" cy="50355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4184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515103"/>
            <a:ext cx="832170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/>
              <a:t>Городской конкурс «Знаете ли вы Лафонтена?»</a:t>
            </a:r>
            <a:endParaRPr lang="ru-RU" sz="2800" b="1" dirty="0"/>
          </a:p>
        </p:txBody>
      </p:sp>
      <p:pic>
        <p:nvPicPr>
          <p:cNvPr id="5122" name="Picture 2" descr="D:\Рисунок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14356"/>
            <a:ext cx="5953150" cy="451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4135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</TotalTime>
  <Words>506</Words>
  <Application>Microsoft Office PowerPoint</Application>
  <PresentationFormat>Экран (4:3)</PresentationFormat>
  <Paragraphs>120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34</vt:i4>
      </vt:variant>
    </vt:vector>
  </HeadingPairs>
  <TitlesOfParts>
    <vt:vector size="37" baseType="lpstr">
      <vt:lpstr>Default Theme</vt:lpstr>
      <vt:lpstr>1_Тема Office</vt:lpstr>
      <vt:lpstr>Справедливость</vt:lpstr>
      <vt:lpstr>Слайд 1</vt:lpstr>
      <vt:lpstr>Слайд 2</vt:lpstr>
      <vt:lpstr>Городской экологический конкурс, организованный Французским институтом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Школа596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uchitel596</dc:creator>
  <cp:lastModifiedBy>Роман</cp:lastModifiedBy>
  <cp:revision>67</cp:revision>
  <dcterms:created xsi:type="dcterms:W3CDTF">2013-05-30T08:23:34Z</dcterms:created>
  <dcterms:modified xsi:type="dcterms:W3CDTF">2013-08-30T15:18:59Z</dcterms:modified>
</cp:coreProperties>
</file>