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75" r:id="rId6"/>
    <p:sldId id="274" r:id="rId7"/>
    <p:sldId id="270" r:id="rId8"/>
    <p:sldId id="262" r:id="rId9"/>
    <p:sldId id="273" r:id="rId10"/>
    <p:sldId id="263" r:id="rId11"/>
    <p:sldId id="276" r:id="rId12"/>
    <p:sldId id="264" r:id="rId13"/>
    <p:sldId id="277" r:id="rId14"/>
    <p:sldId id="259" r:id="rId15"/>
    <p:sldId id="261" r:id="rId16"/>
    <p:sldId id="265" r:id="rId17"/>
    <p:sldId id="266" r:id="rId18"/>
    <p:sldId id="260" r:id="rId19"/>
    <p:sldId id="267" r:id="rId20"/>
    <p:sldId id="271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30A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spPr>
              <a:solidFill>
                <a:srgbClr val="FF0000"/>
              </a:solidFill>
            </c:spPr>
          </c:dPt>
          <c:dPt>
            <c:idx val="1"/>
            <c:explosion val="8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1.6879656027166942E-2"/>
                  <c:y val="1.5051388046116549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rgbClr val="002060"/>
                        </a:solidFill>
                      </a:rPr>
                      <a:t>72%</a:t>
                    </a:r>
                  </a:p>
                </c:rich>
              </c:tx>
              <c:dLblPos val="bestFit"/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280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280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delete val="1"/>
            </c:dLbl>
            <c:dLblPos val="outEnd"/>
            <c:showPercent val="1"/>
          </c:dLbls>
          <c:cat>
            <c:strRef>
              <c:f>Лист1!$A$2:$A$5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</c:pie3DChart>
      <c:spPr>
        <a:noFill/>
        <a:ln w="28330">
          <a:noFill/>
        </a:ln>
      </c:spPr>
    </c:plotArea>
    <c:legend>
      <c:legendPos val="r"/>
      <c:legendEntry>
        <c:idx val="3"/>
        <c:delete val="1"/>
      </c:legendEntry>
      <c:layout/>
      <c:txPr>
        <a:bodyPr/>
        <a:lstStyle/>
        <a:p>
          <a:pPr>
            <a:defRPr sz="28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screen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0D552F7B-5958-4A92-8634-BE9F2C55D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pic>
          <p:nvPicPr>
            <p:cNvPr id="2057" name="Picture 4" descr="minispir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4860C728-1D49-43CD-B7B0-5BEF79EED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3;&#1072;&#1083;&#1080;&#1085;&#1072;\Documents\&#1084;&#1086;&#1105;%20&#1087;&#1086;&#1088;&#1090;&#1092;&#1086;&#1083;&#1080;&#1086;\&#1089;&#1083;1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&#1088;&#1086;&#1076;&#1080;&#1090;&#1077;&#1083;&#1100;&#1089;&#1082;&#1086;&#1077;%20&#1089;&#1086;&#1073;&#1088;&#1072;&#1085;&#1080;&#1077;.ppt" TargetMode="Externa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3;&#1072;&#1083;&#1080;&#1085;&#1072;\Documents\&#1084;&#1086;&#1105;%20&#1087;&#1086;&#1088;&#1090;&#1092;&#1086;&#1083;&#1080;&#1086;\&#1089;&#1083;&#1072;&#1081;&#1076;%20&#8470;%206.wma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nsportal.ru/byrkova-galina-aleksandrovna" TargetMode="External"/><Relationship Id="rId2" Type="http://schemas.openxmlformats.org/officeDocument/2006/relationships/audio" Target="file:///C:\Users\&#1043;&#1072;&#1083;&#1080;&#1085;&#1072;\Documents\&#1084;&#1086;&#1105;%20&#1087;&#1086;&#1088;&#1090;&#1092;&#1086;&#1083;&#1080;&#1086;\&#1089;&#1083;&#1072;&#1081;&#1076;14.wma" TargetMode="External"/><Relationship Id="rId1" Type="http://schemas.openxmlformats.org/officeDocument/2006/relationships/audio" Target="file:///C:\Users\&#1043;&#1072;&#1083;&#1080;&#1085;&#1072;\Documents\&#1084;&#1086;&#1105;%20&#1087;&#1086;&#1088;&#1090;&#1092;&#1086;&#1083;&#1080;&#1086;\1%20&#1089;&#1077;&#1085;&#1090;&#1103;&#1073;&#1088;&#1103;.wma" TargetMode="External"/><Relationship Id="rId6" Type="http://schemas.openxmlformats.org/officeDocument/2006/relationships/hyperlink" Target="http://festival.1september.ru/authors/206-467-070" TargetMode="External"/><Relationship Id="rId11" Type="http://schemas.openxmlformats.org/officeDocument/2006/relationships/image" Target="../media/image41.png"/><Relationship Id="rId5" Type="http://schemas.openxmlformats.org/officeDocument/2006/relationships/slide" Target="slide18.xml"/><Relationship Id="rId10" Type="http://schemas.openxmlformats.org/officeDocument/2006/relationships/hyperlink" Target="http://vostocnoemo.ucoz.ru/" TargetMode="External"/><Relationship Id="rId4" Type="http://schemas.openxmlformats.org/officeDocument/2006/relationships/image" Target="../media/image39.jpe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88;&#1072;&#1081;&#1086;&#1085;&#1085;&#1099;&#1081;%20&#1082;&#1086;&#1085;&#1082;&#1091;&#1088;/&#1079;&#1072;&#1097;&#1080;&#1090;&#1072;%20&#1091;&#1088;&#1086;&#1082;&#1072;.pptx" TargetMode="Externa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3;&#1072;&#1083;&#1080;&#1085;&#1072;\Documents\&#1084;&#1086;&#1105;%20&#1087;&#1086;&#1088;&#1090;&#1092;&#1086;&#1083;&#1080;&#1086;\&#1041;&#1077;&#1079;&#1099;&#1084;&#1103;&#1085;&#1085;&#1099;&#1081;.wma" TargetMode="External"/><Relationship Id="rId6" Type="http://schemas.openxmlformats.org/officeDocument/2006/relationships/image" Target="../media/image42.png"/><Relationship Id="rId5" Type="http://schemas.openxmlformats.org/officeDocument/2006/relationships/slide" Target="slide2.xml"/><Relationship Id="rId4" Type="http://schemas.openxmlformats.org/officeDocument/2006/relationships/hyperlink" Target="&#1085;&#1072;%20&#1082;&#1086;&#1085;&#1082;&#1091;&#1088;&#1089;%20&#1086;%20&#1042;&#1054;&#1042;%20&#1042;&#1086;&#1089;&#1090;&#1086;&#1095;&#1085;&#1099;&#1081;/&#1071;%20&#1087;&#1086;&#1084;&#1085;&#1102;...%20.ppt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hyperlink" Target="&#1092;&#1086;&#1088;&#1084;&#1099;.ppt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6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3;&#1072;&#1083;&#1080;&#1085;&#1072;\Documents\&#1084;&#1086;&#1105;%20&#1087;&#1086;&#1088;&#1090;&#1092;&#1086;&#1083;&#1080;&#1086;\&#1089;&#1083;&#1072;&#1081;&#1076;%202.wma" TargetMode="External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20.xml"/><Relationship Id="rId4" Type="http://schemas.openxmlformats.org/officeDocument/2006/relationships/slide" Target="slide12.xml"/><Relationship Id="rId9" Type="http://schemas.openxmlformats.org/officeDocument/2006/relationships/slide" Target="slide8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8;&#1086;&#1082;%20&#1084;&#1091;&#1078;&#1077;&#1089;&#1090;&#1074;&#1072;" TargetMode="External"/><Relationship Id="rId2" Type="http://schemas.openxmlformats.org/officeDocument/2006/relationships/hyperlink" Target="&#1082;&#1086;&#1085;&#1089;&#1087;&#1077;&#1082;&#1090;%20&#1091;&#1088;&#1086;&#1082;&#1072;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&#1091;&#1076;&#1080;&#1074;&#1080;&#1090;&#1077;&#1083;&#1100;&#1085;&#1099;&#1081;%20&#1084;&#1080;&#1088;%20&#1089;&#1080;&#1084;&#1084;&#1077;&#1090;&#1088;&#1080;&#1080;.ppt" TargetMode="External"/><Relationship Id="rId4" Type="http://schemas.openxmlformats.org/officeDocument/2006/relationships/hyperlink" Target="../&#1091;&#1088;&#1086;&#1082;%20&#1084;&#1091;&#1078;&#1077;&#1089;&#1090;&#1074;&#1072;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3;&#1072;&#1083;&#1080;&#1085;&#1072;\Documents\&#1084;&#1086;&#1105;%20&#1087;&#1086;&#1088;&#1090;&#1092;&#1086;&#1083;&#1080;&#1086;\&#1087;&#1086;&#1089;&#1083;.%20&#1089;&#1083;.wma" TargetMode="Externa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Рисуно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8640"/>
            <a:ext cx="3778332" cy="2842632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3284984"/>
            <a:ext cx="5724128" cy="3192463"/>
          </a:xfrm>
        </p:spPr>
        <p:txBody>
          <a:bodyPr/>
          <a:lstStyle/>
          <a:p>
            <a:r>
              <a:rPr lang="ru-RU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Monotype Corsiva" pitchFamily="66" charset="0"/>
                <a:cs typeface="Arial"/>
              </a:rPr>
              <a:t>Быркова</a:t>
            </a: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Monotype Corsiva" pitchFamily="66" charset="0"/>
                <a:cs typeface="Arial"/>
              </a:rPr>
              <a:t> Галина Александровна</a:t>
            </a:r>
            <a:b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Monotype Corsiva" pitchFamily="66" charset="0"/>
                <a:cs typeface="Arial"/>
              </a:rPr>
            </a:b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Monotype Corsiva" pitchFamily="66" charset="0"/>
                <a:cs typeface="Arial"/>
              </a:rPr>
              <a:t>учитель математики МКОУ СОШ №1 п.Восточный</a:t>
            </a:r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/>
            </a:r>
            <a:b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</a:br>
            <a:endParaRPr lang="ru-RU" sz="5400" dirty="0" smtClean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5" descr="G:\фото\P42505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2852936"/>
            <a:ext cx="2786063" cy="378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8" descr="Орех"/>
          <p:cNvSpPr>
            <a:spLocks noChangeArrowheads="1" noChangeShapeType="1" noTextEdit="1"/>
          </p:cNvSpPr>
          <p:nvPr/>
        </p:nvSpPr>
        <p:spPr bwMode="auto">
          <a:xfrm>
            <a:off x="3419872" y="908720"/>
            <a:ext cx="532859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Портфолио</a:t>
            </a:r>
            <a:r>
              <a:rPr lang="ru-RU" sz="1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педагога</a:t>
            </a:r>
          </a:p>
        </p:txBody>
      </p:sp>
      <p:pic>
        <p:nvPicPr>
          <p:cNvPr id="8" name="сл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75557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8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839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098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8316416" cy="1143000"/>
          </a:xfrm>
        </p:spPr>
        <p:txBody>
          <a:bodyPr/>
          <a:lstStyle/>
          <a:p>
            <a:pPr lvl="0" eaLnBrk="1" hangingPunct="1"/>
            <a: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5. Внеурочные предметные</a:t>
            </a:r>
            <a:b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</a:br>
            <a: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достижения учащихся</a:t>
            </a:r>
            <a:b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</a:b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76872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hlinkClick r:id="rId2" action="ppaction://hlinksldjump"/>
              </a:rPr>
              <a:t>Предметные олимпиады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hlinkClick r:id="rId3" action="ppaction://hlinksldjump"/>
              </a:rPr>
              <a:t>Научно-практические конференции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Предметные конкурсы: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</a:rPr>
              <a:t>Кенгуру;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002060"/>
                </a:solidFill>
              </a:rPr>
              <a:t>Пифагор;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err="1" smtClean="0">
                <a:solidFill>
                  <a:srgbClr val="002060"/>
                </a:solidFill>
              </a:rPr>
              <a:t>Альбус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9" descr="G:\фото\P20922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3661284"/>
            <a:ext cx="2718618" cy="26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5" descr="G:\P20922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88640"/>
            <a:ext cx="2405062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Новая папка\сканирование быркова0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323528" y="332656"/>
            <a:ext cx="3299601" cy="4193704"/>
          </a:xfrm>
          <a:prstGeom prst="rect">
            <a:avLst/>
          </a:prstGeom>
          <a:noFill/>
        </p:spPr>
      </p:pic>
      <p:pic>
        <p:nvPicPr>
          <p:cNvPr id="4099" name="Picture 3" descr="G:\Новая папка\сканирование быркова00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260648"/>
            <a:ext cx="2884684" cy="4149080"/>
          </a:xfrm>
          <a:prstGeom prst="rect">
            <a:avLst/>
          </a:prstGeom>
          <a:noFill/>
        </p:spPr>
      </p:pic>
      <p:pic>
        <p:nvPicPr>
          <p:cNvPr id="7" name="Picture 4" descr="G:\грамоты\сканирование000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203848" y="3068960"/>
            <a:ext cx="3031164" cy="3536357"/>
          </a:xfrm>
          <a:noFill/>
        </p:spPr>
      </p:pic>
      <p:sp>
        <p:nvSpPr>
          <p:cNvPr id="8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72400" y="6093296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4" descr="G:\грамоты\сканирование000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3203848" y="2996952"/>
            <a:ext cx="3064542" cy="3575298"/>
          </a:xfrm>
          <a:noFill/>
        </p:spPr>
      </p:pic>
      <p:pic>
        <p:nvPicPr>
          <p:cNvPr id="10" name="Picture 4" descr="G:\грамоты\сканирование000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3357563" y="3068960"/>
            <a:ext cx="3002821" cy="3503290"/>
          </a:xfrm>
          <a:noFill/>
        </p:spPr>
      </p:pic>
      <p:pic>
        <p:nvPicPr>
          <p:cNvPr id="1026" name="Picture 2" descr="G:\УрФО000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80584" y="2996952"/>
            <a:ext cx="2459568" cy="338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lvl="0" eaLnBrk="1" hangingPunct="1"/>
            <a: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  <a:hlinkClick r:id="rId3" action="ppaction://hlinkpres?slideindex=1&amp;slidetitle="/>
              </a:rPr>
              <a:t>6. </a:t>
            </a:r>
            <a: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Результаты деятельности как </a:t>
            </a:r>
            <a:b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</a:br>
            <a: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классного руководителя</a:t>
            </a:r>
            <a:b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</a:b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алина\Pictures\москва\рабочий стол 0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1052736"/>
            <a:ext cx="380391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3933056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Путешествие из Восточного в Москву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Галина\Pictures\лыжня\рабочий стол 0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1124744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580112" y="357301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Мама и я – спортивная семья.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Галина\Documents\P221526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7584" y="4239090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E:\P10502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1" name="TextBox 10"/>
          <p:cNvSpPr txBox="1"/>
          <p:nvPr/>
        </p:nvSpPr>
        <p:spPr>
          <a:xfrm>
            <a:off x="4716016" y="6381328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Посещение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кунгурской</a:t>
            </a:r>
            <a:r>
              <a:rPr lang="ru-RU" dirty="0" smtClean="0">
                <a:solidFill>
                  <a:srgbClr val="002060"/>
                </a:solidFill>
              </a:rPr>
              <a:t> пещеры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слайд № 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screen"/>
          <a:stretch>
            <a:fillRect/>
          </a:stretch>
        </p:blipFill>
        <p:spPr>
          <a:xfrm>
            <a:off x="323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2012-09 (сен)\грамоты БГА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924173">
            <a:off x="373540" y="241730"/>
            <a:ext cx="2880320" cy="4108821"/>
          </a:xfrm>
          <a:prstGeom prst="rect">
            <a:avLst/>
          </a:prstGeom>
          <a:noFill/>
        </p:spPr>
      </p:pic>
      <p:pic>
        <p:nvPicPr>
          <p:cNvPr id="2051" name="Picture 3" descr="G:\2012-09 (сен)\грамоты БГА0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70554">
            <a:off x="5530766" y="494596"/>
            <a:ext cx="2952328" cy="4005718"/>
          </a:xfrm>
          <a:prstGeom prst="rect">
            <a:avLst/>
          </a:prstGeom>
          <a:noFill/>
        </p:spPr>
      </p:pic>
      <p:pic>
        <p:nvPicPr>
          <p:cNvPr id="2052" name="Picture 4" descr="G:\2012-09 (сен)\грамоты БГА0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2729348"/>
            <a:ext cx="2808312" cy="4128652"/>
          </a:xfrm>
          <a:prstGeom prst="rect">
            <a:avLst/>
          </a:prstGeom>
          <a:noFill/>
        </p:spPr>
      </p:pic>
      <p:sp>
        <p:nvSpPr>
          <p:cNvPr id="7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028384" y="6093296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 descr="G:\PC1046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2204864"/>
            <a:ext cx="264029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8460431" cy="1143000"/>
          </a:xfrm>
        </p:spPr>
        <p:txBody>
          <a:bodyPr/>
          <a:lstStyle/>
          <a:p>
            <a:pPr eaLnBrk="1" hangingPunct="1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3600" b="1" i="1" dirty="0" smtClean="0">
                <a:solidFill>
                  <a:srgbClr val="002060"/>
                </a:solidFill>
              </a:rPr>
              <a:t>Участие в сетевых сообществах;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  <a:hlinkClick r:id="rId5" action="ppaction://hlinksldjump"/>
              </a:rPr>
              <a:t>Использование современных образовательных технологий;</a:t>
            </a:r>
            <a:r>
              <a:rPr lang="ru-RU" sz="3600" b="1" i="1" dirty="0" smtClean="0">
                <a:solidFill>
                  <a:srgbClr val="002060"/>
                </a:solidFill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Участие в семинарах,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   конференциях;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  <a:hlinkClick r:id="rId6"/>
              </a:rPr>
              <a:t>Публикации</a:t>
            </a:r>
            <a:r>
              <a:rPr lang="ru-RU" sz="3600" b="1" i="1" dirty="0" smtClean="0">
                <a:hlinkClick r:id="rId6"/>
              </a:rPr>
              <a:t>;</a:t>
            </a:r>
            <a:br>
              <a:rPr lang="ru-RU" sz="3600" b="1" i="1" dirty="0" smtClean="0">
                <a:hlinkClick r:id="rId6"/>
              </a:rPr>
            </a:br>
            <a:r>
              <a:rPr lang="ru-RU" sz="3600" b="1" i="1" dirty="0" smtClean="0">
                <a:hlinkClick r:id="rId7"/>
              </a:rPr>
              <a:t>Создание своего мини-сайта.</a:t>
            </a:r>
            <a:r>
              <a:rPr lang="ru-RU" sz="3600" b="1" i="1" dirty="0" smtClean="0">
                <a:hlinkClick r:id="rId6"/>
              </a:rPr>
              <a:t/>
            </a:r>
            <a:br>
              <a:rPr lang="ru-RU" sz="3600" b="1" i="1" dirty="0" smtClean="0">
                <a:hlinkClick r:id="rId6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466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Научно-методическая 	деятельность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AutoShape 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172400" y="6021288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1 сентябр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screen"/>
          <a:stretch>
            <a:fillRect/>
          </a:stretch>
        </p:blipFill>
        <p:spPr>
          <a:xfrm>
            <a:off x="395536" y="6309320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9632" y="6093296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hlinkClick r:id="rId10"/>
              </a:rPr>
              <a:t>http://vostocnoemo.ucoz.ru/</a:t>
            </a:r>
            <a:endParaRPr lang="ru-RU" sz="2400" dirty="0"/>
          </a:p>
        </p:txBody>
      </p:sp>
      <p:pic>
        <p:nvPicPr>
          <p:cNvPr id="10" name="слайд14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screen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3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5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143000"/>
          </a:xfrm>
        </p:spPr>
        <p:txBody>
          <a:bodyPr/>
          <a:lstStyle/>
          <a:p>
            <a:pPr lvl="0" eaLnBrk="1" hangingPunct="1"/>
            <a: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8. </a:t>
            </a:r>
            <a:r>
              <a:rPr kumimoji="0" lang="ru-RU" sz="3600" b="1" dirty="0" smtClean="0">
                <a:solidFill>
                  <a:srgbClr val="C00000"/>
                </a:solidFill>
                <a:latin typeface="+mn-lt"/>
                <a:cs typeface="Arial" charset="0"/>
              </a:rPr>
              <a:t>Участие в профессиональных</a:t>
            </a:r>
            <a:br>
              <a:rPr kumimoji="0" lang="ru-RU" sz="3600" b="1" dirty="0" smtClean="0">
                <a:solidFill>
                  <a:srgbClr val="C00000"/>
                </a:solidFill>
                <a:latin typeface="+mn-lt"/>
                <a:cs typeface="Arial" charset="0"/>
              </a:rPr>
            </a:br>
            <a:r>
              <a:rPr kumimoji="0" lang="ru-RU" sz="36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конкурсах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704856" cy="1752600"/>
          </a:xfrm>
        </p:spPr>
        <p:txBody>
          <a:bodyPr/>
          <a:lstStyle/>
          <a:p>
            <a:pPr lvl="3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Конкурс им. Д.И. Менделеева«Мой лучший урок» 2009г.(</a:t>
            </a:r>
            <a:r>
              <a:rPr lang="ru-RU" sz="2400" i="1" dirty="0" smtClean="0">
                <a:solidFill>
                  <a:srgbClr val="002060"/>
                </a:solidFill>
              </a:rPr>
              <a:t>вышла в финал)</a:t>
            </a:r>
          </a:p>
          <a:p>
            <a:pPr lvl="3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hlinkClick r:id="rId3" action="ppaction://hlinkpres?slideindex=1&amp;slidetitle="/>
              </a:rPr>
              <a:t>Районный конкурс «Мой лучший урок»- 2 место.</a:t>
            </a:r>
            <a:endParaRPr lang="ru-RU" sz="2400" dirty="0" smtClean="0">
              <a:solidFill>
                <a:srgbClr val="002060"/>
              </a:solidFill>
            </a:endParaRPr>
          </a:p>
          <a:p>
            <a:pPr lvl="3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hlinkClick r:id="rId4" action="ppaction://hlinkpres?slideindex=1&amp;slidetitle="/>
              </a:rPr>
              <a:t>Областной конкурс «Великая Отечественная война глазами молодёжи ХХ1 века»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00392" y="6093296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Безымянны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395536" y="6553200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Галина\Pictures\DSCN015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9552" y="4221088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143000"/>
          </a:xfrm>
        </p:spPr>
        <p:txBody>
          <a:bodyPr/>
          <a:lstStyle/>
          <a:p>
            <a:pPr lvl="0" eaLnBrk="1" hangingPunct="1"/>
            <a: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10. Учебно-материальная </a:t>
            </a:r>
            <a:b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</a:br>
            <a: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база</a:t>
            </a:r>
            <a:b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</a:b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28384" y="6093296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 descr="C:\Users\Галина\Pictures\2012-09-13 рабочий стол\рабочий стол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692696"/>
            <a:ext cx="318282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Галина\Pictures\2012-09-13 рабочий стол\рабочий стол 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5229200"/>
            <a:ext cx="2843808" cy="132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Галина\Pictures\2012-09-13 рабочий стол\рабочий стол 0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3808" y="2996952"/>
            <a:ext cx="410445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Галина\Pictures\2012-09-13 рабочий стол\рабочий стол 00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80112" y="764704"/>
            <a:ext cx="3024336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 descr="G:\фото\P20922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29438" y="0"/>
            <a:ext cx="2214562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44408" y="6426200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Научно-практические конференции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Group 243"/>
          <p:cNvGraphicFramePr>
            <a:graphicFrameLocks/>
          </p:cNvGraphicFramePr>
          <p:nvPr/>
        </p:nvGraphicFramePr>
        <p:xfrm>
          <a:off x="467544" y="836712"/>
          <a:ext cx="8424936" cy="5545842"/>
        </p:xfrm>
        <a:graphic>
          <a:graphicData uri="http://schemas.openxmlformats.org/drawingml/2006/table">
            <a:tbl>
              <a:tblPr/>
              <a:tblGrid>
                <a:gridCol w="707366"/>
                <a:gridCol w="1399255"/>
                <a:gridCol w="2106621"/>
                <a:gridCol w="2948650"/>
                <a:gridCol w="1263044"/>
              </a:tblGrid>
              <a:tr h="608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Уровень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Ф.И. уч-ся, класс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Тема выступления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Резуль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8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20092010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cs typeface="Arial" charset="0"/>
                        </a:rPr>
                        <a:t>Школьный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Мазитов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 Ф</a:t>
                      </a:r>
                    </a:p>
                    <a:p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7класс</a:t>
                      </a:r>
                      <a:endParaRPr lang="ru-RU" b="1" dirty="0" smtClean="0">
                        <a:solidFill>
                          <a:srgbClr val="00B050"/>
                        </a:solidFill>
                        <a:latin typeface="Monotype Corsiva" pitchFamily="66" charset="0"/>
                        <a:cs typeface="Aharoni" pitchFamily="2" charset="-79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«Удивительный мир симметрии»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38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2010201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cs typeface="Arial" charset="0"/>
                        </a:rPr>
                        <a:t>районный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B050"/>
                          </a:solidFill>
                          <a:latin typeface="Monotype Corsiva" pitchFamily="66" charset="0"/>
                          <a:cs typeface="Aharoni" pitchFamily="2" charset="-79"/>
                        </a:rPr>
                        <a:t>Сычугова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  <a:latin typeface="Monotype Corsiva" pitchFamily="66" charset="0"/>
                          <a:cs typeface="Aharoni" pitchFamily="2" charset="-79"/>
                        </a:rPr>
                        <a:t> О</a:t>
                      </a:r>
                    </a:p>
                    <a:p>
                      <a:r>
                        <a:rPr lang="ru-RU" b="1" baseline="0" dirty="0" smtClean="0">
                          <a:solidFill>
                            <a:srgbClr val="00B050"/>
                          </a:solidFill>
                          <a:latin typeface="Monotype Corsiva" pitchFamily="66" charset="0"/>
                          <a:cs typeface="Aharoni" pitchFamily="2" charset="-79"/>
                        </a:rPr>
                        <a:t>10 класс</a:t>
                      </a:r>
                      <a:endParaRPr lang="ru-RU" b="1" dirty="0">
                        <a:solidFill>
                          <a:srgbClr val="00B050"/>
                        </a:solidFill>
                        <a:latin typeface="Monotype Corsiva" pitchFamily="66" charset="0"/>
                        <a:cs typeface="Aharoni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itchFamily="66" charset="0"/>
                          <a:cs typeface="Arial" charset="0"/>
                        </a:rPr>
                        <a:t>Задачи в художественных произведениях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itchFamily="66" charset="0"/>
                          <a:cs typeface="Arial" charset="0"/>
                        </a:rPr>
                        <a:t>3 место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2011-2012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районный</a:t>
                      </a:r>
                      <a:endParaRPr lang="ru-RU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rgbClr val="00B050"/>
                          </a:solidFill>
                          <a:latin typeface="Monotype Corsiva" pitchFamily="66" charset="0"/>
                          <a:cs typeface="Aharoni" pitchFamily="2" charset="-79"/>
                        </a:rPr>
                        <a:t>Сычугова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  <a:latin typeface="Monotype Corsiva" pitchFamily="66" charset="0"/>
                          <a:cs typeface="Aharoni" pitchFamily="2" charset="-79"/>
                        </a:rPr>
                        <a:t> 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rgbClr val="00B050"/>
                          </a:solidFill>
                          <a:latin typeface="Monotype Corsiva" pitchFamily="66" charset="0"/>
                          <a:cs typeface="Aharoni" pitchFamily="2" charset="-79"/>
                        </a:rPr>
                        <a:t>11 класс</a:t>
                      </a:r>
                    </a:p>
                    <a:p>
                      <a:endParaRPr lang="ru-RU" b="1" dirty="0">
                        <a:latin typeface="+mn-lt"/>
                        <a:cs typeface="Aharoni" pitchFamily="2" charset="-79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Проект «Создание сборника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  <a:latin typeface="Monotype Corsiva" pitchFamily="66" charset="0"/>
                        </a:rPr>
                        <a:t> для подготовки к ЕГЭ»</a:t>
                      </a:r>
                      <a:endParaRPr lang="ru-RU" b="1" dirty="0">
                        <a:solidFill>
                          <a:srgbClr val="00B050"/>
                        </a:solidFill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itchFamily="66" charset="0"/>
                          <a:cs typeface="Arial" charset="0"/>
                        </a:rPr>
                        <a:t>1 место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3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147"/>
          <p:cNvGraphicFramePr>
            <a:graphicFrameLocks/>
          </p:cNvGraphicFramePr>
          <p:nvPr/>
        </p:nvGraphicFramePr>
        <p:xfrm>
          <a:off x="899592" y="260648"/>
          <a:ext cx="7776865" cy="5504404"/>
        </p:xfrm>
        <a:graphic>
          <a:graphicData uri="http://schemas.openxmlformats.org/drawingml/2006/table">
            <a:tbl>
              <a:tblPr/>
              <a:tblGrid>
                <a:gridCol w="2527518"/>
                <a:gridCol w="5249347"/>
              </a:tblGrid>
              <a:tr h="76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Arial" charset="0"/>
                        </a:rPr>
                        <a:t> Образовательные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Arial" charset="0"/>
                        </a:rPr>
                        <a:t>  технологии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Arial" charset="0"/>
                        </a:rPr>
                        <a:t>  Примеры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cs typeface="Arial" charset="0"/>
                        </a:rPr>
                        <a:t>использования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Дифференцированное обучение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Задания различного уровня сложности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Технологии развивающего            обучения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 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Лекции, семинары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Зачеты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Уроки-практикумы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Технологии проектного обучения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        Информационные и исследовательские проекты      (Исследовательские работы)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7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Информационно-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коммуникационные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технологии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Применение учебных электронных изданий по математике, ресурсов сети Интернет. 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Разработка презентаций к урокам математики, лекций-презентаций.</a:t>
                      </a: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Осуществление тестового контроля знаний обучающихся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                   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Arial" charset="0"/>
                          <a:hlinkClick r:id="rId2" action="ppaction://hlinkpres?slideindex=1&amp;slidetitle="/>
                        </a:rPr>
                        <a:t>формы.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  <a:cs typeface="Arial" charset="0"/>
                          <a:hlinkClick r:id="rId2" action="ppaction://hlinkpres?slideindex=1&amp;slidetitle="/>
                        </a:rPr>
                        <a:t>ppt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0392" y="6093296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Group 236"/>
          <p:cNvGraphicFramePr>
            <a:graphicFrameLocks/>
          </p:cNvGraphicFramePr>
          <p:nvPr/>
        </p:nvGraphicFramePr>
        <p:xfrm>
          <a:off x="765175" y="908720"/>
          <a:ext cx="8378825" cy="5007612"/>
        </p:xfrm>
        <a:graphic>
          <a:graphicData uri="http://schemas.openxmlformats.org/drawingml/2006/table">
            <a:tbl>
              <a:tblPr/>
              <a:tblGrid>
                <a:gridCol w="866775"/>
                <a:gridCol w="1652587"/>
                <a:gridCol w="1576388"/>
                <a:gridCol w="4283075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Уч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. год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Предмет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Уровень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Результат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2010-2011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charset="0"/>
                        </a:rPr>
                        <a:t>математика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itchFamily="66" charset="0"/>
                          <a:cs typeface="Arial" charset="0"/>
                        </a:rPr>
                        <a:t>районный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itchFamily="66" charset="0"/>
                          <a:cs typeface="Arial" charset="0"/>
                        </a:rPr>
                        <a:t>3 место-Юсупова Е.(10кл.)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2009-2010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cs typeface="Arial" charset="0"/>
                        </a:rPr>
                        <a:t>УРФО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0A7C"/>
                          </a:solidFill>
                          <a:effectLst/>
                          <a:latin typeface="+mn-lt"/>
                          <a:cs typeface="Arial" charset="0"/>
                        </a:rPr>
                        <a:t>Участие в очном туре г. Екатеринбург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11760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Предметные олимпиады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0392" y="6093296"/>
            <a:ext cx="539179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76400"/>
            <a:ext cx="6500813" cy="3192463"/>
          </a:xfrm>
        </p:spPr>
        <p:txBody>
          <a:bodyPr/>
          <a:lstStyle/>
          <a:p>
            <a:endParaRPr lang="ru-RU" sz="4000" dirty="0" smtClean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Organization Chart 5"/>
          <p:cNvGrpSpPr>
            <a:grpSpLocks noChangeAspect="1"/>
          </p:cNvGrpSpPr>
          <p:nvPr/>
        </p:nvGrpSpPr>
        <p:grpSpPr bwMode="auto">
          <a:xfrm>
            <a:off x="537984" y="0"/>
            <a:ext cx="8332707" cy="5686094"/>
            <a:chOff x="1151" y="1270"/>
            <a:chExt cx="2011" cy="2197"/>
          </a:xfrm>
        </p:grpSpPr>
        <p:cxnSp>
          <p:nvCxnSpPr>
            <p:cNvPr id="1028" name="_s1028"/>
            <p:cNvCxnSpPr>
              <a:cxnSpLocks noChangeShapeType="1"/>
              <a:stCxn id="26" idx="1"/>
              <a:endCxn id="16" idx="2"/>
            </p:cNvCxnSpPr>
            <p:nvPr/>
          </p:nvCxnSpPr>
          <p:spPr bwMode="auto">
            <a:xfrm rot="10800000">
              <a:off x="2142" y="1558"/>
              <a:ext cx="139" cy="176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  <a:stCxn id="25" idx="3"/>
              <a:endCxn id="16" idx="2"/>
            </p:cNvCxnSpPr>
            <p:nvPr/>
          </p:nvCxnSpPr>
          <p:spPr bwMode="auto">
            <a:xfrm flipV="1">
              <a:off x="2050" y="1558"/>
              <a:ext cx="92" cy="176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0" name="_s1030"/>
            <p:cNvCxnSpPr>
              <a:cxnSpLocks noChangeShapeType="1"/>
              <a:stCxn id="24" idx="1"/>
              <a:endCxn id="16" idx="2"/>
            </p:cNvCxnSpPr>
            <p:nvPr/>
          </p:nvCxnSpPr>
          <p:spPr bwMode="auto">
            <a:xfrm rot="10800000">
              <a:off x="2142" y="1558"/>
              <a:ext cx="156" cy="137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1" name="_s1031"/>
            <p:cNvCxnSpPr>
              <a:cxnSpLocks noChangeShapeType="1"/>
              <a:stCxn id="23" idx="3"/>
              <a:endCxn id="16" idx="2"/>
            </p:cNvCxnSpPr>
            <p:nvPr/>
          </p:nvCxnSpPr>
          <p:spPr bwMode="auto">
            <a:xfrm flipV="1">
              <a:off x="2050" y="1558"/>
              <a:ext cx="92" cy="137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2" name="_s1032"/>
            <p:cNvCxnSpPr>
              <a:cxnSpLocks noChangeShapeType="1"/>
              <a:stCxn id="22" idx="1"/>
              <a:endCxn id="16" idx="2"/>
            </p:cNvCxnSpPr>
            <p:nvPr/>
          </p:nvCxnSpPr>
          <p:spPr bwMode="auto">
            <a:xfrm rot="10800000">
              <a:off x="2142" y="1558"/>
              <a:ext cx="139" cy="98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3" name="_s1033"/>
            <p:cNvCxnSpPr>
              <a:cxnSpLocks noChangeShapeType="1"/>
              <a:stCxn id="21" idx="3"/>
              <a:endCxn id="16" idx="2"/>
            </p:cNvCxnSpPr>
            <p:nvPr/>
          </p:nvCxnSpPr>
          <p:spPr bwMode="auto">
            <a:xfrm flipV="1">
              <a:off x="2033" y="1558"/>
              <a:ext cx="109" cy="98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4" name="_s1034"/>
            <p:cNvCxnSpPr>
              <a:cxnSpLocks noChangeShapeType="1"/>
              <a:stCxn id="20" idx="1"/>
              <a:endCxn id="16" idx="2"/>
            </p:cNvCxnSpPr>
            <p:nvPr/>
          </p:nvCxnSpPr>
          <p:spPr bwMode="auto">
            <a:xfrm rot="10800000">
              <a:off x="2142" y="1558"/>
              <a:ext cx="139" cy="59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5" name="_s1035"/>
            <p:cNvCxnSpPr>
              <a:cxnSpLocks noChangeShapeType="1"/>
              <a:stCxn id="19" idx="3"/>
              <a:endCxn id="16" idx="2"/>
            </p:cNvCxnSpPr>
            <p:nvPr/>
          </p:nvCxnSpPr>
          <p:spPr bwMode="auto">
            <a:xfrm flipV="1">
              <a:off x="2015" y="1558"/>
              <a:ext cx="127" cy="59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6" name="_s1036"/>
            <p:cNvCxnSpPr>
              <a:cxnSpLocks noChangeShapeType="1"/>
              <a:stCxn id="18" idx="1"/>
              <a:endCxn id="16" idx="2"/>
            </p:cNvCxnSpPr>
            <p:nvPr/>
          </p:nvCxnSpPr>
          <p:spPr bwMode="auto">
            <a:xfrm rot="10800000">
              <a:off x="2142" y="1558"/>
              <a:ext cx="156" cy="20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37" name="_s1037"/>
            <p:cNvCxnSpPr>
              <a:cxnSpLocks noChangeShapeType="1"/>
              <a:stCxn id="17" idx="3"/>
              <a:endCxn id="16" idx="2"/>
            </p:cNvCxnSpPr>
            <p:nvPr/>
          </p:nvCxnSpPr>
          <p:spPr bwMode="auto">
            <a:xfrm flipV="1">
              <a:off x="2015" y="1558"/>
              <a:ext cx="127" cy="20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6" name="_s1038"/>
            <p:cNvSpPr>
              <a:spLocks noChangeArrowheads="1"/>
            </p:cNvSpPr>
            <p:nvPr/>
          </p:nvSpPr>
          <p:spPr bwMode="auto">
            <a:xfrm>
              <a:off x="1710" y="1270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Структура </a:t>
              </a: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портфолио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17" name="_s1039"/>
            <p:cNvSpPr>
              <a:spLocks noChangeArrowheads="1"/>
            </p:cNvSpPr>
            <p:nvPr/>
          </p:nvSpPr>
          <p:spPr bwMode="auto">
            <a:xfrm>
              <a:off x="1151" y="162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Arial" charset="0"/>
                  <a:cs typeface="Arial" charset="0"/>
                  <a:hlinkClick r:id="rId3" action="ppaction://hlinksldjump"/>
                </a:rPr>
                <a:t>1. Общие сведения</a:t>
              </a:r>
              <a:endParaRPr kumimoji="0" lang="ru-RU" sz="1800" b="0" i="0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_s1040"/>
            <p:cNvSpPr>
              <a:spLocks noChangeArrowheads="1"/>
            </p:cNvSpPr>
            <p:nvPr/>
          </p:nvSpPr>
          <p:spPr bwMode="auto">
            <a:xfrm>
              <a:off x="2298" y="162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4" action="ppaction://hlinksldjump"/>
                </a:rPr>
                <a:t>6. 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4" action="ppaction://hlinksldjump"/>
                </a:rPr>
                <a:t>Результаты деятельности как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4" action="ppaction://hlinksldjump"/>
                </a:rPr>
                <a:t>классного руководителя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_s1041"/>
            <p:cNvSpPr>
              <a:spLocks noChangeArrowheads="1"/>
            </p:cNvSpPr>
            <p:nvPr/>
          </p:nvSpPr>
          <p:spPr bwMode="auto">
            <a:xfrm>
              <a:off x="1151" y="201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  <a:hlinkClick r:id="rId5" action="ppaction://hlinksldjump"/>
                </a:rPr>
                <a:t>2. Повышение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  <a:hlinkClick r:id="rId5" action="ppaction://hlinksldjump"/>
                </a:rPr>
                <a:t>квалификации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_s1042"/>
            <p:cNvSpPr>
              <a:spLocks noChangeArrowheads="1"/>
            </p:cNvSpPr>
            <p:nvPr/>
          </p:nvSpPr>
          <p:spPr bwMode="auto">
            <a:xfrm>
              <a:off x="2281" y="2011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6" action="ppaction://hlinksldjump"/>
                </a:rPr>
                <a:t>7. Научно-методическая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6" action="ppaction://hlinksldjump"/>
                </a:rPr>
                <a:t>деятельность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_s1043"/>
            <p:cNvSpPr>
              <a:spLocks noChangeArrowheads="1"/>
            </p:cNvSpPr>
            <p:nvPr/>
          </p:nvSpPr>
          <p:spPr bwMode="auto">
            <a:xfrm>
              <a:off x="1169" y="2400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7" action="ppaction://hlinksldjump"/>
                </a:rPr>
                <a:t>3. Моя педагогическая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7" action="ppaction://hlinksldjump"/>
                </a:rPr>
                <a:t>концепция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_s1044"/>
            <p:cNvSpPr>
              <a:spLocks noChangeArrowheads="1"/>
            </p:cNvSpPr>
            <p:nvPr/>
          </p:nvSpPr>
          <p:spPr bwMode="auto">
            <a:xfrm>
              <a:off x="2281" y="2400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8" action="ppaction://hlinksldjump"/>
                </a:rPr>
                <a:t>8. 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8" action="ppaction://hlinksldjump"/>
                </a:rPr>
                <a:t>Участие в профессиональных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8" action="ppaction://hlinksldjump"/>
                </a:rPr>
                <a:t> конкурсах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_s1045"/>
            <p:cNvSpPr>
              <a:spLocks noChangeArrowheads="1"/>
            </p:cNvSpPr>
            <p:nvPr/>
          </p:nvSpPr>
          <p:spPr bwMode="auto">
            <a:xfrm>
              <a:off x="1186" y="2790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9" action="ppaction://hlinksldjump"/>
                </a:rPr>
                <a:t>4. Учебные достижения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9" action="ppaction://hlinksldjump"/>
                </a:rPr>
                <a:t>учащихся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4" name="_s1046"/>
            <p:cNvSpPr>
              <a:spLocks noChangeArrowheads="1"/>
            </p:cNvSpPr>
            <p:nvPr/>
          </p:nvSpPr>
          <p:spPr bwMode="auto">
            <a:xfrm>
              <a:off x="2298" y="2790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10" action="ppaction://hlinksldjump"/>
                </a:rPr>
                <a:t>9. Методические разработки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_s1047"/>
            <p:cNvSpPr>
              <a:spLocks noChangeArrowheads="1"/>
            </p:cNvSpPr>
            <p:nvPr/>
          </p:nvSpPr>
          <p:spPr bwMode="auto">
            <a:xfrm>
              <a:off x="1186" y="3179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11" action="ppaction://hlinksldjump"/>
                </a:rPr>
                <a:t>5. Внеурочные предметные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11" action="ppaction://hlinksldjump"/>
                </a:rPr>
                <a:t>достижения учащихся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_s1048"/>
            <p:cNvSpPr>
              <a:spLocks noChangeArrowheads="1"/>
            </p:cNvSpPr>
            <p:nvPr/>
          </p:nvSpPr>
          <p:spPr bwMode="auto">
            <a:xfrm>
              <a:off x="2281" y="3179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12" action="ppaction://hlinksldjump"/>
                </a:rPr>
                <a:t>10. Учебно-материальная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  <a:hlinkClick r:id="rId12" action="ppaction://hlinksldjump"/>
                </a:rPr>
                <a:t>база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28" name="слайд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screen"/>
          <a:stretch>
            <a:fillRect/>
          </a:stretch>
        </p:blipFill>
        <p:spPr>
          <a:xfrm>
            <a:off x="395536" y="6553200"/>
            <a:ext cx="304800" cy="304800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3347864" y="5877272"/>
            <a:ext cx="273630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491880" y="609329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hlinkClick r:id="rId14" action="ppaction://hlinksldjump"/>
              </a:rPr>
              <a:t>Заключение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75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4076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hlinkClick r:id="rId2" action="ppaction://hlinkfile"/>
              </a:rPr>
              <a:t>Методические разработки уроков.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hlinkClick r:id="rId3" action="ppaction://hlinkfile"/>
              </a:rPr>
              <a:t>Методические разработки внеклассных мероприятий</a:t>
            </a:r>
            <a:r>
              <a:rPr lang="ru-RU" sz="2400" b="1" i="1" dirty="0" smtClean="0">
                <a:solidFill>
                  <a:srgbClr val="002060"/>
                </a:solidFill>
                <a:hlinkClick r:id="rId4" action="ppaction://hlinkfile"/>
              </a:rPr>
              <a:t>.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hlinkClick r:id="rId5" action="ppaction://hlinkpres?slideindex=1&amp;slidetitle="/>
              </a:rPr>
              <a:t>Исследовательские проекты учащихся</a:t>
            </a:r>
            <a:endParaRPr lang="ru-RU" sz="2400" b="1" i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04664"/>
            <a:ext cx="5463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Методические разработки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100392" y="6093296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548680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"Во всем мне хочется дойти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 самой сути.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работе, в поисках пути,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сердечной смуте.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Всё время схватывая нить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Судеб, событий,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Жить, думать, чувствовать, любить,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Свершать открытья."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Б.Л. Пастернак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0392" y="6093296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посл. сл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Group 86"/>
          <p:cNvGraphicFramePr>
            <a:graphicFrameLocks/>
          </p:cNvGraphicFramePr>
          <p:nvPr/>
        </p:nvGraphicFramePr>
        <p:xfrm>
          <a:off x="827584" y="692696"/>
          <a:ext cx="8065021" cy="5482964"/>
        </p:xfrm>
        <a:graphic>
          <a:graphicData uri="http://schemas.openxmlformats.org/drawingml/2006/table">
            <a:tbl>
              <a:tblPr/>
              <a:tblGrid>
                <a:gridCol w="3965092"/>
                <a:gridCol w="4099929"/>
              </a:tblGrid>
              <a:tr h="550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ФАМИЛИЯ, ИМЯ, ОТЧЕСТВО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Быркова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 Галина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Алесандровна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ДАТА РОЖДЕНИЯ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08.10.1962г.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1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ОБРАЗОВАНИЕ, КВАЛИФИКАЦИЯ ПО ДИПЛОМУ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Высшее, окончила Свердловский государственный педагогический    институт по специальности «Математика», имею квалификацию учителя  математики  с 1995 г.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ЗАНИМАЕМАЯ ДОЛЖНОСТЬ, ДАТА НАЗНАЧЕНИЯ НА ЭТУ ДОЛЖНОСТЬ</a:t>
                      </a: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Учитель математики с 15.08.1983 года.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СТАЖ РАБОТЫ ПО СПЕЦИАЛЬНОСТИ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30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лет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СТАЖ РАБОТЫ В ДАННОМ ОУ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С 15.08.1991года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НАЛИЧИЕ КВАЛИФИКАЦИОННОЙ КАТЕГОРИИ, ДАТА ПРИСВОЕНИЯ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высшая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категория, дата присвоения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24.0420103года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3768" y="26064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Общие сведения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00" y="6165304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G:\грамоты\сканирование0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721309">
            <a:off x="6804248" y="1700808"/>
            <a:ext cx="19174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Повышение профессионализма и педагогической компетенции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4784"/>
            <a:ext cx="1636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Публикации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052736"/>
            <a:ext cx="1968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Обмен опытом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1268760"/>
            <a:ext cx="2620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конкурсах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11760" y="1340768"/>
            <a:ext cx="4608512" cy="36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КУРСОВАЯ ПОДГОТОВКА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Стрелка вправо 9"/>
          <p:cNvSpPr/>
          <p:nvPr/>
        </p:nvSpPr>
        <p:spPr>
          <a:xfrm rot="8409591">
            <a:off x="1829117" y="1183480"/>
            <a:ext cx="720080" cy="240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4680012" y="80070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679432">
            <a:off x="6669543" y="1132639"/>
            <a:ext cx="700778" cy="21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G:\Новая папка\сканирование быркова0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933056"/>
            <a:ext cx="1962072" cy="2750446"/>
          </a:xfrm>
          <a:prstGeom prst="rect">
            <a:avLst/>
          </a:prstGeom>
          <a:noFill/>
        </p:spPr>
      </p:pic>
      <p:pic>
        <p:nvPicPr>
          <p:cNvPr id="1028" name="Picture 4" descr="G:\Новая папка\сканирование быркова0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4248" y="3789040"/>
            <a:ext cx="2088232" cy="2874390"/>
          </a:xfrm>
          <a:prstGeom prst="rect">
            <a:avLst/>
          </a:prstGeom>
          <a:noFill/>
        </p:spPr>
      </p:pic>
      <p:pic>
        <p:nvPicPr>
          <p:cNvPr id="19" name="Picture 10" descr="G:\грамоты\сканирование00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739225">
            <a:off x="984240" y="1945256"/>
            <a:ext cx="1748784" cy="192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G:\грамоты\сканирование000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07904" y="1772816"/>
            <a:ext cx="1928813" cy="20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Новая папка\сканирование быркова00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6" y="3861048"/>
            <a:ext cx="1944216" cy="2724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Новая папка\сканирование быркова0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188640"/>
            <a:ext cx="3312368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G:\грамоты\сканирование000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74963" y="260648"/>
            <a:ext cx="2900894" cy="4320480"/>
          </a:xfrm>
          <a:noFill/>
        </p:spPr>
      </p:pic>
      <p:pic>
        <p:nvPicPr>
          <p:cNvPr id="5" name="Picture 2" descr="G:\Новая папка\сканирование быркова00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2492896"/>
            <a:ext cx="2920487" cy="4144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G:\Новая папка\сканирование быркова00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256142"/>
            <a:ext cx="3081539" cy="4396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Новая папка\сканирование быркова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093548" y="-221339"/>
            <a:ext cx="2952328" cy="4204334"/>
          </a:xfrm>
          <a:prstGeom prst="rect">
            <a:avLst/>
          </a:prstGeom>
          <a:noFill/>
        </p:spPr>
      </p:pic>
      <p:pic>
        <p:nvPicPr>
          <p:cNvPr id="7" name="Содержимое 3" descr="G:\удост_ СДО_БГА.jpg"/>
          <p:cNvPicPr>
            <a:picLocks/>
          </p:cNvPicPr>
          <p:nvPr/>
        </p:nvPicPr>
        <p:blipFill>
          <a:blip r:embed="rId3" cstate="screen"/>
          <a:srcRect b="-7500"/>
          <a:stretch>
            <a:fillRect/>
          </a:stretch>
        </p:blipFill>
        <p:spPr bwMode="auto">
          <a:xfrm>
            <a:off x="4932040" y="404664"/>
            <a:ext cx="39604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G:\грамоты\сканирование00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3356992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00392" y="6165304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pPr lvl="0" eaLnBrk="1" hangingPunct="1"/>
            <a: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3. Моя педагогическая</a:t>
            </a:r>
            <a:b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</a:br>
            <a: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концепция</a:t>
            </a:r>
            <a:br>
              <a:rPr kumimoji="0" lang="ru-RU" sz="3200" b="1" dirty="0" smtClean="0">
                <a:solidFill>
                  <a:srgbClr val="C00000"/>
                </a:solidFill>
                <a:latin typeface="+mn-lt"/>
                <a:cs typeface="Arial" charset="0"/>
              </a:rPr>
            </a:b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0392" y="6165304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66843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Моя концепция основывается на любви к детям. Ведь каждый из них – это личность со своим маршрутом достижения успеха, а этапы у этого пути могут быть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разными.Когда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я знакомлюсь с детьми, то ставлю задачу перед собой и перед ребенком. Мы оба находимся в начальной точке пути, и каждый из нас знает, что нам придется столкнуться со многими сложностями ( у ребенка – свои, а у меня – свои), но если мы будем вместе, то обязательно дойдем до победного </a:t>
            </a:r>
            <a:r>
              <a:rPr lang="ru-RU" sz="2800" dirty="0" err="1" smtClean="0">
                <a:solidFill>
                  <a:srgbClr val="002060"/>
                </a:solidFill>
                <a:latin typeface="Monotype Corsiva" pitchFamily="66" charset="0"/>
              </a:rPr>
              <a:t>финиша.Первое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, в чем я убеждаю ребенка: ставь задачу и иди, не бойся. Потерпеть неудачу – это не самое худшее, хуже – не пытаться.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4" descr="G:\фото\P4290005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00" y="428625"/>
            <a:ext cx="25717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11665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cs typeface="Arial" charset="0"/>
              </a:rPr>
              <a:t>4. Учебные достижения учащихся</a:t>
            </a:r>
          </a:p>
        </p:txBody>
      </p:sp>
      <p:pic>
        <p:nvPicPr>
          <p:cNvPr id="6" name="Picture 14" descr="п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5013176"/>
            <a:ext cx="15446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177281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2060"/>
                </a:solidFill>
              </a:rPr>
              <a:t>Сравнительный анализ результатов </a:t>
            </a:r>
            <a:r>
              <a:rPr lang="ru-RU" sz="2400" b="1" spc="50" dirty="0" smtClean="0">
                <a:ln w="11430"/>
                <a:solidFill>
                  <a:srgbClr val="FFFF00"/>
                </a:solidFill>
              </a:rPr>
              <a:t>ЕГЭ</a:t>
            </a:r>
            <a:endParaRPr lang="ru-RU" sz="2400" b="1" spc="50" dirty="0">
              <a:ln w="11430"/>
              <a:solidFill>
                <a:srgbClr val="FFFF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23728" y="2492896"/>
          <a:ext cx="6096000" cy="267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47834"/>
                <a:gridCol w="1500166"/>
                <a:gridCol w="1524000"/>
              </a:tblGrid>
              <a:tr h="10715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балл в школе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балл в округе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балл по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России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384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11кл.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2008г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48,7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27,07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38,1</a:t>
                      </a:r>
                    </a:p>
                  </a:txBody>
                  <a:tcPr/>
                </a:tc>
              </a:tr>
              <a:tr h="80384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11кл.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2012г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49,62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8790" y="1124744"/>
            <a:ext cx="4472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2060"/>
                </a:solidFill>
              </a:rPr>
              <a:t>Результаты ГИА-9. 2010г.</a:t>
            </a:r>
            <a:endParaRPr lang="ru-RU" sz="2800" b="1" spc="50" dirty="0">
              <a:ln w="11430"/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3"/>
          <p:cNvGraphicFramePr>
            <a:graphicFrameLocks/>
          </p:cNvGraphicFramePr>
          <p:nvPr/>
        </p:nvGraphicFramePr>
        <p:xfrm>
          <a:off x="1742480" y="1463576"/>
          <a:ext cx="6019080" cy="421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0392" y="6093296"/>
            <a:ext cx="611187" cy="431800"/>
          </a:xfrm>
          <a:prstGeom prst="rightArrow">
            <a:avLst>
              <a:gd name="adj1" fmla="val 50000"/>
              <a:gd name="adj2" fmla="val 353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4490" y="260648"/>
            <a:ext cx="7271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cs typeface="Arial" charset="0"/>
              </a:rPr>
              <a:t>4. Учебные достижения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folio">
  <a:themeElements>
    <a:clrScheme name="portfolio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portfoli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rtfolio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folio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foli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folio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571</Words>
  <Application>Microsoft Office PowerPoint</Application>
  <PresentationFormat>Экран (4:3)</PresentationFormat>
  <Paragraphs>143</Paragraphs>
  <Slides>21</Slides>
  <Notes>0</Notes>
  <HiddenSlides>3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portfolio</vt:lpstr>
      <vt:lpstr>Быркова Галина Александровна учитель математики МКОУ СОШ №1 п.Восточный </vt:lpstr>
      <vt:lpstr>Слайд 2</vt:lpstr>
      <vt:lpstr>Слайд 3</vt:lpstr>
      <vt:lpstr>2. Повышение профессионализма и педагогической компетенции</vt:lpstr>
      <vt:lpstr>Слайд 5</vt:lpstr>
      <vt:lpstr>Слайд 6</vt:lpstr>
      <vt:lpstr>3. Моя педагогическая концепция </vt:lpstr>
      <vt:lpstr>Слайд 8</vt:lpstr>
      <vt:lpstr>Слайд 9</vt:lpstr>
      <vt:lpstr>5. Внеурочные предметные достижения учащихся </vt:lpstr>
      <vt:lpstr>Слайд 11</vt:lpstr>
      <vt:lpstr>6. Результаты деятельности как  классного руководителя </vt:lpstr>
      <vt:lpstr>Слайд 13</vt:lpstr>
      <vt:lpstr>     Участие в сетевых сообществах; Использование современных образовательных технологий; Участие в семинарах,     конференциях; Публикации; Создание своего мини-сайта. </vt:lpstr>
      <vt:lpstr>8. Участие в профессиональных  конкурсах</vt:lpstr>
      <vt:lpstr>10. Учебно-материальная  база 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6529_ПОРТФОЛИО озвученное</dc:title>
  <dc:creator>Водолей</dc:creator>
  <cp:lastModifiedBy>Галина</cp:lastModifiedBy>
  <cp:revision>57</cp:revision>
  <dcterms:created xsi:type="dcterms:W3CDTF">2008-04-03T14:33:50Z</dcterms:created>
  <dcterms:modified xsi:type="dcterms:W3CDTF">2013-10-24T14:19:40Z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6529_ПОРТФОЛИО озвученное</vt:lpwstr>
  </property>
  <property fmtid="{D5CDD505-2E9C-101B-9397-08002B2CF9AE}" pid="3" name="SlideDescription">
    <vt:lpwstr/>
  </property>
</Properties>
</file>