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53B921-CEA7-4926-9E2A-E7A934E7E0D5}" type="datetimeFigureOut">
              <a:rPr lang="ru-RU" smtClean="0"/>
              <a:t>22.08.2012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0A4FEA-A297-4219-B4A6-D9D1D7630AB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преподавании учебного предмета «Математика» </a:t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учреждениях</a:t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Владимирской области </a:t>
            </a:r>
            <a:b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период с 2012 до 2015 года»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Заведующая кафедрой естественно-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математического образования ВИПКРО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Антонова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Е.И.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 отдела общего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                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Пимкина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Л.И.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Основополагающие документы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05.03.2004 № 1089 «Об утверждении федерального компонента государственных образовательных стандартов начального, основного и среднего (полного) общего образования»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09.03.2004 № 1312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Сборник нормативных документов. Математика /сост. Э.Д. Днепров, А.Г. Аркадьев. – М.: Дрофа, 2006 и последующие годы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Базисном учебном плане на изучение математики на </a:t>
            </a:r>
            <a:r>
              <a:rPr lang="en-US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ступени обучения в течение каждого года обучения отводится 5 учебных часов в неделю</a:t>
            </a:r>
            <a:endParaRPr lang="ru-RU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406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819872"/>
                <a:gridCol w="2743200"/>
              </a:tblGrid>
              <a:tr h="78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Предметы математического цикла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 на ступени основного образования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5-6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</a:t>
                      </a:r>
                    </a:p>
                  </a:txBody>
                  <a:tcPr marL="68580" marR="68580" marT="0" marB="0"/>
                </a:tc>
              </a:tr>
              <a:tr h="7884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7-9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Алгебра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315</a:t>
                      </a:r>
                    </a:p>
                  </a:txBody>
                  <a:tcPr marL="68580" marR="68580" marT="0" marB="0"/>
                </a:tc>
              </a:tr>
              <a:tr h="788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68580" marR="68580" marT="0" marB="0"/>
                </a:tc>
              </a:tr>
              <a:tr h="788422"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изучении модуля «Теория вероятностей и статистика» рекомендуется использовать учебное пособие «Математика», 7-9 классы, авторы Тюрин Ю.Н., Макаров А.А., Высоцкий И.Р., Ященко И.В. – М.: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МЦМНО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91264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4"/>
                <a:gridCol w="2763754"/>
                <a:gridCol w="1381878"/>
                <a:gridCol w="1381878"/>
              </a:tblGrid>
              <a:tr h="84209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обучения и количество учебных часов в неделю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Предметы математического цикла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Средняя (полная)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68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Базовый уровень непрофильных классов и (или) профильных гуманитарной направленности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(4 учебных часа в неделю)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Алгебра и начала анализа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</a:tr>
              <a:tr h="10045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Естественно-научный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профиль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(5 учебных часов в неделю)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Алгебра и начала анализа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8420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Технический профиль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(6 учебных часов в неделю)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Алгебра и начала анализа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10045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Физико-математический профиль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(7 учебных часов в неделю)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Алгебра и начала анализа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ступень обучения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Новые формы контроля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тестирование и задания с развернутым решением.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 </a:t>
            </a:r>
            <a:r>
              <a:rPr lang="en-US" sz="3600" dirty="0" smtClean="0"/>
              <a:t>fipi.ru</a:t>
            </a:r>
            <a:r>
              <a:rPr lang="ru-RU" sz="3600" dirty="0" smtClean="0"/>
              <a:t>,  </a:t>
            </a:r>
            <a:r>
              <a:rPr lang="en-US" sz="3600" u="sng" dirty="0" err="1" smtClean="0"/>
              <a:t>mathgia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ru</a:t>
            </a:r>
            <a:r>
              <a:rPr lang="ru-RU" sz="3600" u="sng" dirty="0" smtClean="0"/>
              <a:t>,</a:t>
            </a:r>
            <a:r>
              <a:rPr lang="ru-RU" sz="3600" dirty="0" smtClean="0"/>
              <a:t> </a:t>
            </a:r>
            <a:r>
              <a:rPr lang="en-US" sz="3600" u="sng" dirty="0" err="1" smtClean="0"/>
              <a:t>mathege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ru</a:t>
            </a:r>
            <a:r>
              <a:rPr lang="ru-RU" sz="3600" u="sng" dirty="0" smtClean="0"/>
              <a:t>.</a:t>
            </a:r>
            <a:r>
              <a:rPr lang="ru-RU" sz="3600" dirty="0" smtClean="0"/>
              <a:t> </a:t>
            </a:r>
            <a:r>
              <a:rPr lang="en-US" sz="3600" u="sng" dirty="0" err="1" smtClean="0"/>
              <a:t>statgrad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mioo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ru</a:t>
            </a:r>
            <a:r>
              <a:rPr lang="ru-RU" sz="3600" u="sng" dirty="0" smtClean="0"/>
              <a:t>,</a:t>
            </a:r>
            <a:r>
              <a:rPr lang="ru-RU" sz="3600" dirty="0" smtClean="0"/>
              <a:t> </a:t>
            </a:r>
            <a:r>
              <a:rPr lang="ru-RU" sz="3600" u="sng" dirty="0" err="1" smtClean="0"/>
              <a:t>wiki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vladimir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i</a:t>
            </a:r>
            <a:r>
              <a:rPr lang="ru-RU" sz="3600" u="sng" dirty="0" smtClean="0"/>
              <a:t>-</a:t>
            </a:r>
            <a:r>
              <a:rPr lang="en-US" sz="3600" u="sng" dirty="0" err="1" smtClean="0"/>
              <a:t>edu</a:t>
            </a:r>
            <a:r>
              <a:rPr lang="ru-RU" sz="3600" u="sng" dirty="0" smtClean="0"/>
              <a:t>.</a:t>
            </a:r>
            <a:r>
              <a:rPr lang="en-US" sz="3600" u="sng" dirty="0" err="1" smtClean="0"/>
              <a:t>ru</a:t>
            </a:r>
            <a:r>
              <a:rPr lang="en-US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 </a:t>
            </a:r>
            <a:r>
              <a:rPr lang="ru-RU" dirty="0" smtClean="0"/>
              <a:t>целью подготовки учащихся к новым формам итоговой аттестации рекомендуется использовать в учебном процессе пособия, включённые в «Перечень учебных изданий, рекомендуемых ФИПИ для подготовки к ЕГЭ и ГИА» и «Перечень учебных изданий, подготовленных авторскими коллективами ФИПИ» </a:t>
            </a:r>
            <a:r>
              <a:rPr lang="ru-RU" b="1" u="sng" dirty="0" smtClean="0"/>
              <a:t>(</a:t>
            </a:r>
            <a:r>
              <a:rPr lang="fr-FR" b="1" u="sng" dirty="0" smtClean="0"/>
              <a:t>htpp</a:t>
            </a:r>
            <a:r>
              <a:rPr lang="ru-RU" b="1" u="sng" dirty="0" smtClean="0"/>
              <a:t>://</a:t>
            </a:r>
            <a:r>
              <a:rPr lang="ru-RU" b="1" u="sng" dirty="0" err="1" smtClean="0"/>
              <a:t>www</a:t>
            </a:r>
            <a:r>
              <a:rPr lang="ru-RU" b="1" u="sng" dirty="0" smtClean="0"/>
              <a:t>.</a:t>
            </a:r>
            <a:r>
              <a:rPr lang="fr-FR" b="1" u="sng" dirty="0" smtClean="0"/>
              <a:t>fipi</a:t>
            </a:r>
            <a:r>
              <a:rPr lang="ru-RU" b="1" u="sng" dirty="0" smtClean="0"/>
              <a:t>.</a:t>
            </a:r>
            <a:r>
              <a:rPr lang="fr-FR" b="1" u="sng" dirty="0" smtClean="0"/>
              <a:t>ru</a:t>
            </a:r>
            <a:r>
              <a:rPr lang="ru-RU" b="1" u="sng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363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Методические рекомендации «О преподавании учебного предмета «Математика»  в общеобразовательных учреждениях  Владимирской области  на период с 2012 до 2015 года»</vt:lpstr>
      <vt:lpstr>Основополагающие документы</vt:lpstr>
      <vt:lpstr>В Базисном учебном плане на изучение математики на II ступени обучения в течение каждого года обучения отводится 5 учебных часов в неделю</vt:lpstr>
      <vt:lpstr>Слайд 4</vt:lpstr>
      <vt:lpstr>III ступень обучения</vt:lpstr>
      <vt:lpstr>Новые формы контроля  тестирование и задания с развернутым решением.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«О преподавании учебного предмета «Математика»  в общеобразовательных учреждениях  Владимирской области  на период с 2012 до 2015 года»</dc:title>
  <dc:creator>user</dc:creator>
  <cp:lastModifiedBy>user</cp:lastModifiedBy>
  <cp:revision>8</cp:revision>
  <dcterms:created xsi:type="dcterms:W3CDTF">2012-08-22T15:32:10Z</dcterms:created>
  <dcterms:modified xsi:type="dcterms:W3CDTF">2012-08-22T16:51:54Z</dcterms:modified>
</cp:coreProperties>
</file>