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66" r:id="rId3"/>
    <p:sldId id="267" r:id="rId4"/>
    <p:sldId id="268" r:id="rId5"/>
    <p:sldId id="257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58" r:id="rId14"/>
    <p:sldId id="260" r:id="rId15"/>
    <p:sldId id="262" r:id="rId16"/>
    <p:sldId id="263" r:id="rId17"/>
    <p:sldId id="275" r:id="rId18"/>
    <p:sldId id="276" r:id="rId19"/>
    <p:sldId id="277" r:id="rId20"/>
    <p:sldId id="259" r:id="rId21"/>
    <p:sldId id="26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0066FF"/>
    <a:srgbClr val="009999"/>
    <a:srgbClr val="00CC99"/>
    <a:srgbClr val="66FF99"/>
    <a:srgbClr val="000099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26" autoAdjust="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10E2E23-D7D1-4A3A-A2B5-AFDBF7A20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D16900-65BC-47B1-8494-298CAE7C8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A019A22-7108-49A6-89DF-77657F710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FA6D4E-49E0-415B-8935-F1C723489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D8A7B-8129-4E7D-A308-11C0CE136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654FF8-E554-4570-BEC9-5F7859F8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38FB-C9CD-496E-9581-1929184A2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>
          <a:xfrm>
            <a:off x="5562600" y="6508750"/>
            <a:ext cx="3001963" cy="274638"/>
          </a:xfrm>
          <a:prstGeom prst="rect">
            <a:avLst/>
          </a:prstGeom>
        </p:spPr>
        <p:txBody>
          <a:bodyPr vert="horz" rtlCol="0"/>
          <a:lstStyle>
            <a:lvl1pPr>
              <a:defRPr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39175" y="6508750"/>
            <a:ext cx="463550" cy="274638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60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2A70576-986B-44E2-B7CE-86AE36096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6508750"/>
            <a:ext cx="3906838" cy="274638"/>
          </a:xfrm>
          <a:prstGeom prst="rect">
            <a:avLst/>
          </a:prstGeom>
        </p:spPr>
        <p:txBody>
          <a:bodyPr vert="horz" rtlCol="0"/>
          <a:lstStyle>
            <a:lvl1pPr algn="r">
              <a:defRPr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76" r:id="rId7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Arial" charset="0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Arial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.jpe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hyperlink" Target="school55.ucoz.ru.htm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0.xml"/><Relationship Id="rId5" Type="http://schemas.openxmlformats.org/officeDocument/2006/relationships/slide" Target="slide4.xml"/><Relationship Id="rId10" Type="http://schemas.openxmlformats.org/officeDocument/2006/relationships/slide" Target="slide21.xml"/><Relationship Id="rId4" Type="http://schemas.openxmlformats.org/officeDocument/2006/relationships/slide" Target="slide16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20.xml"/><Relationship Id="rId12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image" Target="../media/image5.gif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hyperlink" Target="&#1074;&#1077;&#1073;%20&#1089;&#1072;&#1081;&#1090;/&#1041;&#1077;&#1089;&#1090;&#1091;&#1078;&#1077;&#1074;,&#1042;&#1080;&#1082;&#1080;&#1087;&#1077;&#1076;&#1080;&#1103;.htm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&#1084;&#1086;&#1088;&#1077;&#1093;&#1086;&#1076;.ppt" TargetMode="External"/><Relationship Id="rId7" Type="http://schemas.openxmlformats.org/officeDocument/2006/relationships/slide" Target="slide9.xml"/><Relationship Id="rId12" Type="http://schemas.openxmlformats.org/officeDocument/2006/relationships/hyperlink" Target="&#1074;&#1077;&#1073;%20&#1089;&#1072;&#1081;&#1090;/morehod_nikitin-6757.htm" TargetMode="External"/><Relationship Id="rId17" Type="http://schemas.openxmlformats.org/officeDocument/2006/relationships/hyperlink" Target="&#1074;&#1077;&#1073;%20&#1089;&#1072;&#1081;&#1090;/&#1091;&#1088;&#1086;&#1082;&#1080;%20&#1087;&#1086;%20&#1052;&#1054;&#1056;&#1045;&#1061;&#1054;&#1044;&#1059;%20&#1053;&#1048;&#1050;&#1048;&#1058;&#1048;&#1053;&#1059;.htm" TargetMode="External"/><Relationship Id="rId2" Type="http://schemas.openxmlformats.org/officeDocument/2006/relationships/hyperlink" Target="../../../../&#1040;&#1083;&#1077;&#1082;&#1089;&#1072;&#1085;&#1076;&#1088;/Local%20Settings/Temp/Rar$DI01.109/diet.ppt" TargetMode="External"/><Relationship Id="rId16" Type="http://schemas.openxmlformats.org/officeDocument/2006/relationships/hyperlink" Target="&#1074;&#1077;&#1073;%20&#1089;&#1072;&#1081;&#1090;/&#1054;&#1073;&#1088;&#1072;&#1079;%20&#1057;&#1072;&#1074;&#1077;&#1083;&#1080;&#1103;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hyperlink" Target="../&#1074;&#1077;&#1073;%20&#1089;&#1072;&#1081;&#1090;/4010-aa-bestuzhev-marlinskiy-morehod-nikitin-audiokniga.html" TargetMode="External"/><Relationship Id="rId5" Type="http://schemas.openxmlformats.org/officeDocument/2006/relationships/slide" Target="slide1.xml"/><Relationship Id="rId15" Type="http://schemas.openxmlformats.org/officeDocument/2006/relationships/hyperlink" Target="&#1074;&#1077;&#1073;%20&#1089;&#1072;&#1081;&#1090;/&#1086;&#1073;&#1088;&#1072;&#1079;&#1086;&#1074;&#1072;&#1090;&#1077;&#1083;&#1100;&#1085;&#1099;&#1077;%20&#1088;&#1077;&#1089;&#1091;&#1088;&#1089;&#1099;%20&#1072;&#1081;&#1090;&#1080;%20&#1084;&#1086;&#1088;&#1077;&#1093;&#1086;&#1076;.htm" TargetMode="External"/><Relationship Id="rId10" Type="http://schemas.openxmlformats.org/officeDocument/2006/relationships/slide" Target="slide14.xml"/><Relationship Id="rId4" Type="http://schemas.openxmlformats.org/officeDocument/2006/relationships/slide" Target="slide21.xml"/><Relationship Id="rId9" Type="http://schemas.openxmlformats.org/officeDocument/2006/relationships/slide" Target="slide20.xml"/><Relationship Id="rId14" Type="http://schemas.openxmlformats.org/officeDocument/2006/relationships/hyperlink" Target="&#1074;&#1077;&#1073;%20&#1089;&#1072;&#1081;&#1090;/default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14.xml"/><Relationship Id="rId3" Type="http://schemas.openxmlformats.org/officeDocument/2006/relationships/hyperlink" Target="&#1084;&#1086;&#1088;&#1077;&#1093;&#1086;&#1076;.ppt" TargetMode="External"/><Relationship Id="rId7" Type="http://schemas.openxmlformats.org/officeDocument/2006/relationships/slide" Target="slide21.xml"/><Relationship Id="rId12" Type="http://schemas.openxmlformats.org/officeDocument/2006/relationships/slide" Target="slide20.xml"/><Relationship Id="rId2" Type="http://schemas.openxmlformats.org/officeDocument/2006/relationships/hyperlink" Target="../../../../&#1040;&#1083;&#1077;&#1082;&#1089;&#1072;&#1085;&#1076;&#1088;/Local%20Settings/Temp/Rar$DI01.109/Literator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74;&#1077;&#1073;%20&#1089;&#1072;&#1081;&#1090;/230.html" TargetMode="External"/><Relationship Id="rId11" Type="http://schemas.openxmlformats.org/officeDocument/2006/relationships/slide" Target="slide13.xml"/><Relationship Id="rId5" Type="http://schemas.openxmlformats.org/officeDocument/2006/relationships/hyperlink" Target="&#1074;&#1077;&#1073;%20&#1089;&#1072;&#1081;&#1090;/&#1044;&#1077;&#1088;&#1073;&#1077;&#1085;&#1090;.htm" TargetMode="External"/><Relationship Id="rId10" Type="http://schemas.openxmlformats.org/officeDocument/2006/relationships/slide" Target="slide9.xml"/><Relationship Id="rId4" Type="http://schemas.openxmlformats.org/officeDocument/2006/relationships/hyperlink" Target="&#1074;&#1077;&#1073;%20&#1089;&#1072;&#1081;&#1090;/1100834.html" TargetMode="External"/><Relationship Id="rId9" Type="http://schemas.openxmlformats.org/officeDocument/2006/relationships/slide" Target="slide5.xml"/><Relationship Id="rId1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21.xml"/><Relationship Id="rId3" Type="http://schemas.openxmlformats.org/officeDocument/2006/relationships/hyperlink" Target="&#1084;&#1086;&#1088;&#1077;&#1093;&#1086;&#1076;.ppt" TargetMode="External"/><Relationship Id="rId7" Type="http://schemas.openxmlformats.org/officeDocument/2006/relationships/hyperlink" Target="&#1074;&#1077;&#1073;%20&#1089;&#1072;&#1081;&#1090;/kruzhok_.doc" TargetMode="External"/><Relationship Id="rId12" Type="http://schemas.openxmlformats.org/officeDocument/2006/relationships/slide" Target="slide20.xml"/><Relationship Id="rId2" Type="http://schemas.openxmlformats.org/officeDocument/2006/relationships/hyperlink" Target="../../../../&#1040;&#1083;&#1077;&#1082;&#1089;&#1072;&#1085;&#1076;&#1088;/Local%20Settings/Temp/Rar$DI01.109/menyu.ppt" TargetMode="Externa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hyperlink" Target="&#1074;&#1077;&#1073;%20&#1089;&#1072;&#1081;&#1090;/&#1074;%20&#1087;&#1086;&#1084;&#1086;&#1097;&#1100;%20&#1102;&#1085;&#1086;&#1084;&#1091;%20&#1078;&#1091;&#1088;&#1085;&#1072;&#1083;&#1080;&#1089;&#1090;&#1091;.htm" TargetMode="External"/><Relationship Id="rId11" Type="http://schemas.openxmlformats.org/officeDocument/2006/relationships/slide" Target="slide13.xml"/><Relationship Id="rId5" Type="http://schemas.openxmlformats.org/officeDocument/2006/relationships/hyperlink" Target="&#1074;&#1077;&#1073;%20&#1089;&#1072;&#1081;&#1090;/9509.htm" TargetMode="External"/><Relationship Id="rId15" Type="http://schemas.openxmlformats.org/officeDocument/2006/relationships/slide" Target="slide16.xml"/><Relationship Id="rId10" Type="http://schemas.openxmlformats.org/officeDocument/2006/relationships/slide" Target="slide9.xml"/><Relationship Id="rId4" Type="http://schemas.openxmlformats.org/officeDocument/2006/relationships/hyperlink" Target="&#1074;&#1077;&#1073;%20&#1089;&#1072;&#1081;&#1090;/p804886.html" TargetMode="External"/><Relationship Id="rId9" Type="http://schemas.openxmlformats.org/officeDocument/2006/relationships/slide" Target="slide5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21.xml"/><Relationship Id="rId12" Type="http://schemas.openxmlformats.org/officeDocument/2006/relationships/slide" Target="slide19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18.xml"/><Relationship Id="rId5" Type="http://schemas.openxmlformats.org/officeDocument/2006/relationships/slide" Target="slide9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9.xml"/><Relationship Id="rId10" Type="http://schemas.openxmlformats.org/officeDocument/2006/relationships/image" Target="../media/image5.gif"/><Relationship Id="rId4" Type="http://schemas.openxmlformats.org/officeDocument/2006/relationships/slide" Target="slide5.xml"/><Relationship Id="rId9" Type="http://schemas.openxmlformats.org/officeDocument/2006/relationships/hyperlink" Target="&#1053;&#1080;&#1082;&#1080;&#1090;&#1080;&#1085;/&#1084;&#1086;&#1088;&#1077;&#1093;&#1086;&#1076;.pp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5.xml"/><Relationship Id="rId12" Type="http://schemas.openxmlformats.org/officeDocument/2006/relationships/image" Target="../media/image5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0.xml"/><Relationship Id="rId5" Type="http://schemas.openxmlformats.org/officeDocument/2006/relationships/slide" Target="slide8.xml"/><Relationship Id="rId10" Type="http://schemas.openxmlformats.org/officeDocument/2006/relationships/slide" Target="slide21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.xml"/><Relationship Id="rId7" Type="http://schemas.openxmlformats.org/officeDocument/2006/relationships/slide" Target="slide20.xml"/><Relationship Id="rId12" Type="http://schemas.openxmlformats.org/officeDocument/2006/relationships/image" Target="../media/image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76375" y="188913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99FF"/>
                </a:solidFill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2843213" y="1268413"/>
            <a:ext cx="612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348038" y="1557338"/>
            <a:ext cx="26638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CC0099"/>
                </a:solidFill>
                <a:hlinkClick r:id="rId2" action="ppaction://hlinksldjump"/>
              </a:rPr>
              <a:t>Литературоведы</a:t>
            </a:r>
            <a:endParaRPr lang="ru-RU" b="1" i="1">
              <a:solidFill>
                <a:srgbClr val="CC0099"/>
              </a:solidFill>
            </a:endParaRPr>
          </a:p>
        </p:txBody>
      </p:sp>
      <p:sp>
        <p:nvSpPr>
          <p:cNvPr id="9220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550" y="1522413"/>
            <a:ext cx="2114550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 dirty="0">
                <a:solidFill>
                  <a:srgbClr val="CC0099"/>
                </a:solidFill>
                <a:latin typeface="Comic Sans MS" pitchFamily="66" charset="0"/>
              </a:rPr>
              <a:t>Географы</a:t>
            </a:r>
          </a:p>
        </p:txBody>
      </p:sp>
      <p:sp>
        <p:nvSpPr>
          <p:cNvPr id="9221" name="Text Box 1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72225" y="152241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CC0099"/>
                </a:solidFill>
                <a:hlinkClick r:id="rId5" action="ppaction://hlinksldjump"/>
              </a:rPr>
              <a:t>Журналисты</a:t>
            </a:r>
            <a:endParaRPr lang="ru-RU" b="1" i="1">
              <a:solidFill>
                <a:srgbClr val="CC0099"/>
              </a:solidFill>
            </a:endParaRPr>
          </a:p>
        </p:txBody>
      </p:sp>
      <p:sp>
        <p:nvSpPr>
          <p:cNvPr id="9222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9223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9224" name="Text 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9225" name="Text Box 1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FF"/>
                </a:solidFill>
              </a:rPr>
              <a:t>порядок</a:t>
            </a:r>
            <a:r>
              <a:rPr lang="ru-RU" b="1">
                <a:solidFill>
                  <a:srgbClr val="FF99FF"/>
                </a:solidFill>
              </a:rPr>
              <a:t> </a:t>
            </a:r>
            <a:r>
              <a:rPr lang="ru-RU" b="1" i="1">
                <a:solidFill>
                  <a:srgbClr val="FF99FF"/>
                </a:solidFill>
              </a:rPr>
              <a:t>работы</a:t>
            </a:r>
          </a:p>
        </p:txBody>
      </p:sp>
      <p:sp>
        <p:nvSpPr>
          <p:cNvPr id="9226" name="Text Box 1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9227" name="Text Box 1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0" y="4797152"/>
            <a:ext cx="1295400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smtClean="0">
                <a:solidFill>
                  <a:srgbClr val="FF99FF"/>
                </a:solidFill>
              </a:rPr>
              <a:t>критерии</a:t>
            </a:r>
            <a:r>
              <a:rPr lang="ru-RU" sz="1600" b="1" smtClean="0">
                <a:solidFill>
                  <a:srgbClr val="FF99FF"/>
                </a:solidFill>
              </a:rPr>
              <a:t> </a:t>
            </a:r>
            <a:r>
              <a:rPr lang="ru-RU" sz="1600" b="1" i="1" dirty="0">
                <a:solidFill>
                  <a:srgbClr val="FF99FF"/>
                </a:solidFill>
              </a:rPr>
              <a:t>оценок</a:t>
            </a:r>
          </a:p>
        </p:txBody>
      </p:sp>
      <p:sp>
        <p:nvSpPr>
          <p:cNvPr id="9228" name="Прямоугольник 17"/>
          <p:cNvSpPr>
            <a:spLocks noChangeArrowheads="1"/>
          </p:cNvSpPr>
          <p:nvPr/>
        </p:nvSpPr>
        <p:spPr bwMode="auto">
          <a:xfrm>
            <a:off x="1493838" y="2276475"/>
            <a:ext cx="7105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/>
              <a:t>Образовательный веб - квест «История морехода Никитина»» представляет собой </a:t>
            </a:r>
            <a:r>
              <a:rPr lang="en-US" sz="1600" b="1" i="1"/>
              <a:t>web</a:t>
            </a:r>
            <a:r>
              <a:rPr lang="ru-RU" sz="1600" b="1" i="1"/>
              <a:t>-сайт, размещённый на сайте школы №55</a:t>
            </a:r>
            <a:r>
              <a:rPr lang="ru-RU" sz="1600" b="1"/>
              <a:t> (</a:t>
            </a:r>
            <a:r>
              <a:rPr lang="ru-RU" sz="1600" b="1">
                <a:hlinkClick r:id="rId12" action="ppaction://hlinkfile"/>
              </a:rPr>
              <a:t>school55.ucoz.ru.htm</a:t>
            </a:r>
            <a:r>
              <a:rPr lang="ru-RU" sz="1600" b="1"/>
              <a:t>)</a:t>
            </a:r>
            <a:endParaRPr lang="ru-RU" b="1"/>
          </a:p>
        </p:txBody>
      </p:sp>
      <p:sp>
        <p:nvSpPr>
          <p:cNvPr id="9229" name="Прямоугольник 18"/>
          <p:cNvSpPr>
            <a:spLocks noChangeArrowheads="1"/>
          </p:cNvSpPr>
          <p:nvPr/>
        </p:nvSpPr>
        <p:spPr bwMode="auto">
          <a:xfrm>
            <a:off x="1030288" y="163513"/>
            <a:ext cx="72151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hlink"/>
                </a:solidFill>
              </a:rPr>
              <a:t>Веб - квест по географии, литературе (с элементами видеорепортажа)  </a:t>
            </a:r>
          </a:p>
          <a:p>
            <a:pPr algn="ctr"/>
            <a:r>
              <a:rPr lang="ru-RU" sz="2400" b="1" i="1">
                <a:solidFill>
                  <a:schemeClr val="hlink"/>
                </a:solidFill>
              </a:rPr>
              <a:t>«Путешествие морехода Никитина"</a:t>
            </a:r>
          </a:p>
          <a:p>
            <a:r>
              <a:rPr lang="ru-RU"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9230" name="Picture 15" descr="PICT107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250" y="3573463"/>
            <a:ext cx="73453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i="1" smtClean="0">
                <a:effectLst/>
              </a:rPr>
              <a:t>«Вся жизнь-игра, а люди в ней актеры»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229600" cy="4525963"/>
          </a:xfrm>
          <a:ln>
            <a:solidFill>
              <a:schemeClr val="hlink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Адмирал</a:t>
            </a:r>
            <a:r>
              <a:rPr lang="ru-RU" sz="2400" b="1" i="1" smtClean="0"/>
              <a:t>. Командует группой «Литературоведы»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Священник (капеллан).</a:t>
            </a:r>
            <a:r>
              <a:rPr lang="ru-RU" sz="2400" b="1" i="1" smtClean="0"/>
              <a:t>Отвечает за отстающих, просвещает незнающих материал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Секретарь корабельный</a:t>
            </a:r>
            <a:r>
              <a:rPr lang="ru-RU" sz="2400" b="1" i="1" smtClean="0"/>
              <a:t>. Ведет записи, отвечает на вопросы по анализу текста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Матросы</a:t>
            </a:r>
            <a:r>
              <a:rPr lang="ru-RU" sz="2400" b="1" i="1" smtClean="0"/>
              <a:t>. Работают с текстом произведения</a:t>
            </a:r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</p:txBody>
      </p:sp>
      <p:sp>
        <p:nvSpPr>
          <p:cNvPr id="18435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56610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8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i="1" smtClean="0">
                <a:effectLst/>
              </a:rPr>
              <a:t>Дом кладут по кирпичу, а роль складывают по маленьким действиям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>
              <a:solidFill>
                <a:srgbClr val="000099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Командор</a:t>
            </a:r>
            <a:r>
              <a:rPr lang="ru-RU" sz="2400" b="1" i="1" smtClean="0"/>
              <a:t>. Направляет работу команды «Географы» по составлению карты путешествия морехода Никитина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Шкипер.</a:t>
            </a:r>
            <a:r>
              <a:rPr lang="ru-RU" sz="2400" b="1" i="1" smtClean="0"/>
              <a:t> Отвечает за распределение обязанностей в группе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Канониры</a:t>
            </a:r>
            <a:r>
              <a:rPr lang="ru-RU" sz="2400" b="1" i="1" smtClean="0"/>
              <a:t>. Оценивают работу группы, направляют на правильный путь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</p:txBody>
      </p:sp>
      <p:sp>
        <p:nvSpPr>
          <p:cNvPr id="19459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85113" y="55895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i="1" smtClean="0">
                <a:effectLst/>
              </a:rPr>
              <a:t>Театр — высшая инстанция для решения жизненных вопросов.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Капитан</a:t>
            </a:r>
            <a:r>
              <a:rPr lang="ru-RU" sz="2400" b="1" i="1" smtClean="0"/>
              <a:t>. Руководит работой съемочной группы «Журналисты»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Мичман</a:t>
            </a:r>
            <a:r>
              <a:rPr lang="ru-RU" sz="2400" b="1" i="1" smtClean="0"/>
              <a:t>. Следит за точность в ведении интервью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Солдаты</a:t>
            </a:r>
            <a:r>
              <a:rPr lang="ru-RU" sz="2400" b="1" i="1" smtClean="0"/>
              <a:t>(морские пехотинцы). Работают во благо публицистического дела</a:t>
            </a:r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</p:txBody>
      </p:sp>
      <p:sp>
        <p:nvSpPr>
          <p:cNvPr id="20483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55165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652963"/>
            <a:ext cx="4032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708400" y="17002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работы</a:t>
            </a:r>
          </a:p>
        </p:txBody>
      </p:sp>
      <p:sp>
        <p:nvSpPr>
          <p:cNvPr id="21506" name="Text Box 27"/>
          <p:cNvSpPr txBox="1">
            <a:spLocks noChangeArrowheads="1"/>
          </p:cNvSpPr>
          <p:nvPr/>
        </p:nvSpPr>
        <p:spPr bwMode="auto">
          <a:xfrm>
            <a:off x="1763713" y="2133600"/>
            <a:ext cx="604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1.  Познакомьтесь с темой и проблемой квеста.</a:t>
            </a:r>
          </a:p>
        </p:txBody>
      </p:sp>
      <p:sp>
        <p:nvSpPr>
          <p:cNvPr id="21507" name="Text Box 28"/>
          <p:cNvSpPr txBox="1">
            <a:spLocks noChangeArrowheads="1"/>
          </p:cNvSpPr>
          <p:nvPr/>
        </p:nvSpPr>
        <p:spPr bwMode="auto">
          <a:xfrm>
            <a:off x="1763713" y="2420938"/>
            <a:ext cx="669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2.  Выберите одну из предложенных ролей.</a:t>
            </a:r>
          </a:p>
        </p:txBody>
      </p:sp>
      <p:sp>
        <p:nvSpPr>
          <p:cNvPr id="21508" name="Text Box 29"/>
          <p:cNvSpPr txBox="1">
            <a:spLocks noChangeArrowheads="1"/>
          </p:cNvSpPr>
          <p:nvPr/>
        </p:nvSpPr>
        <p:spPr bwMode="auto">
          <a:xfrm>
            <a:off x="1763713" y="2708275"/>
            <a:ext cx="626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3.  Познакомьтесь с задачами своей роли.</a:t>
            </a:r>
          </a:p>
        </p:txBody>
      </p:sp>
      <p:sp>
        <p:nvSpPr>
          <p:cNvPr id="21509" name="Text Box 30"/>
          <p:cNvSpPr txBox="1">
            <a:spLocks noChangeArrowheads="1"/>
          </p:cNvSpPr>
          <p:nvPr/>
        </p:nvSpPr>
        <p:spPr bwMode="auto">
          <a:xfrm>
            <a:off x="1763713" y="2997200"/>
            <a:ext cx="6913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4.  Изучите список ресурсов.</a:t>
            </a: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1763713" y="3284538"/>
            <a:ext cx="6767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5.</a:t>
            </a:r>
            <a:r>
              <a:rPr lang="ru-RU" sz="1600" b="1">
                <a:solidFill>
                  <a:srgbClr val="000099"/>
                </a:solidFill>
              </a:rPr>
              <a:t>  </a:t>
            </a:r>
            <a:r>
              <a:rPr lang="ru-RU" sz="1600" b="1"/>
              <a:t>Составьте план поиска информации по своей роли.</a:t>
            </a:r>
          </a:p>
        </p:txBody>
      </p:sp>
      <p:sp>
        <p:nvSpPr>
          <p:cNvPr id="21511" name="Text Box 36"/>
          <p:cNvSpPr txBox="1">
            <a:spLocks noChangeArrowheads="1"/>
          </p:cNvSpPr>
          <p:nvPr/>
        </p:nvSpPr>
        <p:spPr bwMode="auto">
          <a:xfrm>
            <a:off x="1763713" y="3573463"/>
            <a:ext cx="684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6.  Исследуйте информационные ресурсы по своей роли.</a:t>
            </a:r>
          </a:p>
        </p:txBody>
      </p:sp>
      <p:sp>
        <p:nvSpPr>
          <p:cNvPr id="21512" name="Text Box 37"/>
          <p:cNvSpPr txBox="1">
            <a:spLocks noChangeArrowheads="1"/>
          </p:cNvSpPr>
          <p:nvPr/>
        </p:nvSpPr>
        <p:spPr bwMode="auto">
          <a:xfrm>
            <a:off x="1763713" y="3860800"/>
            <a:ext cx="7380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7.</a:t>
            </a:r>
            <a:r>
              <a:rPr lang="ru-RU" sz="1600" b="1">
                <a:solidFill>
                  <a:srgbClr val="000099"/>
                </a:solidFill>
              </a:rPr>
              <a:t>  </a:t>
            </a:r>
            <a:r>
              <a:rPr lang="ru-RU" sz="1600" b="1"/>
              <a:t>Оформите  отчёт в виде презентации, рекламного буклета, плаката, таблицы.</a:t>
            </a:r>
          </a:p>
        </p:txBody>
      </p:sp>
      <p:sp>
        <p:nvSpPr>
          <p:cNvPr id="21513" name="Text Box 38"/>
          <p:cNvSpPr txBox="1">
            <a:spLocks noChangeArrowheads="1"/>
          </p:cNvSpPr>
          <p:nvPr/>
        </p:nvSpPr>
        <p:spPr bwMode="auto">
          <a:xfrm>
            <a:off x="1763713" y="4365625"/>
            <a:ext cx="6840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8. Обсудите результаты работы, проведите защиту результатов проекта.</a:t>
            </a:r>
          </a:p>
        </p:txBody>
      </p:sp>
      <p:sp>
        <p:nvSpPr>
          <p:cNvPr id="21514" name="Text Box 45"/>
          <p:cNvSpPr txBox="1">
            <a:spLocks noChangeArrowheads="1"/>
          </p:cNvSpPr>
          <p:nvPr/>
        </p:nvSpPr>
        <p:spPr bwMode="auto">
          <a:xfrm>
            <a:off x="1763713" y="4941888"/>
            <a:ext cx="7056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i="1">
                <a:solidFill>
                  <a:srgbClr val="0000CC"/>
                </a:solidFill>
              </a:rPr>
              <a:t>     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2916238" y="616585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Успехов в учёбе!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6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21517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21518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21519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21520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21521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21522" name="Text Box 2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981075"/>
            <a:ext cx="22320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8" action="ppaction://hlinksldjump"/>
              </a:rPr>
              <a:t>Литературоведы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21523" name="Text Box 26"/>
          <p:cNvSpPr txBox="1">
            <a:spLocks noChangeArrowheads="1"/>
          </p:cNvSpPr>
          <p:nvPr/>
        </p:nvSpPr>
        <p:spPr bwMode="auto">
          <a:xfrm>
            <a:off x="6588125" y="971550"/>
            <a:ext cx="18002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9" action="ppaction://hlinksldjump"/>
              </a:rPr>
              <a:t>Журналисты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21524" name="Text Box 25"/>
          <p:cNvSpPr txBox="1">
            <a:spLocks noChangeArrowheads="1"/>
          </p:cNvSpPr>
          <p:nvPr/>
        </p:nvSpPr>
        <p:spPr bwMode="auto">
          <a:xfrm>
            <a:off x="4068763" y="981075"/>
            <a:ext cx="18002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  <a:hlinkClick r:id="rId10" action="ppaction://hlinksldjump"/>
              </a:rPr>
              <a:t>Географы</a:t>
            </a:r>
            <a:endParaRPr lang="ru-RU" b="1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21526" name="Picture 665" descr="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665" descr="3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188913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688" y="4724400"/>
            <a:ext cx="24114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202113" y="1320800"/>
            <a:ext cx="335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Литературоведы</a:t>
            </a:r>
          </a:p>
        </p:txBody>
      </p:sp>
      <p:sp>
        <p:nvSpPr>
          <p:cNvPr id="22530" name="Text Box 18"/>
          <p:cNvSpPr txBox="1">
            <a:spLocks noChangeArrowheads="1"/>
          </p:cNvSpPr>
          <p:nvPr/>
        </p:nvSpPr>
        <p:spPr bwMode="auto">
          <a:xfrm>
            <a:off x="1592263" y="2487613"/>
            <a:ext cx="7129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1200" b="1">
                <a:solidFill>
                  <a:schemeClr val="bg1"/>
                </a:solidFill>
              </a:rPr>
              <a:t>Прочтите  новеллу Бестужева-Марлинского «Мореход Никитин» или прослушайте аудиозапись текста художественного произведения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1200" b="1">
                <a:solidFill>
                  <a:schemeClr val="bg1"/>
                </a:solidFill>
              </a:rPr>
              <a:t>Познакомьтесь с биографией писателя, создайте свой музей экспонатов, связанных с именем Бестужева-Марлинского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1200" b="1">
                <a:solidFill>
                  <a:schemeClr val="bg1"/>
                </a:solidFill>
              </a:rPr>
              <a:t>Раскройте характер главного героя произведения, Савелия, основываясь на анализе вопросов, представленных в конспектах  уроков, посвященных новелле Бестужева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ru-RU" sz="1200" b="1">
                <a:solidFill>
                  <a:schemeClr val="bg1"/>
                </a:solidFill>
              </a:rPr>
              <a:t>Результатом вашей работы будет подготовка и проведение внеклассного мероприятия, создание презентации</a:t>
            </a:r>
          </a:p>
        </p:txBody>
      </p:sp>
      <p:sp>
        <p:nvSpPr>
          <p:cNvPr id="6157" name="Oval 19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429500" y="6215063"/>
            <a:ext cx="15113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2" name="Text Box 20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643813" y="635793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Итог </a:t>
            </a:r>
            <a:r>
              <a:rPr lang="ru-RU" sz="1200" b="1">
                <a:solidFill>
                  <a:schemeClr val="bg1"/>
                </a:solidFill>
                <a:hlinkClick r:id="rId3" action="ppaction://hlinkpres?slideindex=1&amp;slidetitle="/>
              </a:rPr>
              <a:t>работы</a:t>
            </a: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2533" name="Text Box 1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22534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22535" name="Text 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22536" name="Text Box 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22537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22538" name="Text Box 1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22539" name="Text Box 23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1231900" y="758825"/>
            <a:ext cx="215900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</a:rPr>
              <a:t>Литературоведы</a:t>
            </a:r>
          </a:p>
        </p:txBody>
      </p:sp>
      <p:sp>
        <p:nvSpPr>
          <p:cNvPr id="22540" name="Text Box 25"/>
          <p:cNvSpPr txBox="1">
            <a:spLocks noChangeArrowheads="1"/>
          </p:cNvSpPr>
          <p:nvPr/>
        </p:nvSpPr>
        <p:spPr bwMode="auto">
          <a:xfrm>
            <a:off x="4149725" y="77311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</a:rPr>
              <a:t>Географы</a:t>
            </a:r>
          </a:p>
        </p:txBody>
      </p:sp>
      <p:sp>
        <p:nvSpPr>
          <p:cNvPr id="22541" name="Text Box 26"/>
          <p:cNvSpPr txBox="1">
            <a:spLocks noChangeArrowheads="1"/>
          </p:cNvSpPr>
          <p:nvPr/>
        </p:nvSpPr>
        <p:spPr bwMode="auto">
          <a:xfrm>
            <a:off x="6743700" y="792163"/>
            <a:ext cx="1800225" cy="377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</a:rPr>
              <a:t>Журналисты</a:t>
            </a:r>
          </a:p>
        </p:txBody>
      </p:sp>
      <p:sp>
        <p:nvSpPr>
          <p:cNvPr id="22542" name="Прямоугольник 24"/>
          <p:cNvSpPr>
            <a:spLocks noChangeArrowheads="1"/>
          </p:cNvSpPr>
          <p:nvPr/>
        </p:nvSpPr>
        <p:spPr bwMode="auto">
          <a:xfrm>
            <a:off x="1852613" y="4787900"/>
            <a:ext cx="66071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CC"/>
                </a:solidFill>
              </a:rPr>
              <a:t> </a:t>
            </a:r>
            <a:r>
              <a:rPr lang="ru-RU" sz="1400" b="1">
                <a:solidFill>
                  <a:schemeClr val="bg1"/>
                </a:solidFill>
              </a:rPr>
              <a:t>Для работы воспользуйтесь следующими ресурсами 1.</a:t>
            </a:r>
            <a:r>
              <a:rPr lang="ru-RU" sz="1400" b="1">
                <a:solidFill>
                  <a:schemeClr val="bg1"/>
                </a:solidFill>
                <a:hlinkClick r:id="rId11" action="ppaction://hlinkfile"/>
              </a:rPr>
              <a:t>4010-aa-bestuzhev-marlinskiy-morehod-nikitin-audiokniga.html</a:t>
            </a:r>
            <a:r>
              <a:rPr lang="ru-RU" sz="1400" b="1">
                <a:solidFill>
                  <a:schemeClr val="bg1"/>
                </a:solidFill>
              </a:rPr>
              <a:t>; </a:t>
            </a:r>
            <a:r>
              <a:rPr lang="ru-RU" sz="1400" b="1">
                <a:solidFill>
                  <a:schemeClr val="bg1"/>
                </a:solidFill>
                <a:hlinkClick r:id="rId12" action="ppaction://hlinkfile"/>
              </a:rPr>
              <a:t>\morehod_nikitin-6757.htm</a:t>
            </a:r>
            <a:endParaRPr lang="ru-RU" sz="14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2. </a:t>
            </a:r>
            <a:r>
              <a:rPr lang="ru-RU" sz="1400" b="1">
                <a:solidFill>
                  <a:schemeClr val="bg1"/>
                </a:solidFill>
                <a:hlinkClick r:id="rId13" action="ppaction://hlinkfile"/>
              </a:rPr>
              <a:t>\Бестужев,Википедия.htm</a:t>
            </a:r>
            <a:r>
              <a:rPr lang="ru-RU" sz="1400" b="1">
                <a:solidFill>
                  <a:schemeClr val="bg1"/>
                </a:solidFill>
              </a:rPr>
              <a:t>;</a:t>
            </a:r>
            <a:r>
              <a:rPr lang="ru-RU" sz="1400" b="1">
                <a:solidFill>
                  <a:schemeClr val="bg1"/>
                </a:solidFill>
                <a:hlinkClick r:id="rId14" action="ppaction://hlinkfile"/>
              </a:rPr>
              <a:t>\default.htm</a:t>
            </a:r>
            <a:endParaRPr lang="ru-RU" sz="14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3. </a:t>
            </a:r>
            <a:r>
              <a:rPr lang="ru-RU" sz="1400" b="1">
                <a:solidFill>
                  <a:schemeClr val="bg1"/>
                </a:solidFill>
                <a:hlinkClick r:id="rId15" action="ppaction://hlinkfile"/>
              </a:rPr>
              <a:t>образовательные ресурсы айти мореход.htm</a:t>
            </a:r>
            <a:r>
              <a:rPr lang="ru-RU" sz="1400" b="1">
                <a:solidFill>
                  <a:schemeClr val="bg1"/>
                </a:solidFill>
              </a:rPr>
              <a:t>;</a:t>
            </a:r>
            <a:r>
              <a:rPr lang="ru-RU" sz="1400" b="1">
                <a:solidFill>
                  <a:schemeClr val="bg1"/>
                </a:solidFill>
                <a:hlinkClick r:id="rId16" action="ppaction://hlinkfile"/>
              </a:rPr>
              <a:t>\Образ Савелия.htm</a:t>
            </a:r>
            <a:r>
              <a:rPr lang="ru-RU" sz="1400" b="1">
                <a:solidFill>
                  <a:schemeClr val="bg1"/>
                </a:solidFill>
              </a:rPr>
              <a:t>; </a:t>
            </a:r>
            <a:r>
              <a:rPr lang="ru-RU" sz="1400" b="1">
                <a:solidFill>
                  <a:schemeClr val="bg1"/>
                </a:solidFill>
                <a:hlinkClick r:id="rId17" action="ppaction://hlinkfile"/>
              </a:rPr>
              <a:t>\уроки по МОРЕХОДУ НИКИТИНУ.htm</a:t>
            </a:r>
            <a:endParaRPr lang="ru-RU" sz="1400">
              <a:solidFill>
                <a:schemeClr val="bg1"/>
              </a:solidFill>
            </a:endParaRPr>
          </a:p>
        </p:txBody>
      </p:sp>
      <p:pic>
        <p:nvPicPr>
          <p:cNvPr id="22543" name="Picture 16" descr="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2001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419475" y="1228725"/>
            <a:ext cx="344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Географы</a:t>
            </a:r>
          </a:p>
        </p:txBody>
      </p:sp>
      <p:sp>
        <p:nvSpPr>
          <p:cNvPr id="8205" name="Oval 15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215188" y="6000750"/>
            <a:ext cx="15113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3555" name="Text Box 16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429500" y="60721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Итог работы</a:t>
            </a: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auto">
          <a:xfrm>
            <a:off x="1724025" y="1719263"/>
            <a:ext cx="68405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arenR"/>
            </a:pPr>
            <a:r>
              <a:rPr lang="ru-RU" sz="1600" b="1"/>
              <a:t>Найдите из различных источников информацию, дающую представление  о  физико-географических особенностях Европейского Юга России: особенности рельефа и полезных ископаемых, особенности климата и природных зон.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arenR"/>
            </a:pPr>
            <a:r>
              <a:rPr lang="ru-RU" sz="1600" b="1"/>
              <a:t> Выясните, каков состав экономического района России – Европейского Юга. В составе какой административной единицы находится г. Дербент? 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arenR"/>
            </a:pPr>
            <a:r>
              <a:rPr lang="ru-RU" sz="1600" b="1"/>
              <a:t> Из</a:t>
            </a:r>
            <a:r>
              <a:rPr lang="ru-RU" sz="1600"/>
              <a:t>учи</a:t>
            </a:r>
            <a:r>
              <a:rPr lang="ru-RU" sz="1600" b="1"/>
              <a:t>те природу возникновения и признаки ветров,  по шкале Бофорта изучите изменения на суше и на поверхности моря, вызванные одним из ветров.</a:t>
            </a:r>
            <a:endParaRPr lang="ru-RU"/>
          </a:p>
        </p:txBody>
      </p:sp>
      <p:sp>
        <p:nvSpPr>
          <p:cNvPr id="23557" name="Text Box 27"/>
          <p:cNvSpPr txBox="1">
            <a:spLocks noChangeArrowheads="1"/>
          </p:cNvSpPr>
          <p:nvPr/>
        </p:nvSpPr>
        <p:spPr bwMode="auto">
          <a:xfrm>
            <a:off x="1506538" y="4724400"/>
            <a:ext cx="75961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CC"/>
                </a:solidFill>
              </a:rPr>
              <a:t>            </a:t>
            </a:r>
            <a:r>
              <a:rPr lang="ru-RU" sz="1600" b="1"/>
              <a:t>Для работы воспользуйтесь следующими ресурсами:</a:t>
            </a:r>
          </a:p>
          <a:p>
            <a:pPr>
              <a:spcBef>
                <a:spcPct val="50000"/>
              </a:spcBef>
            </a:pPr>
            <a:r>
              <a:rPr lang="ru-RU" sz="1600" b="1"/>
              <a:t>1. </a:t>
            </a:r>
            <a:r>
              <a:rPr lang="ru-RU" sz="1600" b="1">
                <a:hlinkClick r:id="rId4" action="ppaction://hlinkfile"/>
              </a:rPr>
              <a:t>\1100834.html</a:t>
            </a:r>
            <a:endParaRPr lang="ru-RU" sz="1600" b="1"/>
          </a:p>
          <a:p>
            <a:pPr>
              <a:spcBef>
                <a:spcPct val="50000"/>
              </a:spcBef>
            </a:pPr>
            <a:r>
              <a:rPr lang="ru-RU" sz="1600" b="1"/>
              <a:t>2. </a:t>
            </a:r>
            <a:r>
              <a:rPr lang="ru-RU" sz="1600" b="1">
                <a:hlinkClick r:id="rId5" action="ppaction://hlinkfile"/>
              </a:rPr>
              <a:t>\Дербент.htm</a:t>
            </a:r>
            <a:endParaRPr lang="ru-RU" sz="1600" b="1"/>
          </a:p>
          <a:p>
            <a:pPr>
              <a:spcBef>
                <a:spcPct val="50000"/>
              </a:spcBef>
            </a:pPr>
            <a:r>
              <a:rPr lang="ru-RU" sz="1600" b="1"/>
              <a:t>3. </a:t>
            </a:r>
            <a:r>
              <a:rPr lang="ru-RU" sz="1600" b="1">
                <a:hlinkClick r:id="rId6" action="ppaction://hlinkfile"/>
              </a:rPr>
              <a:t>\230.html</a:t>
            </a:r>
            <a:endParaRPr lang="ru-RU" sz="1600" b="1"/>
          </a:p>
        </p:txBody>
      </p:sp>
      <p:sp>
        <p:nvSpPr>
          <p:cNvPr id="23558" name="Text Box 1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23559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23560" name="Text 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23561" name="Text Box 1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23562" name="Text Box 1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23563" name="Text Box 1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23564" name="Text Box 23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652463"/>
            <a:ext cx="15843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</a:rPr>
              <a:t>Географы</a:t>
            </a:r>
          </a:p>
        </p:txBody>
      </p:sp>
      <p:sp>
        <p:nvSpPr>
          <p:cNvPr id="23565" name="Text Box 25"/>
          <p:cNvSpPr txBox="1">
            <a:spLocks noChangeArrowheads="1"/>
          </p:cNvSpPr>
          <p:nvPr/>
        </p:nvSpPr>
        <p:spPr bwMode="auto">
          <a:xfrm>
            <a:off x="3563938" y="635000"/>
            <a:ext cx="2160587" cy="36830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</a:rPr>
              <a:t>Литературоведы</a:t>
            </a:r>
          </a:p>
        </p:txBody>
      </p:sp>
      <p:sp>
        <p:nvSpPr>
          <p:cNvPr id="23566" name="Text Box 26"/>
          <p:cNvSpPr txBox="1">
            <a:spLocks noChangeArrowheads="1"/>
          </p:cNvSpPr>
          <p:nvPr/>
        </p:nvSpPr>
        <p:spPr bwMode="auto">
          <a:xfrm>
            <a:off x="6657975" y="65881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</a:rPr>
              <a:t>Журналисты</a:t>
            </a:r>
          </a:p>
        </p:txBody>
      </p:sp>
      <p:pic>
        <p:nvPicPr>
          <p:cNvPr id="23569" name="Picture 665" descr="32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665" descr="32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188913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906838" y="106045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Журналисты</a:t>
            </a:r>
          </a:p>
        </p:txBody>
      </p:sp>
      <p:sp>
        <p:nvSpPr>
          <p:cNvPr id="9229" name="Oval 15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7143750" y="6072188"/>
            <a:ext cx="15113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79" name="Text Box 16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7358063" y="6143625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</a:rPr>
              <a:t>Итог </a:t>
            </a:r>
            <a:r>
              <a:rPr lang="ru-RU" sz="1200" b="1">
                <a:solidFill>
                  <a:schemeClr val="bg1"/>
                </a:solidFill>
                <a:hlinkClick r:id="rId3" action="ppaction://hlinkpres?slideindex=1&amp;slidetitle="/>
              </a:rPr>
              <a:t>работы</a:t>
            </a: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24580" name="Text Box 23"/>
          <p:cNvSpPr txBox="1">
            <a:spLocks noChangeArrowheads="1"/>
          </p:cNvSpPr>
          <p:nvPr/>
        </p:nvSpPr>
        <p:spPr bwMode="auto">
          <a:xfrm>
            <a:off x="1657350" y="1612900"/>
            <a:ext cx="72866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1200" b="1"/>
              <a:t>Подберите материал по истории российского мореплавания и создайте слайд «Составные части российского корабля 19 в.».</a:t>
            </a:r>
          </a:p>
          <a:p>
            <a:pPr marL="342900" indent="-342900">
              <a:buFontTx/>
              <a:buAutoNum type="arabicParenR"/>
            </a:pPr>
            <a:r>
              <a:rPr lang="ru-RU" sz="1200" b="1"/>
              <a:t>Составьте и оформите фотоколлаж из работ учащихся «Портрет морехода Никитина».</a:t>
            </a:r>
          </a:p>
          <a:p>
            <a:pPr marL="342900" indent="-342900">
              <a:buFontTx/>
              <a:buAutoNum type="arabicParenR"/>
            </a:pPr>
            <a:r>
              <a:rPr lang="ru-RU" sz="1200" b="1"/>
              <a:t> Найдите из различных источников информацию, дающую представление  о том, как правильно брать интервью, проводить опрос и делать публичные выступления. Подготовьте интервью на тему «Как вы путешествуете? Какие впечатления вы получили во время путешествия?»</a:t>
            </a:r>
          </a:p>
          <a:p>
            <a:pPr marL="342900" indent="-342900">
              <a:buFontTx/>
              <a:buAutoNum type="arabicParenR"/>
            </a:pPr>
            <a:r>
              <a:rPr lang="ru-RU" sz="1200" b="1"/>
              <a:t>Добавьте в план работы кружка «Юный журналист» работу над веб-сайтом и отразите в новом выпуске газеты «Две пятерки» информацию об истории российского мореплавания</a:t>
            </a:r>
          </a:p>
          <a:p>
            <a:pPr marL="342900" indent="-342900">
              <a:buFontTx/>
              <a:buAutoNum type="arabicParenR"/>
            </a:pPr>
            <a:r>
              <a:rPr lang="ru-RU" sz="1200" b="1"/>
              <a:t>Итог: Необходимо создать презентацию по итогам работы групп – игра-путешествие «История морехода Никитина».</a:t>
            </a:r>
          </a:p>
        </p:txBody>
      </p: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1503363" y="4697413"/>
            <a:ext cx="75961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Для работы воспользуйтесь следующими ресурсами: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1. </a:t>
            </a:r>
            <a:r>
              <a:rPr lang="ru-RU" sz="1200" b="1">
                <a:hlinkClick r:id="rId4" action="ppaction://hlinkfile"/>
              </a:rPr>
              <a:t>p804886.html</a:t>
            </a:r>
            <a:r>
              <a:rPr lang="ru-RU" sz="1200" b="1"/>
              <a:t>;  </a:t>
            </a:r>
          </a:p>
          <a:p>
            <a:pPr>
              <a:spcBef>
                <a:spcPct val="50000"/>
              </a:spcBef>
            </a:pPr>
            <a:r>
              <a:rPr lang="ru-RU" sz="1200" b="1"/>
              <a:t>2. </a:t>
            </a:r>
            <a:r>
              <a:rPr lang="ru-RU" sz="1200" b="1">
                <a:hlinkClick r:id="rId5" action="ppaction://hlinkfile"/>
              </a:rPr>
              <a:t>\9509.htm</a:t>
            </a:r>
            <a:endParaRPr lang="ru-RU" sz="1200" b="1"/>
          </a:p>
          <a:p>
            <a:pPr>
              <a:spcBef>
                <a:spcPct val="50000"/>
              </a:spcBef>
            </a:pPr>
            <a:r>
              <a:rPr lang="ru-RU" sz="1200" b="1"/>
              <a:t>3. </a:t>
            </a:r>
            <a:r>
              <a:rPr lang="ru-RU" sz="1200" b="1">
                <a:hlinkClick r:id="rId6" action="ppaction://hlinkfile"/>
              </a:rPr>
              <a:t>в помощь юному журналисту.htm</a:t>
            </a:r>
            <a:endParaRPr lang="ru-RU" sz="1200" b="1"/>
          </a:p>
          <a:p>
            <a:pPr>
              <a:spcBef>
                <a:spcPct val="50000"/>
              </a:spcBef>
            </a:pPr>
            <a:r>
              <a:rPr lang="ru-RU" sz="1200" b="1"/>
              <a:t>4.</a:t>
            </a:r>
            <a:r>
              <a:rPr lang="ru-RU" sz="1200" b="1">
                <a:hlinkClick r:id="rId7" action="ppaction://hlinkfile"/>
              </a:rPr>
              <a:t>\kruzhok_.doc</a:t>
            </a:r>
            <a:endParaRPr lang="ru-RU" sz="1200" b="1"/>
          </a:p>
        </p:txBody>
      </p:sp>
      <p:sp>
        <p:nvSpPr>
          <p:cNvPr id="24582" name="Text Box 26"/>
          <p:cNvSpPr txBox="1">
            <a:spLocks noChangeArrowheads="1"/>
          </p:cNvSpPr>
          <p:nvPr/>
        </p:nvSpPr>
        <p:spPr bwMode="auto">
          <a:xfrm>
            <a:off x="1692275" y="5445125"/>
            <a:ext cx="691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u="sng"/>
          </a:p>
        </p:txBody>
      </p:sp>
      <p:sp>
        <p:nvSpPr>
          <p:cNvPr id="24583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24584" name="Text 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24585" name="Text Box 1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24586" name="Text Box 1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24587" name="Text Box 18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24588" name="Text Box 1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24589" name="Text Box 23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476250"/>
            <a:ext cx="2160588" cy="36988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</a:rPr>
              <a:t>Литературоведы</a:t>
            </a:r>
          </a:p>
        </p:txBody>
      </p:sp>
      <p:sp>
        <p:nvSpPr>
          <p:cNvPr id="24590" name="Text Box 25"/>
          <p:cNvSpPr txBox="1">
            <a:spLocks noChangeArrowheads="1"/>
          </p:cNvSpPr>
          <p:nvPr/>
        </p:nvSpPr>
        <p:spPr bwMode="auto">
          <a:xfrm>
            <a:off x="4114800" y="469900"/>
            <a:ext cx="18002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</a:rPr>
              <a:t>Журналисты</a:t>
            </a:r>
          </a:p>
        </p:txBody>
      </p:sp>
      <p:sp>
        <p:nvSpPr>
          <p:cNvPr id="24591" name="Text Box 26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6780213" y="466725"/>
            <a:ext cx="18002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</a:rPr>
              <a:t>Географы</a:t>
            </a:r>
          </a:p>
        </p:txBody>
      </p:sp>
      <p:pic>
        <p:nvPicPr>
          <p:cNvPr id="24593" name="Picture 665" descr="32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56325" y="3933825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665" descr="32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16688" y="4221163"/>
            <a:ext cx="935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smtClean="0">
                <a:effectLst/>
              </a:rPr>
              <a:t>Критерии оценки работы  группы «Литературоведы»</a:t>
            </a:r>
          </a:p>
        </p:txBody>
      </p:sp>
      <p:graphicFrame>
        <p:nvGraphicFramePr>
          <p:cNvPr id="33836" name="Group 44"/>
          <p:cNvGraphicFramePr>
            <a:graphicFrameLocks noGrp="1"/>
          </p:cNvGraphicFramePr>
          <p:nvPr>
            <p:ph idx="4294967295"/>
          </p:nvPr>
        </p:nvGraphicFramePr>
        <p:xfrm>
          <a:off x="457200" y="2781300"/>
          <a:ext cx="8229600" cy="385381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 оценок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Обоснование критериев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Биография писателя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ответов на вопросы викторины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Ответы на вопросы по анализу текста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 верный, развернутый, с опорой на текст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Выразительное чтение, декламация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Эмоциональность, точность, правильность расстановки логических ударений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3" name="Oval 4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834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935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5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935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7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smtClean="0">
                <a:effectLst/>
              </a:rPr>
              <a:t>Критерии оценки работы группы «Географы»</a:t>
            </a:r>
          </a:p>
        </p:txBody>
      </p:sp>
      <p:graphicFrame>
        <p:nvGraphicFramePr>
          <p:cNvPr id="34850" name="Group 34"/>
          <p:cNvGraphicFramePr>
            <a:graphicFrameLocks noGrp="1"/>
          </p:cNvGraphicFramePr>
          <p:nvPr>
            <p:ph idx="4294967295"/>
          </p:nvPr>
        </p:nvGraphicFramePr>
        <p:xfrm>
          <a:off x="457200" y="2781300"/>
          <a:ext cx="8229600" cy="413956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 оценок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Обоснование критериев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Составление карты путешествия морехода Никитина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Точность, аккуратность.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Умение работать со шкалой Бофорта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Соответствие силы ветра изменениям в природе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Экономические и физические особенности Европейского Юга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правильных ответов на вопросы викторины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1" name="Oval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820150" y="6308725"/>
            <a:ext cx="323850" cy="549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52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4813"/>
            <a:ext cx="935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i="1" smtClean="0">
                <a:effectLst/>
              </a:rPr>
              <a:t>Критерии оценок группы «Журналисты»</a:t>
            </a:r>
          </a:p>
        </p:txBody>
      </p:sp>
      <p:graphicFrame>
        <p:nvGraphicFramePr>
          <p:cNvPr id="35876" name="Group 36"/>
          <p:cNvGraphicFramePr>
            <a:graphicFrameLocks noGrp="1"/>
          </p:cNvGraphicFramePr>
          <p:nvPr>
            <p:ph idx="4294967295"/>
          </p:nvPr>
        </p:nvGraphicFramePr>
        <p:xfrm>
          <a:off x="395288" y="2636838"/>
          <a:ext cx="8229600" cy="413797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 оценок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Обоснование критериев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Ведение интервью, создание видеорепортажа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Грамотность, последовательность речи репортера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Коллаж из рисунков ребят, посвященный «Истории мореплавания»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Красочность, достоверность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Статьи, опубликованные в газете «Две пятерки»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Особенности авторского стиля, актуальность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7" name="Oval 3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5878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9350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9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i="1" smtClean="0">
                <a:effectLst/>
              </a:rPr>
              <a:t>Материал исследования группы  «Географов»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r>
              <a:rPr lang="ru-RU" sz="2000" b="1" i="1" smtClean="0"/>
              <a:t>Место действия новеллы Бестужева-Марлинского «Мореход Никитин»</a:t>
            </a:r>
          </a:p>
          <a:p>
            <a:r>
              <a:rPr lang="ru-RU" sz="2000" b="1" i="1" smtClean="0"/>
              <a:t>Географические объекты биографии писателя</a:t>
            </a:r>
          </a:p>
          <a:p>
            <a:r>
              <a:rPr lang="ru-RU" sz="2000" b="1" i="1" smtClean="0"/>
              <a:t>Физико-географические особенности Европейского Юга России</a:t>
            </a:r>
          </a:p>
          <a:p>
            <a:r>
              <a:rPr lang="ru-RU" sz="2000" b="1" i="1" smtClean="0"/>
              <a:t>Признаки ветров и природа их возникновения</a:t>
            </a:r>
          </a:p>
          <a:p>
            <a:endParaRPr lang="ru-RU" sz="2000" b="1" i="1" smtClean="0"/>
          </a:p>
        </p:txBody>
      </p:sp>
      <p:sp>
        <p:nvSpPr>
          <p:cNvPr id="10243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58769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97425"/>
            <a:ext cx="54292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76375" y="0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99FF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08400" y="1700213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оценки презентации</a:t>
            </a:r>
          </a:p>
        </p:txBody>
      </p:sp>
      <p:sp>
        <p:nvSpPr>
          <p:cNvPr id="25604" name="Rectangle 639"/>
          <p:cNvSpPr>
            <a:spLocks noChangeArrowheads="1"/>
          </p:cNvSpPr>
          <p:nvPr/>
        </p:nvSpPr>
        <p:spPr bwMode="auto">
          <a:xfrm>
            <a:off x="0" y="633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5" name="Text Box 655"/>
          <p:cNvSpPr txBox="1">
            <a:spLocks noChangeArrowheads="1"/>
          </p:cNvSpPr>
          <p:nvPr/>
        </p:nvSpPr>
        <p:spPr bwMode="auto">
          <a:xfrm>
            <a:off x="1692275" y="6453188"/>
            <a:ext cx="5472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6" name="Text Box 656"/>
          <p:cNvSpPr txBox="1">
            <a:spLocks noChangeArrowheads="1"/>
          </p:cNvSpPr>
          <p:nvPr/>
        </p:nvSpPr>
        <p:spPr bwMode="auto">
          <a:xfrm>
            <a:off x="1671638" y="6329363"/>
            <a:ext cx="412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7" name="Text Box 657"/>
          <p:cNvSpPr txBox="1">
            <a:spLocks noChangeArrowheads="1"/>
          </p:cNvSpPr>
          <p:nvPr/>
        </p:nvSpPr>
        <p:spPr bwMode="auto">
          <a:xfrm>
            <a:off x="714375" y="6381750"/>
            <a:ext cx="8250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1"/>
          </a:p>
        </p:txBody>
      </p:sp>
      <p:pic>
        <p:nvPicPr>
          <p:cNvPr id="25608" name="Picture 665" descr="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25610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25611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25612" name="Text Box 1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25613" name="Text Box 1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25614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25615" name="Text Box 2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116013" y="981075"/>
            <a:ext cx="22320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10" action="ppaction://hlinksldjump"/>
              </a:rPr>
              <a:t>Литературоведы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25616" name="Text Box 25"/>
          <p:cNvSpPr txBox="1">
            <a:spLocks noChangeArrowheads="1"/>
          </p:cNvSpPr>
          <p:nvPr/>
        </p:nvSpPr>
        <p:spPr bwMode="auto">
          <a:xfrm>
            <a:off x="4011613" y="95726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  <a:hlinkClick r:id="rId11" action="ppaction://hlinksldjump"/>
              </a:rPr>
              <a:t>Географы</a:t>
            </a:r>
            <a:endParaRPr lang="ru-RU" b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25617" name="Text Box 26"/>
          <p:cNvSpPr txBox="1">
            <a:spLocks noChangeArrowheads="1"/>
          </p:cNvSpPr>
          <p:nvPr/>
        </p:nvSpPr>
        <p:spPr bwMode="auto">
          <a:xfrm>
            <a:off x="6588125" y="955675"/>
            <a:ext cx="18002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12" action="ppaction://hlinksldjump"/>
              </a:rPr>
              <a:t>Журналисты</a:t>
            </a:r>
            <a:endParaRPr lang="ru-RU" b="1">
              <a:solidFill>
                <a:srgbClr val="CC0099"/>
              </a:solidFill>
            </a:endParaRPr>
          </a:p>
        </p:txBody>
      </p:sp>
      <p:pic>
        <p:nvPicPr>
          <p:cNvPr id="25619" name="Picture 665" descr="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70" name="Group 70"/>
          <p:cNvGraphicFramePr>
            <a:graphicFrameLocks noGrp="1"/>
          </p:cNvGraphicFramePr>
          <p:nvPr/>
        </p:nvGraphicFramePr>
        <p:xfrm>
          <a:off x="1524000" y="2420938"/>
          <a:ext cx="7440613" cy="4179253"/>
        </p:xfrm>
        <a:graphic>
          <a:graphicData uri="http://schemas.openxmlformats.org/drawingml/2006/table">
            <a:tbl>
              <a:tblPr/>
              <a:tblGrid>
                <a:gridCol w="1487488"/>
                <a:gridCol w="1704975"/>
                <a:gridCol w="1511300"/>
                <a:gridCol w="1368425"/>
                <a:gridCol w="1368425"/>
              </a:tblGrid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Критерии оценок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Обоснование критериев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Литераторы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Географы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Журналисты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Создание слайдов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Титульный слайд с заголовком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Использование дополнительных ресурсов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Количество слайдов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Использование эффектов анимации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Вставка графиков и таблиц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Грамотное создание и сохранение документов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Организация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Красивое оформление презентации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Слайды представлены в логической последовательности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0-5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708400" y="128428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Итоги</a:t>
            </a:r>
          </a:p>
        </p:txBody>
      </p:sp>
      <p:sp>
        <p:nvSpPr>
          <p:cNvPr id="26626" name="Text Box 25"/>
          <p:cNvSpPr txBox="1">
            <a:spLocks noChangeArrowheads="1"/>
          </p:cNvSpPr>
          <p:nvPr/>
        </p:nvSpPr>
        <p:spPr bwMode="auto">
          <a:xfrm>
            <a:off x="1908175" y="4221163"/>
            <a:ext cx="56165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sz="1600" b="1">
              <a:solidFill>
                <a:srgbClr val="000099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ru-RU" sz="1600" b="1">
              <a:solidFill>
                <a:srgbClr val="000099"/>
              </a:solidFill>
            </a:endParaRPr>
          </a:p>
        </p:txBody>
      </p:sp>
      <p:sp>
        <p:nvSpPr>
          <p:cNvPr id="26627" name="Text Box 26"/>
          <p:cNvSpPr txBox="1">
            <a:spLocks noChangeArrowheads="1"/>
          </p:cNvSpPr>
          <p:nvPr/>
        </p:nvSpPr>
        <p:spPr bwMode="auto">
          <a:xfrm>
            <a:off x="1692275" y="3716338"/>
            <a:ext cx="7127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500" b="1" i="1">
              <a:solidFill>
                <a:schemeClr val="accent2"/>
              </a:solidFill>
            </a:endParaRPr>
          </a:p>
        </p:txBody>
      </p:sp>
      <p:sp>
        <p:nvSpPr>
          <p:cNvPr id="26628" name="Text Box 1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26629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26630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26631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26632" name="Text Box 1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26633" name="Text Box 1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26634" name="Text Box 2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166813" y="611188"/>
            <a:ext cx="2233612" cy="65087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CC0099"/>
                </a:solidFill>
              </a:rPr>
              <a:t>Литературоведы</a:t>
            </a:r>
          </a:p>
        </p:txBody>
      </p:sp>
      <p:sp>
        <p:nvSpPr>
          <p:cNvPr id="26635" name="Text Box 25"/>
          <p:cNvSpPr txBox="1">
            <a:spLocks noChangeArrowheads="1"/>
          </p:cNvSpPr>
          <p:nvPr/>
        </p:nvSpPr>
        <p:spPr bwMode="auto">
          <a:xfrm>
            <a:off x="4100513" y="611188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</a:rPr>
              <a:t>Географы</a:t>
            </a:r>
          </a:p>
        </p:txBody>
      </p:sp>
      <p:sp>
        <p:nvSpPr>
          <p:cNvPr id="26636" name="Text Box 26"/>
          <p:cNvSpPr txBox="1">
            <a:spLocks noChangeArrowheads="1"/>
          </p:cNvSpPr>
          <p:nvPr/>
        </p:nvSpPr>
        <p:spPr bwMode="auto">
          <a:xfrm>
            <a:off x="6875463" y="60801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CC0099"/>
                </a:solidFill>
              </a:rPr>
              <a:t>Журналисты</a:t>
            </a:r>
          </a:p>
        </p:txBody>
      </p:sp>
      <p:sp>
        <p:nvSpPr>
          <p:cNvPr id="26637" name="Прямоугольник 23"/>
          <p:cNvSpPr>
            <a:spLocks noChangeArrowheads="1"/>
          </p:cNvSpPr>
          <p:nvPr/>
        </p:nvSpPr>
        <p:spPr bwMode="auto">
          <a:xfrm>
            <a:off x="1547813" y="1970088"/>
            <a:ext cx="73183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400" b="1"/>
              <a:t>Итогом работы учащихся должна стать игра-путешествие «История морехода Никитина». Участники веб-квеста, выполняя работу в группах, готовятся к защите проекта, выбирают того, кто его будет представлять на отчётной конференции, а также ведущего конкурса, определяют состав жюри, распределяют роли в игре.</a:t>
            </a:r>
          </a:p>
          <a:p>
            <a:pPr algn="just">
              <a:spcBef>
                <a:spcPts val="1200"/>
              </a:spcBef>
            </a:pPr>
            <a:r>
              <a:rPr lang="ru-RU" sz="1400" b="1"/>
              <a:t>Результатом работы является выполненный проект  в виде игры-путешествия. Мультимедийную презентацию вы можете посмотреть здесь </a:t>
            </a:r>
            <a:r>
              <a:rPr lang="ru-RU" sz="1400" b="1">
                <a:hlinkClick r:id="rId9" action="ppaction://hlinkpres?slideindex=1&amp;slidetitle="/>
              </a:rPr>
              <a:t>Никитин\мореход.ppt</a:t>
            </a:r>
            <a:endParaRPr lang="ru-RU" sz="1400" b="1"/>
          </a:p>
          <a:p>
            <a:pPr algn="just">
              <a:spcBef>
                <a:spcPts val="1200"/>
              </a:spcBef>
            </a:pPr>
            <a:r>
              <a:rPr lang="ru-RU" sz="1400" b="1"/>
              <a:t>На наш взгляд, современные дети нуждаются в таких формах организации занятий. И использование современных методов, технологий помогает современному учителю обращать внимание учащихся на связующие нити вечных человеческих ценностей и актуальных проблем сегодняшнего дня. Цель нашей работы: воспитание гражданственности, патриотичности, уважения к русской культуре, а также выработка умений находить во всемирной паутине нужную информацию, вместо бесцельного блуждания по дебрям сомнительных сайтов.</a:t>
            </a:r>
          </a:p>
          <a:p>
            <a:pPr algn="just">
              <a:spcBef>
                <a:spcPts val="1200"/>
              </a:spcBef>
            </a:pPr>
            <a:endParaRPr lang="ru-RU" sz="1400" b="1"/>
          </a:p>
          <a:p>
            <a:pPr algn="just">
              <a:spcBef>
                <a:spcPts val="1200"/>
              </a:spcBef>
            </a:pPr>
            <a:endParaRPr lang="ru-RU" sz="1400" b="1"/>
          </a:p>
        </p:txBody>
      </p:sp>
      <p:pic>
        <p:nvPicPr>
          <p:cNvPr id="26639" name="Picture 665" descr="3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665" descr="3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188913"/>
            <a:ext cx="9350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ln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i="1" smtClean="0">
                <a:effectLst/>
              </a:rPr>
              <a:t>Материал исследования группы «Литераторов»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z="2400" i="1" smtClean="0"/>
          </a:p>
          <a:p>
            <a:endParaRPr lang="ru-RU" sz="2400" i="1" smtClean="0"/>
          </a:p>
          <a:p>
            <a:endParaRPr lang="ru-RU" sz="2400" i="1" smtClean="0"/>
          </a:p>
          <a:p>
            <a:r>
              <a:rPr lang="ru-RU" sz="2400" i="1" smtClean="0"/>
              <a:t>Композиция, сюжет новеллы Бестужева-Марлинского «Мореход Никитин»</a:t>
            </a:r>
          </a:p>
          <a:p>
            <a:r>
              <a:rPr lang="ru-RU" sz="2400" i="1" smtClean="0"/>
              <a:t>Портрет Савелия: костюм, характер, внешность</a:t>
            </a:r>
          </a:p>
          <a:p>
            <a:r>
              <a:rPr lang="ru-RU" sz="2400" i="1" smtClean="0"/>
              <a:t>Тема истории мореплавания в русской литературе</a:t>
            </a:r>
          </a:p>
          <a:p>
            <a:r>
              <a:rPr lang="ru-RU" sz="2400" i="1" smtClean="0"/>
              <a:t>Биография писателя</a:t>
            </a:r>
            <a:endParaRPr lang="ru-RU" smtClean="0"/>
          </a:p>
        </p:txBody>
      </p:sp>
      <p:sp>
        <p:nvSpPr>
          <p:cNvPr id="11267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7340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4652963"/>
            <a:ext cx="52387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i="1" smtClean="0">
                <a:effectLst/>
              </a:rPr>
              <a:t>Материал исследования группы «Журналистов»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  <a:p>
            <a:r>
              <a:rPr lang="ru-RU" sz="2400" smtClean="0"/>
              <a:t>История мореплавания: по новелле Бестужева-Марлинского «Мореход Никитин» и в современное время</a:t>
            </a:r>
          </a:p>
          <a:p>
            <a:r>
              <a:rPr lang="ru-RU" sz="2400" smtClean="0"/>
              <a:t>Строение российского корабля 19 века</a:t>
            </a:r>
          </a:p>
          <a:p>
            <a:r>
              <a:rPr lang="ru-RU" sz="2400" smtClean="0"/>
              <a:t>Костюм российского мореплавателя 19 века</a:t>
            </a:r>
          </a:p>
          <a:p>
            <a:r>
              <a:rPr lang="ru-RU" sz="2400" smtClean="0"/>
              <a:t>Правила ведения интервью и видеорепортажи по данной тематике</a:t>
            </a:r>
          </a:p>
        </p:txBody>
      </p:sp>
      <p:sp>
        <p:nvSpPr>
          <p:cNvPr id="12291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60538" y="-166688"/>
            <a:ext cx="734377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99FF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4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447675"/>
            <a:ext cx="230505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3" action="ppaction://hlinksldjump"/>
              </a:rPr>
              <a:t>Литературоведы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13315" name="Text Box 25"/>
          <p:cNvSpPr txBox="1">
            <a:spLocks noChangeArrowheads="1"/>
          </p:cNvSpPr>
          <p:nvPr/>
        </p:nvSpPr>
        <p:spPr bwMode="auto">
          <a:xfrm>
            <a:off x="4102100" y="477838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  <a:hlinkClick r:id="rId4" action="ppaction://hlinksldjump"/>
              </a:rPr>
              <a:t>Географы</a:t>
            </a:r>
            <a:endParaRPr lang="ru-RU" b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3316" name="Text Box 26"/>
          <p:cNvSpPr txBox="1">
            <a:spLocks noChangeArrowheads="1"/>
          </p:cNvSpPr>
          <p:nvPr/>
        </p:nvSpPr>
        <p:spPr bwMode="auto">
          <a:xfrm>
            <a:off x="6729413" y="463550"/>
            <a:ext cx="1800225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5" action="ppaction://hlinksldjump"/>
              </a:rPr>
              <a:t>Журналисты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3082" name="Text Box 28"/>
          <p:cNvSpPr txBox="1">
            <a:spLocks noChangeArrowheads="1"/>
          </p:cNvSpPr>
          <p:nvPr/>
        </p:nvSpPr>
        <p:spPr bwMode="auto">
          <a:xfrm>
            <a:off x="1366838" y="879475"/>
            <a:ext cx="7777162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Описание веб-квеста</a:t>
            </a:r>
            <a:endParaRPr lang="ru-RU" sz="1600" b="1" i="1" u="sng"/>
          </a:p>
          <a:p>
            <a:pPr>
              <a:spcBef>
                <a:spcPct val="50000"/>
              </a:spcBef>
              <a:defRPr/>
            </a:pPr>
            <a:r>
              <a:rPr lang="ru-RU" sz="1600" b="1"/>
              <a:t>Данная игра-путешествие «История морехода Никитина»» представляет собой образовательный  </a:t>
            </a:r>
            <a:r>
              <a:rPr lang="en-US" sz="1600" b="1"/>
              <a:t>web</a:t>
            </a:r>
            <a:r>
              <a:rPr lang="ru-RU" sz="1600" b="1"/>
              <a:t>-квест и проводится в рамках авторской программы «Азы видеорепортажа» для учащихся 9-х классов на литературоведческом и географическом материале новеллы Бестужева-Марлинского «Мореход Никитин» с целью достижения метапредметных результатов и демонстрации достижений учащихся в области школьной журналистики.  Продолжительность игры – 5 дней. 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/>
              <a:t>Цели: 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b="1"/>
              <a:t>проверить знания текста новеллы А.А. Бестужева-Марлинского «Мореход Никитин»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b="1"/>
              <a:t>обобщить знания учащихся по теме «Хозяйство России»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b="1"/>
              <a:t>актуализировать знания учащихся по физической и экономической  географии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b="1"/>
              <a:t>продолжать воспитание патриотических чувств ребят к богатствам России. 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/>
              <a:t>Участникам проекта необходимо будет распределиться на группы и выбрать себе роль, от лица которой нужно будет пройти веб – квест. Для выполнения заданий существует список интернет-ресурсов. Перед началом следует ознакомиться с критериями оценки веб-квеста, чтобы избежать нежелаемых ошибок.</a:t>
            </a:r>
          </a:p>
        </p:txBody>
      </p:sp>
      <p:sp>
        <p:nvSpPr>
          <p:cNvPr id="13318" name="Text Box 30"/>
          <p:cNvSpPr txBox="1">
            <a:spLocks noChangeArrowheads="1"/>
          </p:cNvSpPr>
          <p:nvPr/>
        </p:nvSpPr>
        <p:spPr bwMode="auto">
          <a:xfrm>
            <a:off x="1619250" y="3068638"/>
            <a:ext cx="698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endParaRPr lang="ru-RU" sz="1500" b="1" i="1">
              <a:solidFill>
                <a:srgbClr val="0000CC"/>
              </a:solidFill>
            </a:endParaRPr>
          </a:p>
        </p:txBody>
      </p:sp>
      <p:sp>
        <p:nvSpPr>
          <p:cNvPr id="13319" name="Text Box 33"/>
          <p:cNvSpPr txBox="1">
            <a:spLocks noChangeArrowheads="1"/>
          </p:cNvSpPr>
          <p:nvPr/>
        </p:nvSpPr>
        <p:spPr bwMode="auto">
          <a:xfrm>
            <a:off x="1835150" y="4005263"/>
            <a:ext cx="63357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3320" name="Text Box 34"/>
          <p:cNvSpPr txBox="1">
            <a:spLocks noChangeArrowheads="1"/>
          </p:cNvSpPr>
          <p:nvPr/>
        </p:nvSpPr>
        <p:spPr bwMode="auto">
          <a:xfrm>
            <a:off x="1979613" y="3860800"/>
            <a:ext cx="5472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     </a:t>
            </a:r>
            <a:r>
              <a:rPr lang="ru-RU" sz="1600">
                <a:solidFill>
                  <a:srgbClr val="0033CC"/>
                </a:solidFill>
              </a:rPr>
              <a:t> </a:t>
            </a:r>
            <a:endParaRPr lang="ru-RU" sz="1600" b="1">
              <a:solidFill>
                <a:srgbClr val="0033CC"/>
              </a:solidFill>
            </a:endParaRPr>
          </a:p>
        </p:txBody>
      </p:sp>
      <p:sp>
        <p:nvSpPr>
          <p:cNvPr id="13321" name="Text Box 39"/>
          <p:cNvSpPr txBox="1">
            <a:spLocks noChangeArrowheads="1"/>
          </p:cNvSpPr>
          <p:nvPr/>
        </p:nvSpPr>
        <p:spPr bwMode="auto">
          <a:xfrm>
            <a:off x="1692275" y="4652963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i="1">
                <a:solidFill>
                  <a:srgbClr val="000099"/>
                </a:solidFill>
              </a:rPr>
              <a:t>   </a:t>
            </a:r>
            <a:r>
              <a:rPr lang="ru-RU" sz="15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3322" name="Text Box 40"/>
          <p:cNvSpPr txBox="1">
            <a:spLocks noChangeArrowheads="1"/>
          </p:cNvSpPr>
          <p:nvPr/>
        </p:nvSpPr>
        <p:spPr bwMode="auto">
          <a:xfrm>
            <a:off x="2051050" y="5661025"/>
            <a:ext cx="648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99"/>
                </a:solidFill>
              </a:rPr>
              <a:t> </a:t>
            </a:r>
            <a:endParaRPr lang="ru-RU" sz="1500" b="1">
              <a:solidFill>
                <a:srgbClr val="000099"/>
              </a:solidFill>
            </a:endParaRPr>
          </a:p>
        </p:txBody>
      </p:sp>
      <p:sp>
        <p:nvSpPr>
          <p:cNvPr id="13323" name="Text Box 42"/>
          <p:cNvSpPr txBox="1">
            <a:spLocks noChangeArrowheads="1"/>
          </p:cNvSpPr>
          <p:nvPr/>
        </p:nvSpPr>
        <p:spPr bwMode="auto">
          <a:xfrm>
            <a:off x="2051050" y="5949950"/>
            <a:ext cx="6697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solidFill>
                  <a:srgbClr val="000099"/>
                </a:solidFill>
              </a:rPr>
              <a:t>   </a:t>
            </a:r>
          </a:p>
        </p:txBody>
      </p:sp>
      <p:sp>
        <p:nvSpPr>
          <p:cNvPr id="13324" name="Text Box 1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13325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13326" name="Text Box 1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13327" name="Text Box 1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13328" name="Text Box 1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13329" name="Text Box 1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13330" name="Прямоугольник 26"/>
          <p:cNvSpPr>
            <a:spLocks noChangeArrowheads="1"/>
          </p:cNvSpPr>
          <p:nvPr/>
        </p:nvSpPr>
        <p:spPr bwMode="auto">
          <a:xfrm>
            <a:off x="6945313" y="5675313"/>
            <a:ext cx="228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99"/>
                </a:solidFill>
              </a:rPr>
              <a:t> </a:t>
            </a:r>
            <a:endParaRPr lang="ru-RU"/>
          </a:p>
        </p:txBody>
      </p:sp>
      <p:pic>
        <p:nvPicPr>
          <p:cNvPr id="13332" name="Picture 665" descr="3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665" descr="3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26035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i="1" smtClean="0">
                <a:effectLst/>
              </a:rPr>
              <a:t>Клятва «Литературоведов» 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z="2400" b="1" i="1" smtClean="0"/>
          </a:p>
          <a:p>
            <a:endParaRPr lang="ru-RU" sz="2400" b="1" i="1" smtClean="0"/>
          </a:p>
          <a:p>
            <a:endParaRPr lang="ru-RU" sz="2400" b="1" i="1" smtClean="0"/>
          </a:p>
          <a:p>
            <a:r>
              <a:rPr lang="ru-RU" sz="2400" b="1" i="1" smtClean="0"/>
              <a:t>Мы, настоящие ценители русского слова, обязуемся объективно и беспристрастно изучать и анализировать художественные произведения классической и современной литературы, сравнивая и сопоставляя!!!</a:t>
            </a:r>
          </a:p>
        </p:txBody>
      </p:sp>
      <p:sp>
        <p:nvSpPr>
          <p:cNvPr id="14339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53736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4868863"/>
            <a:ext cx="62706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i="1" smtClean="0">
                <a:effectLst/>
              </a:rPr>
              <a:t>Клятва «Географов»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Мы, современные географы, обязуемся хранить верность традициям российских исследователей земли и ее природы; соблюдать достоверность географических и экономических фактов; следовать законам физической и экономической географии!!!   </a:t>
            </a:r>
          </a:p>
        </p:txBody>
      </p:sp>
      <p:sp>
        <p:nvSpPr>
          <p:cNvPr id="15363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558958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65" descr="3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476250"/>
            <a:ext cx="9350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652963"/>
            <a:ext cx="51435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i="1" smtClean="0">
                <a:effectLst/>
              </a:rPr>
              <a:t>Клятва «Журналистов»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Мы, юные журналисты, клянемся быть правдивыми и честными в оценке событий сегодняшних и минувших дней; знать поименно всех публицистов и их произведения; создавать репортажи, достойные похвалы и подражания!!!</a:t>
            </a:r>
          </a:p>
        </p:txBody>
      </p:sp>
      <p:sp>
        <p:nvSpPr>
          <p:cNvPr id="16387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544512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4797425"/>
            <a:ext cx="63579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476375" y="0"/>
            <a:ext cx="734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99FF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92613" y="1736725"/>
            <a:ext cx="1150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Роли</a:t>
            </a:r>
          </a:p>
        </p:txBody>
      </p:sp>
      <p:sp>
        <p:nvSpPr>
          <p:cNvPr id="15363" name="Text Box 19"/>
          <p:cNvSpPr txBox="1">
            <a:spLocks noChangeArrowheads="1"/>
          </p:cNvSpPr>
          <p:nvPr/>
        </p:nvSpPr>
        <p:spPr bwMode="auto">
          <a:xfrm>
            <a:off x="1566863" y="2154238"/>
            <a:ext cx="70961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/>
              <a:t>  </a:t>
            </a:r>
            <a:r>
              <a:rPr lang="ru-RU" sz="1600" dirty="0"/>
              <a:t>. </a:t>
            </a:r>
            <a:r>
              <a:rPr lang="ru-RU" sz="1600" b="1" dirty="0"/>
              <a:t>Работа учащихся с </a:t>
            </a:r>
            <a:r>
              <a:rPr lang="en-US" sz="1600" b="1" dirty="0"/>
              <a:t>web</a:t>
            </a:r>
            <a:r>
              <a:rPr lang="ru-RU" sz="1600" b="1" dirty="0"/>
              <a:t>-</a:t>
            </a:r>
            <a:r>
              <a:rPr lang="ru-RU" sz="1600" b="1" dirty="0" err="1"/>
              <a:t>квестом</a:t>
            </a:r>
            <a:r>
              <a:rPr lang="ru-RU" sz="1600" b="1" dirty="0"/>
              <a:t> проводится по следующему плану: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/>
              <a:t>Проведение подготовительной работы.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/>
              <a:t>Распределение ролей в каждой команде.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/>
              <a:t>Работа с Интернет-ресурсами.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/>
              <a:t>Подготовка проекта, его оформление.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/>
              <a:t>Защита проектов.</a:t>
            </a:r>
          </a:p>
          <a:p>
            <a:pPr>
              <a:defRPr/>
            </a:pPr>
            <a:r>
              <a:rPr lang="ru-RU" sz="1600" b="1" dirty="0"/>
              <a:t> Участники проекта делятся  на 3 группы.                                                     Каждая группа работает над своей темой по плану </a:t>
            </a:r>
            <a:r>
              <a:rPr lang="ru-RU" sz="1600" b="1" dirty="0">
                <a:hlinkClick r:id="rId2" action="ppaction://hlinksldjump"/>
              </a:rPr>
              <a:t>(см. порядок работы)</a:t>
            </a:r>
            <a:endParaRPr lang="ru-RU" sz="1600" b="1" dirty="0"/>
          </a:p>
          <a:p>
            <a:pPr>
              <a:defRPr/>
            </a:pPr>
            <a:endParaRPr lang="ru-RU" sz="1600" b="1" dirty="0"/>
          </a:p>
        </p:txBody>
      </p:sp>
      <p:sp>
        <p:nvSpPr>
          <p:cNvPr id="17412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133600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главная</a:t>
            </a:r>
          </a:p>
        </p:txBody>
      </p:sp>
      <p:sp>
        <p:nvSpPr>
          <p:cNvPr id="17413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2636838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описание</a:t>
            </a:r>
          </a:p>
        </p:txBody>
      </p:sp>
      <p:sp>
        <p:nvSpPr>
          <p:cNvPr id="17414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141663"/>
            <a:ext cx="12954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роли</a:t>
            </a:r>
          </a:p>
        </p:txBody>
      </p:sp>
      <p:sp>
        <p:nvSpPr>
          <p:cNvPr id="17415" name="Text Box 1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39338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порядок работы</a:t>
            </a:r>
          </a:p>
        </p:txBody>
      </p:sp>
      <p:sp>
        <p:nvSpPr>
          <p:cNvPr id="17416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5661025"/>
            <a:ext cx="1295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итоги</a:t>
            </a:r>
          </a:p>
        </p:txBody>
      </p:sp>
      <p:sp>
        <p:nvSpPr>
          <p:cNvPr id="17417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1438" y="4797425"/>
            <a:ext cx="12954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99FF"/>
                </a:solidFill>
              </a:rPr>
              <a:t>критерии оценок</a:t>
            </a:r>
          </a:p>
        </p:txBody>
      </p:sp>
      <p:sp>
        <p:nvSpPr>
          <p:cNvPr id="17418" name="Text Box 23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981075"/>
            <a:ext cx="2197100" cy="37623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9" action="ppaction://hlinksldjump"/>
              </a:rPr>
              <a:t>Литературоведы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17419" name="Text Box 25"/>
          <p:cNvSpPr txBox="1">
            <a:spLocks noChangeArrowheads="1"/>
          </p:cNvSpPr>
          <p:nvPr/>
        </p:nvSpPr>
        <p:spPr bwMode="auto">
          <a:xfrm>
            <a:off x="4067175" y="95726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latin typeface="Comic Sans MS" pitchFamily="66" charset="0"/>
                <a:hlinkClick r:id="rId10" action="ppaction://hlinksldjump"/>
              </a:rPr>
              <a:t>Географы</a:t>
            </a:r>
            <a:endParaRPr lang="ru-RU" b="1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7420" name="Text Box 26"/>
          <p:cNvSpPr txBox="1">
            <a:spLocks noChangeArrowheads="1"/>
          </p:cNvSpPr>
          <p:nvPr/>
        </p:nvSpPr>
        <p:spPr bwMode="auto">
          <a:xfrm>
            <a:off x="6516688" y="957263"/>
            <a:ext cx="1800225" cy="376237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99"/>
                </a:solidFill>
                <a:hlinkClick r:id="rId11" action="ppaction://hlinksldjump"/>
              </a:rPr>
              <a:t>Журналисты</a:t>
            </a:r>
            <a:endParaRPr lang="ru-RU" b="1">
              <a:solidFill>
                <a:srgbClr val="CC0099"/>
              </a:solidFill>
            </a:endParaRPr>
          </a:p>
        </p:txBody>
      </p:sp>
      <p:sp>
        <p:nvSpPr>
          <p:cNvPr id="17421" name="Прямоугольник 20"/>
          <p:cNvSpPr>
            <a:spLocks noChangeArrowheads="1"/>
          </p:cNvSpPr>
          <p:nvPr/>
        </p:nvSpPr>
        <p:spPr bwMode="auto">
          <a:xfrm>
            <a:off x="1643063" y="1643063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b="1"/>
          </a:p>
          <a:p>
            <a:pPr algn="just"/>
            <a:r>
              <a:rPr lang="ru-RU" sz="2000" b="1"/>
              <a:t> </a:t>
            </a:r>
          </a:p>
        </p:txBody>
      </p:sp>
      <p:pic>
        <p:nvPicPr>
          <p:cNvPr id="17422" name="Picture 18" descr="PICT108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8175" y="4724400"/>
            <a:ext cx="63357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1147</TotalTime>
  <Words>1441</Words>
  <Application>Microsoft Office PowerPoint</Application>
  <PresentationFormat>Экран (4:3)</PresentationFormat>
  <Paragraphs>303</Paragraphs>
  <Slides>21</Slides>
  <Notes>0</Notes>
  <HiddenSlides>15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Материал исследования группы  «Географов»</vt:lpstr>
      <vt:lpstr>Материал исследования группы «Литераторов»</vt:lpstr>
      <vt:lpstr>Материал исследования группы «Журналистов»</vt:lpstr>
      <vt:lpstr>Слайд 5</vt:lpstr>
      <vt:lpstr>Клятва «Литературоведов» </vt:lpstr>
      <vt:lpstr>Клятва «Географов»</vt:lpstr>
      <vt:lpstr>Клятва «Журналистов»</vt:lpstr>
      <vt:lpstr>Слайд 9</vt:lpstr>
      <vt:lpstr>«Вся жизнь-игра, а люди в ней актеры»</vt:lpstr>
      <vt:lpstr>Дом кладут по кирпичу, а роль складывают по маленьким действиям</vt:lpstr>
      <vt:lpstr>Театр — высшая инстанция для решения жизненных вопросов.</vt:lpstr>
      <vt:lpstr>Слайд 13</vt:lpstr>
      <vt:lpstr>Слайд 14</vt:lpstr>
      <vt:lpstr>Слайд 15</vt:lpstr>
      <vt:lpstr>Слайд 16</vt:lpstr>
      <vt:lpstr>Критерии оценки работы  группы «Литературоведы»</vt:lpstr>
      <vt:lpstr>Критерии оценки работы группы «Географы»</vt:lpstr>
      <vt:lpstr>Критерии оценок группы «Журналисты»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Марат</cp:lastModifiedBy>
  <cp:revision>62</cp:revision>
  <dcterms:created xsi:type="dcterms:W3CDTF">2011-01-07T09:03:31Z</dcterms:created>
  <dcterms:modified xsi:type="dcterms:W3CDTF">2014-05-04T13:34:08Z</dcterms:modified>
</cp:coreProperties>
</file>