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7" r:id="rId2"/>
    <p:sldId id="286" r:id="rId3"/>
    <p:sldId id="266" r:id="rId4"/>
    <p:sldId id="287" r:id="rId5"/>
    <p:sldId id="268" r:id="rId6"/>
    <p:sldId id="269" r:id="rId7"/>
    <p:sldId id="270" r:id="rId8"/>
    <p:sldId id="291" r:id="rId9"/>
    <p:sldId id="292" r:id="rId10"/>
    <p:sldId id="293" r:id="rId11"/>
    <p:sldId id="271" r:id="rId12"/>
    <p:sldId id="272" r:id="rId13"/>
    <p:sldId id="273" r:id="rId14"/>
    <p:sldId id="274" r:id="rId15"/>
    <p:sldId id="258" r:id="rId16"/>
    <p:sldId id="259" r:id="rId17"/>
    <p:sldId id="262" r:id="rId18"/>
    <p:sldId id="263" r:id="rId19"/>
    <p:sldId id="264" r:id="rId20"/>
    <p:sldId id="288" r:id="rId21"/>
    <p:sldId id="289" r:id="rId22"/>
    <p:sldId id="290" r:id="rId23"/>
    <p:sldId id="294" r:id="rId24"/>
    <p:sldId id="284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31CAD-3C77-41E1-80B2-A1D7103EF8E3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AA86D-47DD-409A-873D-7103044BE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2A60057-255B-4ACB-8136-80894DA65366}" type="slidenum">
              <a:rPr lang="ru-RU" sz="1200">
                <a:latin typeface="Times New Roman" pitchFamily="18" charset="0"/>
              </a:rPr>
              <a:pPr algn="r"/>
              <a:t>4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E75786-0B93-4AF0-94D2-BFE227B66F6E}" type="slidenum">
              <a:rPr lang="ru-RU" sz="1200">
                <a:latin typeface="Times New Roman" pitchFamily="18" charset="0"/>
              </a:rPr>
              <a:pPr algn="r"/>
              <a:t>8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96F48E6-507D-48EF-B073-57A71EB7359C}" type="slidenum">
              <a:rPr lang="ru-RU" sz="1200">
                <a:latin typeface="Times New Roman" pitchFamily="18" charset="0"/>
              </a:rPr>
              <a:pPr algn="r"/>
              <a:t>9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74C4561-3C80-4443-8E52-184EC767E1A0}" type="slidenum">
              <a:rPr lang="ru-RU" sz="1200">
                <a:latin typeface="Times New Roman" pitchFamily="18" charset="0"/>
              </a:rPr>
              <a:pPr algn="r"/>
              <a:t>10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891C262-FD15-4AAB-8036-1B66579213B4}" type="slidenum">
              <a:rPr lang="ru-RU" sz="1200">
                <a:latin typeface="Times New Roman" pitchFamily="18" charset="0"/>
              </a:rPr>
              <a:pPr algn="r"/>
              <a:t>23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2119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DC2B2-8BF5-4881-9CCA-C7B943EAD6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C55BE-6F45-4592-9DAB-434EA8EF6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DC2B2-8BF5-4881-9CCA-C7B943EAD6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C55BE-6F45-4592-9DAB-434EA8EF6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DC2B2-8BF5-4881-9CCA-C7B943EAD6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C55BE-6F45-4592-9DAB-434EA8EF6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DC2B2-8BF5-4881-9CCA-C7B943EAD6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C55BE-6F45-4592-9DAB-434EA8EF6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DC2B2-8BF5-4881-9CCA-C7B943EAD6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C55BE-6F45-4592-9DAB-434EA8EF6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DC2B2-8BF5-4881-9CCA-C7B943EAD6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C55BE-6F45-4592-9DAB-434EA8EF6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DC2B2-8BF5-4881-9CCA-C7B943EAD6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C55BE-6F45-4592-9DAB-434EA8EF6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DC2B2-8BF5-4881-9CCA-C7B943EAD6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C55BE-6F45-4592-9DAB-434EA8EF6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DC2B2-8BF5-4881-9CCA-C7B943EAD6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C55BE-6F45-4592-9DAB-434EA8EF6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DC2B2-8BF5-4881-9CCA-C7B943EAD6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C55BE-6F45-4592-9DAB-434EA8EF6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DC2B2-8BF5-4881-9CCA-C7B943EAD6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C55BE-6F45-4592-9DAB-434EA8EF6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07DC2B2-8BF5-4881-9CCA-C7B943EAD6C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0C55BE-6F45-4592-9DAB-434EA8EF6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ll dir="r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Социализация </a:t>
            </a:r>
            <a:b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каждом этапе жизни ребенка</a:t>
            </a:r>
            <a:endParaRPr lang="ru-RU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395288" y="1628775"/>
            <a:ext cx="3355975" cy="37560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00AC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</a:rPr>
              <a:t>Интеграция как форма взаимодействия индивида с социальной средой предполагает его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активное вхождение в социум,</a:t>
            </a:r>
            <a:endParaRPr lang="ru-RU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5400000" flipH="1">
            <a:off x="2928937" y="2047876"/>
            <a:ext cx="2219325" cy="1524000"/>
            <a:chOff x="3168" y="902"/>
            <a:chExt cx="1398" cy="104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168" y="902"/>
              <a:ext cx="1398" cy="1041"/>
              <a:chOff x="3168" y="902"/>
              <a:chExt cx="1398" cy="1041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3231" y="902"/>
                <a:ext cx="1335" cy="1041"/>
                <a:chOff x="3231" y="902"/>
                <a:chExt cx="1335" cy="1041"/>
              </a:xfrm>
            </p:grpSpPr>
            <p:sp>
              <p:nvSpPr>
                <p:cNvPr id="200711" name="Freeform 7"/>
                <p:cNvSpPr>
                  <a:spLocks/>
                </p:cNvSpPr>
                <p:nvPr/>
              </p:nvSpPr>
              <p:spPr bwMode="auto">
                <a:xfrm>
                  <a:off x="3231" y="902"/>
                  <a:ext cx="1335" cy="1024"/>
                </a:xfrm>
                <a:custGeom>
                  <a:avLst/>
                  <a:gdLst>
                    <a:gd name="T0" fmla="*/ 511 w 4004"/>
                    <a:gd name="T1" fmla="*/ 0 h 3072"/>
                    <a:gd name="T2" fmla="*/ 734 w 4004"/>
                    <a:gd name="T3" fmla="*/ 300 h 3072"/>
                    <a:gd name="T4" fmla="*/ 992 w 4004"/>
                    <a:gd name="T5" fmla="*/ 638 h 3072"/>
                    <a:gd name="T6" fmla="*/ 1240 w 4004"/>
                    <a:gd name="T7" fmla="*/ 965 h 3072"/>
                    <a:gd name="T8" fmla="*/ 1436 w 4004"/>
                    <a:gd name="T9" fmla="*/ 1242 h 3072"/>
                    <a:gd name="T10" fmla="*/ 1629 w 4004"/>
                    <a:gd name="T11" fmla="*/ 1543 h 3072"/>
                    <a:gd name="T12" fmla="*/ 1811 w 4004"/>
                    <a:gd name="T13" fmla="*/ 1869 h 3072"/>
                    <a:gd name="T14" fmla="*/ 1954 w 4004"/>
                    <a:gd name="T15" fmla="*/ 2192 h 3072"/>
                    <a:gd name="T16" fmla="*/ 2074 w 4004"/>
                    <a:gd name="T17" fmla="*/ 1864 h 3072"/>
                    <a:gd name="T18" fmla="*/ 2232 w 4004"/>
                    <a:gd name="T19" fmla="*/ 1482 h 3072"/>
                    <a:gd name="T20" fmla="*/ 2424 w 4004"/>
                    <a:gd name="T21" fmla="*/ 1114 h 3072"/>
                    <a:gd name="T22" fmla="*/ 2725 w 4004"/>
                    <a:gd name="T23" fmla="*/ 682 h 3072"/>
                    <a:gd name="T24" fmla="*/ 3016 w 4004"/>
                    <a:gd name="T25" fmla="*/ 346 h 3072"/>
                    <a:gd name="T26" fmla="*/ 3442 w 4004"/>
                    <a:gd name="T27" fmla="*/ 0 h 3072"/>
                    <a:gd name="T28" fmla="*/ 3807 w 4004"/>
                    <a:gd name="T29" fmla="*/ 162 h 3072"/>
                    <a:gd name="T30" fmla="*/ 3430 w 4004"/>
                    <a:gd name="T31" fmla="*/ 539 h 3072"/>
                    <a:gd name="T32" fmla="*/ 3085 w 4004"/>
                    <a:gd name="T33" fmla="*/ 937 h 3072"/>
                    <a:gd name="T34" fmla="*/ 2819 w 4004"/>
                    <a:gd name="T35" fmla="*/ 1306 h 3072"/>
                    <a:gd name="T36" fmla="*/ 2604 w 4004"/>
                    <a:gd name="T37" fmla="*/ 1693 h 3072"/>
                    <a:gd name="T38" fmla="*/ 2449 w 4004"/>
                    <a:gd name="T39" fmla="*/ 2038 h 3072"/>
                    <a:gd name="T40" fmla="*/ 2348 w 4004"/>
                    <a:gd name="T41" fmla="*/ 2295 h 3072"/>
                    <a:gd name="T42" fmla="*/ 2272 w 4004"/>
                    <a:gd name="T43" fmla="*/ 2550 h 3072"/>
                    <a:gd name="T44" fmla="*/ 2031 w 4004"/>
                    <a:gd name="T45" fmla="*/ 3072 h 3072"/>
                    <a:gd name="T46" fmla="*/ 1746 w 4004"/>
                    <a:gd name="T47" fmla="*/ 2550 h 3072"/>
                    <a:gd name="T48" fmla="*/ 1683 w 4004"/>
                    <a:gd name="T49" fmla="*/ 2353 h 3072"/>
                    <a:gd name="T50" fmla="*/ 1548 w 4004"/>
                    <a:gd name="T51" fmla="*/ 2101 h 3072"/>
                    <a:gd name="T52" fmla="*/ 1387 w 4004"/>
                    <a:gd name="T53" fmla="*/ 1841 h 3072"/>
                    <a:gd name="T54" fmla="*/ 1217 w 4004"/>
                    <a:gd name="T55" fmla="*/ 1584 h 3072"/>
                    <a:gd name="T56" fmla="*/ 1053 w 4004"/>
                    <a:gd name="T57" fmla="*/ 1337 h 3072"/>
                    <a:gd name="T58" fmla="*/ 754 w 4004"/>
                    <a:gd name="T59" fmla="*/ 929 h 3072"/>
                    <a:gd name="T60" fmla="*/ 552 w 4004"/>
                    <a:gd name="T61" fmla="*/ 669 h 3072"/>
                    <a:gd name="T62" fmla="*/ 279 w 4004"/>
                    <a:gd name="T63" fmla="*/ 331 h 3072"/>
                    <a:gd name="T64" fmla="*/ 0 w 4004"/>
                    <a:gd name="T65" fmla="*/ 0 h 307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4004"/>
                    <a:gd name="T100" fmla="*/ 0 h 3072"/>
                    <a:gd name="T101" fmla="*/ 4004 w 4004"/>
                    <a:gd name="T102" fmla="*/ 3072 h 307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4004" h="3072">
                      <a:moveTo>
                        <a:pt x="0" y="0"/>
                      </a:moveTo>
                      <a:lnTo>
                        <a:pt x="511" y="0"/>
                      </a:lnTo>
                      <a:lnTo>
                        <a:pt x="624" y="153"/>
                      </a:lnTo>
                      <a:lnTo>
                        <a:pt x="734" y="300"/>
                      </a:lnTo>
                      <a:lnTo>
                        <a:pt x="853" y="458"/>
                      </a:lnTo>
                      <a:lnTo>
                        <a:pt x="992" y="638"/>
                      </a:lnTo>
                      <a:lnTo>
                        <a:pt x="1122" y="811"/>
                      </a:lnTo>
                      <a:lnTo>
                        <a:pt x="1240" y="965"/>
                      </a:lnTo>
                      <a:lnTo>
                        <a:pt x="1342" y="1107"/>
                      </a:lnTo>
                      <a:lnTo>
                        <a:pt x="1436" y="1242"/>
                      </a:lnTo>
                      <a:lnTo>
                        <a:pt x="1543" y="1403"/>
                      </a:lnTo>
                      <a:lnTo>
                        <a:pt x="1629" y="1543"/>
                      </a:lnTo>
                      <a:lnTo>
                        <a:pt x="1719" y="1696"/>
                      </a:lnTo>
                      <a:lnTo>
                        <a:pt x="1811" y="1869"/>
                      </a:lnTo>
                      <a:lnTo>
                        <a:pt x="1885" y="2024"/>
                      </a:lnTo>
                      <a:lnTo>
                        <a:pt x="1954" y="2192"/>
                      </a:lnTo>
                      <a:lnTo>
                        <a:pt x="2011" y="2042"/>
                      </a:lnTo>
                      <a:lnTo>
                        <a:pt x="2074" y="1864"/>
                      </a:lnTo>
                      <a:lnTo>
                        <a:pt x="2150" y="1673"/>
                      </a:lnTo>
                      <a:lnTo>
                        <a:pt x="2232" y="1482"/>
                      </a:lnTo>
                      <a:lnTo>
                        <a:pt x="2322" y="1296"/>
                      </a:lnTo>
                      <a:lnTo>
                        <a:pt x="2424" y="1114"/>
                      </a:lnTo>
                      <a:lnTo>
                        <a:pt x="2547" y="916"/>
                      </a:lnTo>
                      <a:lnTo>
                        <a:pt x="2725" y="682"/>
                      </a:lnTo>
                      <a:lnTo>
                        <a:pt x="2864" y="508"/>
                      </a:lnTo>
                      <a:lnTo>
                        <a:pt x="3016" y="346"/>
                      </a:lnTo>
                      <a:lnTo>
                        <a:pt x="3174" y="207"/>
                      </a:lnTo>
                      <a:lnTo>
                        <a:pt x="3442" y="0"/>
                      </a:lnTo>
                      <a:lnTo>
                        <a:pt x="4004" y="0"/>
                      </a:lnTo>
                      <a:lnTo>
                        <a:pt x="3807" y="162"/>
                      </a:lnTo>
                      <a:lnTo>
                        <a:pt x="3604" y="360"/>
                      </a:lnTo>
                      <a:lnTo>
                        <a:pt x="3430" y="539"/>
                      </a:lnTo>
                      <a:lnTo>
                        <a:pt x="3263" y="719"/>
                      </a:lnTo>
                      <a:lnTo>
                        <a:pt x="3085" y="937"/>
                      </a:lnTo>
                      <a:lnTo>
                        <a:pt x="2927" y="1150"/>
                      </a:lnTo>
                      <a:lnTo>
                        <a:pt x="2819" y="1306"/>
                      </a:lnTo>
                      <a:lnTo>
                        <a:pt x="2705" y="1512"/>
                      </a:lnTo>
                      <a:lnTo>
                        <a:pt x="2604" y="1693"/>
                      </a:lnTo>
                      <a:lnTo>
                        <a:pt x="2532" y="1844"/>
                      </a:lnTo>
                      <a:lnTo>
                        <a:pt x="2449" y="2038"/>
                      </a:lnTo>
                      <a:lnTo>
                        <a:pt x="2388" y="2190"/>
                      </a:lnTo>
                      <a:lnTo>
                        <a:pt x="2348" y="2295"/>
                      </a:lnTo>
                      <a:lnTo>
                        <a:pt x="2304" y="2434"/>
                      </a:lnTo>
                      <a:lnTo>
                        <a:pt x="2272" y="2550"/>
                      </a:lnTo>
                      <a:lnTo>
                        <a:pt x="2554" y="2550"/>
                      </a:lnTo>
                      <a:lnTo>
                        <a:pt x="2031" y="3072"/>
                      </a:lnTo>
                      <a:lnTo>
                        <a:pt x="1464" y="2550"/>
                      </a:lnTo>
                      <a:lnTo>
                        <a:pt x="1746" y="2550"/>
                      </a:lnTo>
                      <a:lnTo>
                        <a:pt x="1724" y="2460"/>
                      </a:lnTo>
                      <a:lnTo>
                        <a:pt x="1683" y="2353"/>
                      </a:lnTo>
                      <a:lnTo>
                        <a:pt x="1624" y="2239"/>
                      </a:lnTo>
                      <a:lnTo>
                        <a:pt x="1548" y="2101"/>
                      </a:lnTo>
                      <a:lnTo>
                        <a:pt x="1462" y="1961"/>
                      </a:lnTo>
                      <a:lnTo>
                        <a:pt x="1387" y="1841"/>
                      </a:lnTo>
                      <a:lnTo>
                        <a:pt x="1307" y="1718"/>
                      </a:lnTo>
                      <a:lnTo>
                        <a:pt x="1217" y="1584"/>
                      </a:lnTo>
                      <a:lnTo>
                        <a:pt x="1140" y="1472"/>
                      </a:lnTo>
                      <a:lnTo>
                        <a:pt x="1053" y="1337"/>
                      </a:lnTo>
                      <a:lnTo>
                        <a:pt x="884" y="1105"/>
                      </a:lnTo>
                      <a:lnTo>
                        <a:pt x="754" y="929"/>
                      </a:lnTo>
                      <a:lnTo>
                        <a:pt x="647" y="789"/>
                      </a:lnTo>
                      <a:lnTo>
                        <a:pt x="552" y="669"/>
                      </a:lnTo>
                      <a:lnTo>
                        <a:pt x="409" y="494"/>
                      </a:lnTo>
                      <a:lnTo>
                        <a:pt x="279" y="331"/>
                      </a:lnTo>
                      <a:lnTo>
                        <a:pt x="143" y="1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0712" name="Freeform 8"/>
                <p:cNvSpPr>
                  <a:spLocks/>
                </p:cNvSpPr>
                <p:nvPr/>
              </p:nvSpPr>
              <p:spPr bwMode="auto">
                <a:xfrm>
                  <a:off x="3927" y="1753"/>
                  <a:ext cx="158" cy="17"/>
                </a:xfrm>
                <a:custGeom>
                  <a:avLst/>
                  <a:gdLst>
                    <a:gd name="T0" fmla="*/ 0 w 474"/>
                    <a:gd name="T1" fmla="*/ 51 h 51"/>
                    <a:gd name="T2" fmla="*/ 185 w 474"/>
                    <a:gd name="T3" fmla="*/ 0 h 51"/>
                    <a:gd name="T4" fmla="*/ 474 w 474"/>
                    <a:gd name="T5" fmla="*/ 0 h 51"/>
                    <a:gd name="T6" fmla="*/ 277 w 474"/>
                    <a:gd name="T7" fmla="*/ 51 h 51"/>
                    <a:gd name="T8" fmla="*/ 0 w 474"/>
                    <a:gd name="T9" fmla="*/ 51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74"/>
                    <a:gd name="T16" fmla="*/ 0 h 51"/>
                    <a:gd name="T17" fmla="*/ 474 w 474"/>
                    <a:gd name="T18" fmla="*/ 51 h 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74" h="51">
                      <a:moveTo>
                        <a:pt x="0" y="51"/>
                      </a:moveTo>
                      <a:lnTo>
                        <a:pt x="185" y="0"/>
                      </a:lnTo>
                      <a:lnTo>
                        <a:pt x="474" y="0"/>
                      </a:lnTo>
                      <a:lnTo>
                        <a:pt x="277" y="51"/>
                      </a:lnTo>
                      <a:lnTo>
                        <a:pt x="0" y="51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0713" name="Freeform 9"/>
                <p:cNvSpPr>
                  <a:spLocks/>
                </p:cNvSpPr>
                <p:nvPr/>
              </p:nvSpPr>
              <p:spPr bwMode="auto">
                <a:xfrm>
                  <a:off x="3846" y="1753"/>
                  <a:ext cx="237" cy="190"/>
                </a:xfrm>
                <a:custGeom>
                  <a:avLst/>
                  <a:gdLst>
                    <a:gd name="T0" fmla="*/ 0 w 712"/>
                    <a:gd name="T1" fmla="*/ 570 h 570"/>
                    <a:gd name="T2" fmla="*/ 187 w 712"/>
                    <a:gd name="T3" fmla="*/ 519 h 570"/>
                    <a:gd name="T4" fmla="*/ 712 w 712"/>
                    <a:gd name="T5" fmla="*/ 0 h 570"/>
                    <a:gd name="T6" fmla="*/ 520 w 712"/>
                    <a:gd name="T7" fmla="*/ 51 h 570"/>
                    <a:gd name="T8" fmla="*/ 0 w 712"/>
                    <a:gd name="T9" fmla="*/ 570 h 5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12"/>
                    <a:gd name="T16" fmla="*/ 0 h 570"/>
                    <a:gd name="T17" fmla="*/ 712 w 712"/>
                    <a:gd name="T18" fmla="*/ 570 h 5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12" h="570">
                      <a:moveTo>
                        <a:pt x="0" y="570"/>
                      </a:moveTo>
                      <a:lnTo>
                        <a:pt x="187" y="519"/>
                      </a:lnTo>
                      <a:lnTo>
                        <a:pt x="712" y="0"/>
                      </a:lnTo>
                      <a:lnTo>
                        <a:pt x="520" y="51"/>
                      </a:lnTo>
                      <a:lnTo>
                        <a:pt x="0" y="57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0714" name="Freeform 10"/>
                <p:cNvSpPr>
                  <a:spLocks/>
                </p:cNvSpPr>
                <p:nvPr/>
              </p:nvSpPr>
              <p:spPr bwMode="auto">
                <a:xfrm>
                  <a:off x="3658" y="1753"/>
                  <a:ext cx="116" cy="17"/>
                </a:xfrm>
                <a:custGeom>
                  <a:avLst/>
                  <a:gdLst>
                    <a:gd name="T0" fmla="*/ 0 w 350"/>
                    <a:gd name="T1" fmla="*/ 51 h 51"/>
                    <a:gd name="T2" fmla="*/ 292 w 350"/>
                    <a:gd name="T3" fmla="*/ 51 h 51"/>
                    <a:gd name="T4" fmla="*/ 350 w 350"/>
                    <a:gd name="T5" fmla="*/ 0 h 51"/>
                    <a:gd name="T6" fmla="*/ 179 w 350"/>
                    <a:gd name="T7" fmla="*/ 0 h 51"/>
                    <a:gd name="T8" fmla="*/ 0 w 350"/>
                    <a:gd name="T9" fmla="*/ 51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0"/>
                    <a:gd name="T16" fmla="*/ 0 h 51"/>
                    <a:gd name="T17" fmla="*/ 350 w 350"/>
                    <a:gd name="T18" fmla="*/ 51 h 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0" h="51">
                      <a:moveTo>
                        <a:pt x="0" y="51"/>
                      </a:moveTo>
                      <a:lnTo>
                        <a:pt x="292" y="51"/>
                      </a:lnTo>
                      <a:lnTo>
                        <a:pt x="350" y="0"/>
                      </a:lnTo>
                      <a:lnTo>
                        <a:pt x="179" y="0"/>
                      </a:lnTo>
                      <a:lnTo>
                        <a:pt x="0" y="51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0715" name="Freeform 11"/>
              <p:cNvSpPr>
                <a:spLocks/>
              </p:cNvSpPr>
              <p:nvPr/>
            </p:nvSpPr>
            <p:spPr bwMode="auto">
              <a:xfrm>
                <a:off x="4318" y="902"/>
                <a:ext cx="246" cy="17"/>
              </a:xfrm>
              <a:custGeom>
                <a:avLst/>
                <a:gdLst>
                  <a:gd name="T0" fmla="*/ 0 w 738"/>
                  <a:gd name="T1" fmla="*/ 51 h 51"/>
                  <a:gd name="T2" fmla="*/ 184 w 738"/>
                  <a:gd name="T3" fmla="*/ 0 h 51"/>
                  <a:gd name="T4" fmla="*/ 738 w 738"/>
                  <a:gd name="T5" fmla="*/ 0 h 51"/>
                  <a:gd name="T6" fmla="*/ 554 w 738"/>
                  <a:gd name="T7" fmla="*/ 51 h 51"/>
                  <a:gd name="T8" fmla="*/ 0 w 738"/>
                  <a:gd name="T9" fmla="*/ 51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8"/>
                  <a:gd name="T16" fmla="*/ 0 h 51"/>
                  <a:gd name="T17" fmla="*/ 738 w 738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8" h="51">
                    <a:moveTo>
                      <a:pt x="0" y="51"/>
                    </a:moveTo>
                    <a:lnTo>
                      <a:pt x="184" y="0"/>
                    </a:lnTo>
                    <a:lnTo>
                      <a:pt x="738" y="0"/>
                    </a:lnTo>
                    <a:lnTo>
                      <a:pt x="554" y="51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0716" name="Freeform 12"/>
              <p:cNvSpPr>
                <a:spLocks/>
              </p:cNvSpPr>
              <p:nvPr/>
            </p:nvSpPr>
            <p:spPr bwMode="auto">
              <a:xfrm>
                <a:off x="3168" y="902"/>
                <a:ext cx="232" cy="18"/>
              </a:xfrm>
              <a:custGeom>
                <a:avLst/>
                <a:gdLst>
                  <a:gd name="T0" fmla="*/ 0 w 694"/>
                  <a:gd name="T1" fmla="*/ 51 h 55"/>
                  <a:gd name="T2" fmla="*/ 191 w 694"/>
                  <a:gd name="T3" fmla="*/ 0 h 55"/>
                  <a:gd name="T4" fmla="*/ 694 w 694"/>
                  <a:gd name="T5" fmla="*/ 0 h 55"/>
                  <a:gd name="T6" fmla="*/ 505 w 694"/>
                  <a:gd name="T7" fmla="*/ 55 h 55"/>
                  <a:gd name="T8" fmla="*/ 0 w 694"/>
                  <a:gd name="T9" fmla="*/ 51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4"/>
                  <a:gd name="T16" fmla="*/ 0 h 55"/>
                  <a:gd name="T17" fmla="*/ 694 w 694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4" h="55">
                    <a:moveTo>
                      <a:pt x="0" y="51"/>
                    </a:moveTo>
                    <a:lnTo>
                      <a:pt x="191" y="0"/>
                    </a:lnTo>
                    <a:lnTo>
                      <a:pt x="694" y="0"/>
                    </a:lnTo>
                    <a:lnTo>
                      <a:pt x="505" y="55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0717" name="Freeform 13"/>
            <p:cNvSpPr>
              <a:spLocks/>
            </p:cNvSpPr>
            <p:nvPr/>
          </p:nvSpPr>
          <p:spPr bwMode="auto">
            <a:xfrm>
              <a:off x="3169" y="920"/>
              <a:ext cx="1335" cy="1024"/>
            </a:xfrm>
            <a:custGeom>
              <a:avLst/>
              <a:gdLst>
                <a:gd name="T0" fmla="*/ 513 w 4006"/>
                <a:gd name="T1" fmla="*/ 0 h 3072"/>
                <a:gd name="T2" fmla="*/ 734 w 4006"/>
                <a:gd name="T3" fmla="*/ 300 h 3072"/>
                <a:gd name="T4" fmla="*/ 994 w 4006"/>
                <a:gd name="T5" fmla="*/ 639 h 3072"/>
                <a:gd name="T6" fmla="*/ 1240 w 4006"/>
                <a:gd name="T7" fmla="*/ 966 h 3072"/>
                <a:gd name="T8" fmla="*/ 1437 w 4006"/>
                <a:gd name="T9" fmla="*/ 1243 h 3072"/>
                <a:gd name="T10" fmla="*/ 1631 w 4006"/>
                <a:gd name="T11" fmla="*/ 1544 h 3072"/>
                <a:gd name="T12" fmla="*/ 1811 w 4006"/>
                <a:gd name="T13" fmla="*/ 1869 h 3072"/>
                <a:gd name="T14" fmla="*/ 1955 w 4006"/>
                <a:gd name="T15" fmla="*/ 2193 h 3072"/>
                <a:gd name="T16" fmla="*/ 2075 w 4006"/>
                <a:gd name="T17" fmla="*/ 1864 h 3072"/>
                <a:gd name="T18" fmla="*/ 2234 w 4006"/>
                <a:gd name="T19" fmla="*/ 1482 h 3072"/>
                <a:gd name="T20" fmla="*/ 2425 w 4006"/>
                <a:gd name="T21" fmla="*/ 1114 h 3072"/>
                <a:gd name="T22" fmla="*/ 2726 w 4006"/>
                <a:gd name="T23" fmla="*/ 682 h 3072"/>
                <a:gd name="T24" fmla="*/ 3017 w 4006"/>
                <a:gd name="T25" fmla="*/ 346 h 3072"/>
                <a:gd name="T26" fmla="*/ 3444 w 4006"/>
                <a:gd name="T27" fmla="*/ 0 h 3072"/>
                <a:gd name="T28" fmla="*/ 3808 w 4006"/>
                <a:gd name="T29" fmla="*/ 162 h 3072"/>
                <a:gd name="T30" fmla="*/ 3430 w 4006"/>
                <a:gd name="T31" fmla="*/ 540 h 3072"/>
                <a:gd name="T32" fmla="*/ 3086 w 4006"/>
                <a:gd name="T33" fmla="*/ 937 h 3072"/>
                <a:gd name="T34" fmla="*/ 2821 w 4006"/>
                <a:gd name="T35" fmla="*/ 1307 h 3072"/>
                <a:gd name="T36" fmla="*/ 2606 w 4006"/>
                <a:gd name="T37" fmla="*/ 1694 h 3072"/>
                <a:gd name="T38" fmla="*/ 2449 w 4006"/>
                <a:gd name="T39" fmla="*/ 2038 h 3072"/>
                <a:gd name="T40" fmla="*/ 2350 w 4006"/>
                <a:gd name="T41" fmla="*/ 2296 h 3072"/>
                <a:gd name="T42" fmla="*/ 2272 w 4006"/>
                <a:gd name="T43" fmla="*/ 2551 h 3072"/>
                <a:gd name="T44" fmla="*/ 2031 w 4006"/>
                <a:gd name="T45" fmla="*/ 3072 h 3072"/>
                <a:gd name="T46" fmla="*/ 1748 w 4006"/>
                <a:gd name="T47" fmla="*/ 2551 h 3072"/>
                <a:gd name="T48" fmla="*/ 1684 w 4006"/>
                <a:gd name="T49" fmla="*/ 2353 h 3072"/>
                <a:gd name="T50" fmla="*/ 1550 w 4006"/>
                <a:gd name="T51" fmla="*/ 2103 h 3072"/>
                <a:gd name="T52" fmla="*/ 1388 w 4006"/>
                <a:gd name="T53" fmla="*/ 1842 h 3072"/>
                <a:gd name="T54" fmla="*/ 1218 w 4006"/>
                <a:gd name="T55" fmla="*/ 1584 h 3072"/>
                <a:gd name="T56" fmla="*/ 1055 w 4006"/>
                <a:gd name="T57" fmla="*/ 1339 h 3072"/>
                <a:gd name="T58" fmla="*/ 755 w 4006"/>
                <a:gd name="T59" fmla="*/ 930 h 3072"/>
                <a:gd name="T60" fmla="*/ 554 w 4006"/>
                <a:gd name="T61" fmla="*/ 671 h 3072"/>
                <a:gd name="T62" fmla="*/ 279 w 4006"/>
                <a:gd name="T63" fmla="*/ 331 h 3072"/>
                <a:gd name="T64" fmla="*/ 0 w 4006"/>
                <a:gd name="T65" fmla="*/ 0 h 30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06"/>
                <a:gd name="T100" fmla="*/ 0 h 3072"/>
                <a:gd name="T101" fmla="*/ 4006 w 4006"/>
                <a:gd name="T102" fmla="*/ 3072 h 30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06" h="3072">
                  <a:moveTo>
                    <a:pt x="0" y="0"/>
                  </a:moveTo>
                  <a:lnTo>
                    <a:pt x="513" y="0"/>
                  </a:lnTo>
                  <a:lnTo>
                    <a:pt x="625" y="154"/>
                  </a:lnTo>
                  <a:lnTo>
                    <a:pt x="734" y="300"/>
                  </a:lnTo>
                  <a:lnTo>
                    <a:pt x="855" y="460"/>
                  </a:lnTo>
                  <a:lnTo>
                    <a:pt x="994" y="639"/>
                  </a:lnTo>
                  <a:lnTo>
                    <a:pt x="1122" y="812"/>
                  </a:lnTo>
                  <a:lnTo>
                    <a:pt x="1240" y="966"/>
                  </a:lnTo>
                  <a:lnTo>
                    <a:pt x="1342" y="1108"/>
                  </a:lnTo>
                  <a:lnTo>
                    <a:pt x="1437" y="1243"/>
                  </a:lnTo>
                  <a:lnTo>
                    <a:pt x="1545" y="1405"/>
                  </a:lnTo>
                  <a:lnTo>
                    <a:pt x="1631" y="1544"/>
                  </a:lnTo>
                  <a:lnTo>
                    <a:pt x="1720" y="1697"/>
                  </a:lnTo>
                  <a:lnTo>
                    <a:pt x="1811" y="1869"/>
                  </a:lnTo>
                  <a:lnTo>
                    <a:pt x="1887" y="2025"/>
                  </a:lnTo>
                  <a:lnTo>
                    <a:pt x="1955" y="2193"/>
                  </a:lnTo>
                  <a:lnTo>
                    <a:pt x="2013" y="2043"/>
                  </a:lnTo>
                  <a:lnTo>
                    <a:pt x="2075" y="1864"/>
                  </a:lnTo>
                  <a:lnTo>
                    <a:pt x="2152" y="1674"/>
                  </a:lnTo>
                  <a:lnTo>
                    <a:pt x="2234" y="1482"/>
                  </a:lnTo>
                  <a:lnTo>
                    <a:pt x="2323" y="1297"/>
                  </a:lnTo>
                  <a:lnTo>
                    <a:pt x="2425" y="1114"/>
                  </a:lnTo>
                  <a:lnTo>
                    <a:pt x="2549" y="916"/>
                  </a:lnTo>
                  <a:lnTo>
                    <a:pt x="2726" y="682"/>
                  </a:lnTo>
                  <a:lnTo>
                    <a:pt x="2866" y="509"/>
                  </a:lnTo>
                  <a:lnTo>
                    <a:pt x="3017" y="346"/>
                  </a:lnTo>
                  <a:lnTo>
                    <a:pt x="3174" y="208"/>
                  </a:lnTo>
                  <a:lnTo>
                    <a:pt x="3444" y="0"/>
                  </a:lnTo>
                  <a:lnTo>
                    <a:pt x="4006" y="0"/>
                  </a:lnTo>
                  <a:lnTo>
                    <a:pt x="3808" y="162"/>
                  </a:lnTo>
                  <a:lnTo>
                    <a:pt x="3606" y="360"/>
                  </a:lnTo>
                  <a:lnTo>
                    <a:pt x="3430" y="540"/>
                  </a:lnTo>
                  <a:lnTo>
                    <a:pt x="3265" y="720"/>
                  </a:lnTo>
                  <a:lnTo>
                    <a:pt x="3086" y="937"/>
                  </a:lnTo>
                  <a:lnTo>
                    <a:pt x="2929" y="1150"/>
                  </a:lnTo>
                  <a:lnTo>
                    <a:pt x="2821" y="1307"/>
                  </a:lnTo>
                  <a:lnTo>
                    <a:pt x="2705" y="1512"/>
                  </a:lnTo>
                  <a:lnTo>
                    <a:pt x="2606" y="1694"/>
                  </a:lnTo>
                  <a:lnTo>
                    <a:pt x="2534" y="1846"/>
                  </a:lnTo>
                  <a:lnTo>
                    <a:pt x="2449" y="2038"/>
                  </a:lnTo>
                  <a:lnTo>
                    <a:pt x="2389" y="2191"/>
                  </a:lnTo>
                  <a:lnTo>
                    <a:pt x="2350" y="2296"/>
                  </a:lnTo>
                  <a:lnTo>
                    <a:pt x="2306" y="2434"/>
                  </a:lnTo>
                  <a:lnTo>
                    <a:pt x="2272" y="2551"/>
                  </a:lnTo>
                  <a:lnTo>
                    <a:pt x="2556" y="2551"/>
                  </a:lnTo>
                  <a:lnTo>
                    <a:pt x="2031" y="3072"/>
                  </a:lnTo>
                  <a:lnTo>
                    <a:pt x="1465" y="2551"/>
                  </a:lnTo>
                  <a:lnTo>
                    <a:pt x="1748" y="2551"/>
                  </a:lnTo>
                  <a:lnTo>
                    <a:pt x="1724" y="2461"/>
                  </a:lnTo>
                  <a:lnTo>
                    <a:pt x="1684" y="2353"/>
                  </a:lnTo>
                  <a:lnTo>
                    <a:pt x="1626" y="2241"/>
                  </a:lnTo>
                  <a:lnTo>
                    <a:pt x="1550" y="2103"/>
                  </a:lnTo>
                  <a:lnTo>
                    <a:pt x="1464" y="1962"/>
                  </a:lnTo>
                  <a:lnTo>
                    <a:pt x="1388" y="1842"/>
                  </a:lnTo>
                  <a:lnTo>
                    <a:pt x="1309" y="1720"/>
                  </a:lnTo>
                  <a:lnTo>
                    <a:pt x="1218" y="1584"/>
                  </a:lnTo>
                  <a:lnTo>
                    <a:pt x="1142" y="1472"/>
                  </a:lnTo>
                  <a:lnTo>
                    <a:pt x="1055" y="1339"/>
                  </a:lnTo>
                  <a:lnTo>
                    <a:pt x="886" y="1105"/>
                  </a:lnTo>
                  <a:lnTo>
                    <a:pt x="755" y="930"/>
                  </a:lnTo>
                  <a:lnTo>
                    <a:pt x="647" y="789"/>
                  </a:lnTo>
                  <a:lnTo>
                    <a:pt x="554" y="671"/>
                  </a:lnTo>
                  <a:lnTo>
                    <a:pt x="411" y="496"/>
                  </a:lnTo>
                  <a:lnTo>
                    <a:pt x="279" y="331"/>
                  </a:lnTo>
                  <a:lnTo>
                    <a:pt x="145" y="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18" name="AutoShape 14"/>
          <p:cNvSpPr>
            <a:spLocks noChangeArrowheads="1"/>
          </p:cNvSpPr>
          <p:nvPr/>
        </p:nvSpPr>
        <p:spPr bwMode="auto">
          <a:xfrm flipH="1">
            <a:off x="4067175" y="3573463"/>
            <a:ext cx="4762500" cy="1082675"/>
          </a:xfrm>
          <a:prstGeom prst="homePlate">
            <a:avLst>
              <a:gd name="adj" fmla="val 72438"/>
            </a:avLst>
          </a:prstGeom>
          <a:solidFill>
            <a:schemeClr val="bg1"/>
          </a:solidFill>
          <a:ln w="76200">
            <a:solidFill>
              <a:srgbClr val="00A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 b="1">
                <a:latin typeface="Times New Roman" pitchFamily="18" charset="0"/>
              </a:rPr>
              <a:t>когда он способен влиять на среду, изменяя ее или изменяя самого себя.</a:t>
            </a:r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 flipH="1">
            <a:off x="3851275" y="981075"/>
            <a:ext cx="4702175" cy="1082675"/>
          </a:xfrm>
          <a:prstGeom prst="homePlate">
            <a:avLst>
              <a:gd name="adj" fmla="val 69510"/>
            </a:avLst>
          </a:prstGeom>
          <a:solidFill>
            <a:schemeClr val="bg1"/>
          </a:solidFill>
          <a:ln w="76200">
            <a:solidFill>
              <a:srgbClr val="00A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 b="1">
                <a:latin typeface="Times New Roman" pitchFamily="18" charset="0"/>
              </a:rPr>
              <a:t>когда человек готов к принятию самостоятельных решений в ситуации выбора,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7" presetID="1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 autoUpdateAnimBg="0"/>
      <p:bldP spid="21518" grpId="0" animBg="1" autoUpdateAnimBg="0"/>
      <p:bldP spid="2151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Социально- психологические задачи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это становление самосознания личности, ее самоопределение в актуальной жизни и на перспективу, самореализация и самоутверждение, которые на каждом возрастном этапе имеют специфические содержание и способы их решения.</a:t>
            </a:r>
            <a:b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Самосознание личности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можно рассматривать как достижение ею в каждом возрасте определенной меры самопознания, наличие целостной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Я-концепции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определенного уровня самоуважения и меры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самопринятия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Так, например, перед подростком стоит задача познания тех компонентов своего Я, которые связаны с осознанием своего сходства с другими людьми и отличия от них, а перед юношей – тех, от которых зависят мировоззрение, определение своего места в мире 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12968" cy="6322714"/>
          </a:xfrm>
        </p:spPr>
        <p:txBody>
          <a:bodyPr>
            <a:noAutofit/>
          </a:bodyPr>
          <a:lstStyle/>
          <a:p>
            <a:pPr algn="just"/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Самоопределение личности 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предполагает нахождение ею определенной позиции в различных сферах актуальной жизнедеятельности и выработку планов на различные отрезки будущей жизни. Так, в младшем школьном возрасте ребенку необходимо найти индивидуально приемлемую и социально одобряемую позицию в новой социальной ситуации –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ситуации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поступления в школу. Он должен определить отношения со сверстниками и взрослыми, перестроить связи с этим уже имеющиеся у него системы отношений. В подростковом возрасте особое значение приобретает поиск позиции среди сверстников своего пола, что дополняется в ранней юности определением своей позиции в отношениях со сверстниками противоположного пола.</a:t>
            </a:r>
            <a:b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32271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Самореализация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предполагает реализацию человеком активности в значимых для него сферах жизнедеятельности или взаимоотношений. При этом необходимо, чтобы успешность реализации признавалась и одобрялась значимыми для человека лицами. Самореализация может иметь разнообразные формы. Они могут быть социально ценными, социально полезными, социально приемлемыми, а также асоциальными и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антисоциальными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Самоутверждение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достижение человеком субъективной удовлетворенности результатом или процессом самореализации.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Общественная жизнь школы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деятельность различных детских организаций в рамках школы, клубная, кружковая деятельность, взаимодействие детей, педагогов, родителей в процессе подготовки и реализации школьных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событий.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Самоопределение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личности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процесс и результат сознательного выбора личностью собственной позиции, целей и средств самоосуществления в конкретных обстоятельствах жизни. Социальное самоопределение человека – это выбор и утверждение человеком своей позиции в проблемных ситуациях в соответствии с его потребностями, мотивами, идеалами, убеждениями, субъективными оценками происходящего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Сотрудничество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отношения, возникшие в процессе совместной деятельности взрослых и детей, становящиеся основой развития всех участников деятельности.</a:t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Демократизация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ДОО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специальная деятельность, поиск гуманистических, демократических отношений в различных видах и формах совместной деятельности детей и взрослых. Демократизация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ДОО,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сотрудничество учащихся,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вожатых,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родителей в совместной деятельности способствует самоопределению школьников, т.е. их социализации. </a:t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Социальное воспитание 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процесс относительно социально контролируемой социализации, осуществляемый в специально созданных воспитательных организациях, который помогает развить возможности человека, включающие его способности, знания, образцы поведения, ценности, отношения, позитивно ценные для общества, в котором он живет.</a:t>
            </a:r>
            <a:b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Социальное воспитание 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представляет собой взращивание человека в процессе планомерного создания условий для целенаправленных позитивных развития и духовно-ценностной ориентации.</a:t>
            </a:r>
            <a:b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Ведущими функциями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воспитательной организации являются: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7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культурно-образовательная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(культурно-духовное развитие учащихся, формирование грамотных; образованных, социально зрелых людей, просвещение детей, выработка системы знаний и взглядов, приемов решения задач и проблем, формирование навыков — получения знаний, трудовых и т.п.);</a:t>
            </a:r>
            <a:b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7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регулятивно-воспитательная</a:t>
            </a:r>
            <a:r>
              <a:rPr lang="ru-RU" sz="27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(ценностные установки, отношения, позиции, ориентации, мотивация деятельности, формирование мотивационной культуры 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личности)</a:t>
            </a:r>
            <a:endParaRPr lang="ru-RU" sz="2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algn="l"/>
            <a:r>
              <a:rPr lang="ru-RU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коммуникативная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(формализация отношений, ролевого поведения, формирование поля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межличностного очного общения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организационно-управленческая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социально-интегративная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(влияет на социальные структуры общества: усиливает сегрегацию, дискриминацию, социальную напряженность или создает, укрепляет и развивает отношения доверия, сплоченности между социальными группами);</a:t>
            </a:r>
            <a:b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производственно-экономическая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общественно-политическая</a:t>
            </a:r>
            <a:r>
              <a:rPr lang="ru-RU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>
                <a:solidFill>
                  <a:schemeClr val="bg1"/>
                </a:solidFill>
              </a:rPr>
              <a:t>Программа воспитания и социализации обучающихся направлена на обеспечение их духовно-нравственного развития и воспитания, социализации, профессиональной ориентации, формирование экологической культуры, культуры здорового и безопасного образа жизни.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Мониторинг эффективности процесса воспитания и социализации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Основные принципы организации мониторинга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4857784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— принцип системности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— принцип </a:t>
            </a:r>
            <a:r>
              <a:rPr lang="ru-RU" b="1" dirty="0" err="1" smtClean="0">
                <a:solidFill>
                  <a:schemeClr val="bg1"/>
                </a:solidFill>
              </a:rPr>
              <a:t>личностно-социально-деятельностного</a:t>
            </a:r>
            <a:r>
              <a:rPr lang="ru-RU" b="1" dirty="0" smtClean="0">
                <a:solidFill>
                  <a:schemeClr val="bg1"/>
                </a:solidFill>
              </a:rPr>
              <a:t> подхода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— принцип объективности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— принцип детерминизма (причинной обусловленности</a:t>
            </a: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— принцип признания безусловного уважения прав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Методологический инструментарий мониторинга воспитания и социализации обучающихся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- Тестирование (метод тестов</a:t>
            </a:r>
            <a:endParaRPr lang="ru-RU" sz="3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- Опрос. Виды опроса:</a:t>
            </a:r>
            <a:endParaRPr lang="ru-RU" sz="3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• анкетирование 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• интервью 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• беседа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- Психолого-педагогическое наблюдение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</a:p>
          <a:p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Oval 1026"/>
          <p:cNvSpPr>
            <a:spLocks noChangeArrowheads="1"/>
          </p:cNvSpPr>
          <p:nvPr/>
        </p:nvSpPr>
        <p:spPr bwMode="auto">
          <a:xfrm>
            <a:off x="762000" y="1066800"/>
            <a:ext cx="7696200" cy="4419600"/>
          </a:xfrm>
          <a:prstGeom prst="ellipse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210947" name="AutoShape 1027"/>
          <p:cNvSpPr>
            <a:spLocks noChangeArrowheads="1"/>
          </p:cNvSpPr>
          <p:nvPr/>
        </p:nvSpPr>
        <p:spPr bwMode="auto">
          <a:xfrm>
            <a:off x="530225" y="914400"/>
            <a:ext cx="8077200" cy="4876800"/>
          </a:xfrm>
          <a:custGeom>
            <a:avLst/>
            <a:gdLst>
              <a:gd name="T0" fmla="*/ 4038600 w 21600"/>
              <a:gd name="T1" fmla="*/ 0 h 21600"/>
              <a:gd name="T2" fmla="*/ 1182786 w 21600"/>
              <a:gd name="T3" fmla="*/ 714135 h 21600"/>
              <a:gd name="T4" fmla="*/ 0 w 21600"/>
              <a:gd name="T5" fmla="*/ 2438400 h 21600"/>
              <a:gd name="T6" fmla="*/ 1182786 w 21600"/>
              <a:gd name="T7" fmla="*/ 4162665 h 21600"/>
              <a:gd name="T8" fmla="*/ 4038600 w 21600"/>
              <a:gd name="T9" fmla="*/ 4876800 h 21600"/>
              <a:gd name="T10" fmla="*/ 6894414 w 21600"/>
              <a:gd name="T11" fmla="*/ 4162665 h 21600"/>
              <a:gd name="T12" fmla="*/ 8077200 w 21600"/>
              <a:gd name="T13" fmla="*/ 2438400 h 21600"/>
              <a:gd name="T14" fmla="*/ 6894414 w 21600"/>
              <a:gd name="T15" fmla="*/ 71413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17" y="10800"/>
                </a:moveTo>
                <a:cubicBezTo>
                  <a:pt x="917" y="16258"/>
                  <a:pt x="5342" y="20683"/>
                  <a:pt x="10800" y="20683"/>
                </a:cubicBezTo>
                <a:cubicBezTo>
                  <a:pt x="16258" y="20683"/>
                  <a:pt x="20683" y="16258"/>
                  <a:pt x="20683" y="10800"/>
                </a:cubicBezTo>
                <a:cubicBezTo>
                  <a:pt x="20683" y="5342"/>
                  <a:pt x="16258" y="917"/>
                  <a:pt x="10800" y="917"/>
                </a:cubicBezTo>
                <a:cubicBezTo>
                  <a:pt x="5342" y="917"/>
                  <a:pt x="917" y="5342"/>
                  <a:pt x="917" y="10800"/>
                </a:cubicBezTo>
                <a:close/>
              </a:path>
            </a:pathLst>
          </a:custGeom>
          <a:gradFill rotWithShape="0">
            <a:gsLst>
              <a:gs pos="0">
                <a:srgbClr val="825600"/>
              </a:gs>
              <a:gs pos="6500">
                <a:srgbClr val="FFA800"/>
              </a:gs>
              <a:gs pos="14000">
                <a:srgbClr val="825600"/>
              </a:gs>
              <a:gs pos="21500">
                <a:srgbClr val="FFA800"/>
              </a:gs>
              <a:gs pos="28999">
                <a:srgbClr val="825600"/>
              </a:gs>
              <a:gs pos="36000">
                <a:srgbClr val="FFA800"/>
              </a:gs>
              <a:gs pos="43500">
                <a:srgbClr val="825600"/>
              </a:gs>
              <a:gs pos="50000">
                <a:srgbClr val="FFA800"/>
              </a:gs>
              <a:gs pos="56500">
                <a:srgbClr val="825600"/>
              </a:gs>
              <a:gs pos="64000">
                <a:srgbClr val="FFA800"/>
              </a:gs>
              <a:gs pos="71001">
                <a:srgbClr val="825600"/>
              </a:gs>
              <a:gs pos="78500">
                <a:srgbClr val="FFA800"/>
              </a:gs>
              <a:gs pos="86000">
                <a:srgbClr val="825600"/>
              </a:gs>
              <a:gs pos="93500">
                <a:srgbClr val="FFA800"/>
              </a:gs>
              <a:gs pos="100000">
                <a:srgbClr val="825600"/>
              </a:gs>
            </a:gsLst>
            <a:lin ang="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256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1978025" y="685800"/>
            <a:ext cx="5181600" cy="5086350"/>
            <a:chOff x="1246" y="432"/>
            <a:chExt cx="3264" cy="3204"/>
          </a:xfrm>
        </p:grpSpPr>
        <p:pic>
          <p:nvPicPr>
            <p:cNvPr id="210949" name="Picture 1029" descr="BD20656_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46" y="432"/>
              <a:ext cx="3264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0950" name="Picture 1030" descr="BD20657_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94" y="3168"/>
              <a:ext cx="3168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3" name="Rectangle 1031"/>
          <p:cNvSpPr>
            <a:spLocks noChangeArrowheads="1"/>
          </p:cNvSpPr>
          <p:nvPr/>
        </p:nvSpPr>
        <p:spPr bwMode="auto">
          <a:xfrm>
            <a:off x="1593850" y="1641475"/>
            <a:ext cx="59499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3600" b="1" i="1" dirty="0">
                <a:latin typeface="Times New Roman" pitchFamily="18" charset="0"/>
              </a:rPr>
              <a:t>Два мира есть у человека:</a:t>
            </a:r>
          </a:p>
          <a:p>
            <a:pPr eaLnBrk="0" hangingPunct="0"/>
            <a:r>
              <a:rPr lang="ru-RU" sz="3600" b="1" i="1" dirty="0">
                <a:latin typeface="Times New Roman" pitchFamily="18" charset="0"/>
              </a:rPr>
              <a:t>Один, который нас творил,</a:t>
            </a:r>
          </a:p>
          <a:p>
            <a:pPr eaLnBrk="0" hangingPunct="0"/>
            <a:r>
              <a:rPr lang="ru-RU" sz="3600" b="1" i="1" dirty="0">
                <a:latin typeface="Times New Roman" pitchFamily="18" charset="0"/>
              </a:rPr>
              <a:t>Другой, который мы до века</a:t>
            </a:r>
          </a:p>
          <a:p>
            <a:pPr eaLnBrk="0" hangingPunct="0"/>
            <a:r>
              <a:rPr lang="ru-RU" sz="3600" b="1" i="1" dirty="0">
                <a:latin typeface="Times New Roman" pitchFamily="18" charset="0"/>
              </a:rPr>
              <a:t>Творим по мере наших сил</a:t>
            </a:r>
          </a:p>
          <a:p>
            <a:pPr eaLnBrk="0" hangingPunct="0"/>
            <a:endParaRPr lang="ru-RU" sz="3600" b="1" i="1" dirty="0">
              <a:latin typeface="Times New Roman" pitchFamily="18" charset="0"/>
            </a:endParaRPr>
          </a:p>
          <a:p>
            <a:pPr eaLnBrk="0" hangingPunct="0"/>
            <a:r>
              <a:rPr lang="ru-RU" sz="3600" b="1" i="1" dirty="0">
                <a:latin typeface="Times New Roman" pitchFamily="18" charset="0"/>
              </a:rPr>
              <a:t>                     Н.А.Заболоцкий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uild="p" autoUpdateAnimBg="0" advAuto="100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Аверин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В.А. Психология раннего детства. СПб., 2000.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Бочарова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В. Педагогика социальной работы. М., 1994.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Васильева З. Изучение личности школьника учителем. М., 1991.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Василькова Ю. В. Лекции по социальной педагогике. М., 1991.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Василькова Ю. В. Методика и опыт работы социального педагога: Учеб. пособие для ВУЗов. М., 2001.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Галагузова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М. Н. Социальная педагогика. М., 1999.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Грецов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А.Г. Узнай себя. Психологические тесты для подростков. М., 2007.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российского образования и проблемы защиты детства: Сб. ст. М., 1995.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9. Должностные обязанности социального педагога//Вестник образования. - 1995. - № 11. - С. 63-65.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10. Ильина Т. А. тема обсуждения - педагогическая технология//Вестник высшей школы.-1973. - №11.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Змановская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Е.В.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Девиантология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Учеб. пособие для ВУЗов. М., 2003.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12. Леонтьев А. Н. Деятельность. Сознание. Личность. М., 1975.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13. Лесгафт П. Ф. Психология нравственного и физического воспитания/ под ред. М.П. Ивановой. - Воронеж, 1998.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04656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14. Макаров М. Микроклимат школы и его влияние на социализацию подростков.//Воспитание школьников. -2006. -№2.-С.68-70.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Матейчек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З. Родители и дети. М., 1992 год.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16. Методика и технология работы социального педагога: Учеб. пособие для ВУЗов/ Под. Ред.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М.А.Галагузовой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Л.В.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Мардахаева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М., 2002.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17. Методика работы социального педагога пол. Ред. А.В. Кузнецовой. М, 2003.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18. Мудрик А.В. Социальная педагогика. М., 1999.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19. Мудрик А.В. Социализация человека как проблема.//Социальная педагогика.- 2005 - № 4. - С.47-56. 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20. Н. Тихонова. Российская семья в начале века: ситуация удручающая //Воспитание школьников. -2002 -№3. - С.29-30.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Овчарова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Р. В. Справочная книга социального педагога. М., 2001.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22. Рабочая книга социального педагога/под ред. Н.Ф. Масловой. Орел, 1994.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23. Теория и методология социальной работы, под ред. С.И. Григорьева. М., 1994.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24. Целищева Н. У доброго дела - широкие крылья.// Социальная педагогика.- 2005 - № 3. - С.37-40.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Фалькович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Т.А. Подростки 21 века. Психолого-педагогическая работа в кризисных ситуациях: 8-11 классы. М., 2007.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26. Шакурова М. В. Методика и технология работы социального педагога: Учеб. пособие для ВУЗов. М., 2002.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543956" cy="444024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оциализация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это процесс и результат присвоения ребенком социального опыта по мере его психологического интеллектуального и личностного развития, то есть преобразование под влиянием обучения и воспитания его психических функций, присвоение социально-нравственных ценностей, норм и правил поведения, формирования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мировоззрения.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Социальный опыт –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всегда результат действий ребенка, активного взаимодействия с окружающим миром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30525" y="3581400"/>
            <a:ext cx="3276600" cy="1065213"/>
            <a:chOff x="1728" y="2256"/>
            <a:chExt cx="2064" cy="671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42" y="2256"/>
              <a:ext cx="1650" cy="671"/>
              <a:chOff x="2127" y="2256"/>
              <a:chExt cx="1336" cy="671"/>
            </a:xfrm>
          </p:grpSpPr>
          <p:sp>
            <p:nvSpPr>
              <p:cNvPr id="14340" name="Freeform 4"/>
              <p:cNvSpPr>
                <a:spLocks/>
              </p:cNvSpPr>
              <p:nvPr/>
            </p:nvSpPr>
            <p:spPr bwMode="auto">
              <a:xfrm>
                <a:off x="2127" y="2256"/>
                <a:ext cx="1336" cy="660"/>
              </a:xfrm>
              <a:custGeom>
                <a:avLst/>
                <a:gdLst/>
                <a:ahLst/>
                <a:cxnLst>
                  <a:cxn ang="0">
                    <a:pos x="512" y="0"/>
                  </a:cxn>
                  <a:cxn ang="0">
                    <a:pos x="734" y="258"/>
                  </a:cxn>
                  <a:cxn ang="0">
                    <a:pos x="993" y="548"/>
                  </a:cxn>
                  <a:cxn ang="0">
                    <a:pos x="1241" y="829"/>
                  </a:cxn>
                  <a:cxn ang="0">
                    <a:pos x="1437" y="1067"/>
                  </a:cxn>
                  <a:cxn ang="0">
                    <a:pos x="1630" y="1325"/>
                  </a:cxn>
                  <a:cxn ang="0">
                    <a:pos x="1812" y="1605"/>
                  </a:cxn>
                  <a:cxn ang="0">
                    <a:pos x="1955" y="1883"/>
                  </a:cxn>
                  <a:cxn ang="0">
                    <a:pos x="2076" y="1601"/>
                  </a:cxn>
                  <a:cxn ang="0">
                    <a:pos x="2234" y="1273"/>
                  </a:cxn>
                  <a:cxn ang="0">
                    <a:pos x="2426" y="957"/>
                  </a:cxn>
                  <a:cxn ang="0">
                    <a:pos x="2727" y="586"/>
                  </a:cxn>
                  <a:cxn ang="0">
                    <a:pos x="3018" y="297"/>
                  </a:cxn>
                  <a:cxn ang="0">
                    <a:pos x="3445" y="0"/>
                  </a:cxn>
                  <a:cxn ang="0">
                    <a:pos x="3809" y="139"/>
                  </a:cxn>
                  <a:cxn ang="0">
                    <a:pos x="3432" y="463"/>
                  </a:cxn>
                  <a:cxn ang="0">
                    <a:pos x="3088" y="805"/>
                  </a:cxn>
                  <a:cxn ang="0">
                    <a:pos x="2821" y="1122"/>
                  </a:cxn>
                  <a:cxn ang="0">
                    <a:pos x="2606" y="1455"/>
                  </a:cxn>
                  <a:cxn ang="0">
                    <a:pos x="2450" y="1751"/>
                  </a:cxn>
                  <a:cxn ang="0">
                    <a:pos x="2350" y="1972"/>
                  </a:cxn>
                  <a:cxn ang="0">
                    <a:pos x="2274" y="2191"/>
                  </a:cxn>
                  <a:cxn ang="0">
                    <a:pos x="2032" y="2639"/>
                  </a:cxn>
                  <a:cxn ang="0">
                    <a:pos x="1747" y="2191"/>
                  </a:cxn>
                  <a:cxn ang="0">
                    <a:pos x="1684" y="2021"/>
                  </a:cxn>
                  <a:cxn ang="0">
                    <a:pos x="1549" y="1805"/>
                  </a:cxn>
                  <a:cxn ang="0">
                    <a:pos x="1388" y="1582"/>
                  </a:cxn>
                  <a:cxn ang="0">
                    <a:pos x="1218" y="1361"/>
                  </a:cxn>
                  <a:cxn ang="0">
                    <a:pos x="1054" y="1149"/>
                  </a:cxn>
                  <a:cxn ang="0">
                    <a:pos x="754" y="798"/>
                  </a:cxn>
                  <a:cxn ang="0">
                    <a:pos x="553" y="575"/>
                  </a:cxn>
                  <a:cxn ang="0">
                    <a:pos x="279" y="284"/>
                  </a:cxn>
                  <a:cxn ang="0">
                    <a:pos x="0" y="0"/>
                  </a:cxn>
                </a:cxnLst>
                <a:rect l="0" t="0" r="r" b="b"/>
                <a:pathLst>
                  <a:path w="4007" h="2639">
                    <a:moveTo>
                      <a:pt x="0" y="0"/>
                    </a:moveTo>
                    <a:lnTo>
                      <a:pt x="512" y="0"/>
                    </a:lnTo>
                    <a:lnTo>
                      <a:pt x="625" y="131"/>
                    </a:lnTo>
                    <a:lnTo>
                      <a:pt x="734" y="258"/>
                    </a:lnTo>
                    <a:lnTo>
                      <a:pt x="854" y="393"/>
                    </a:lnTo>
                    <a:lnTo>
                      <a:pt x="993" y="548"/>
                    </a:lnTo>
                    <a:lnTo>
                      <a:pt x="1123" y="697"/>
                    </a:lnTo>
                    <a:lnTo>
                      <a:pt x="1241" y="829"/>
                    </a:lnTo>
                    <a:lnTo>
                      <a:pt x="1343" y="951"/>
                    </a:lnTo>
                    <a:lnTo>
                      <a:pt x="1437" y="1067"/>
                    </a:lnTo>
                    <a:lnTo>
                      <a:pt x="1545" y="1206"/>
                    </a:lnTo>
                    <a:lnTo>
                      <a:pt x="1630" y="1325"/>
                    </a:lnTo>
                    <a:lnTo>
                      <a:pt x="1720" y="1457"/>
                    </a:lnTo>
                    <a:lnTo>
                      <a:pt x="1812" y="1605"/>
                    </a:lnTo>
                    <a:lnTo>
                      <a:pt x="1887" y="1739"/>
                    </a:lnTo>
                    <a:lnTo>
                      <a:pt x="1955" y="1883"/>
                    </a:lnTo>
                    <a:lnTo>
                      <a:pt x="2012" y="1754"/>
                    </a:lnTo>
                    <a:lnTo>
                      <a:pt x="2076" y="1601"/>
                    </a:lnTo>
                    <a:lnTo>
                      <a:pt x="2152" y="1438"/>
                    </a:lnTo>
                    <a:lnTo>
                      <a:pt x="2234" y="1273"/>
                    </a:lnTo>
                    <a:lnTo>
                      <a:pt x="2324" y="1114"/>
                    </a:lnTo>
                    <a:lnTo>
                      <a:pt x="2426" y="957"/>
                    </a:lnTo>
                    <a:lnTo>
                      <a:pt x="2549" y="787"/>
                    </a:lnTo>
                    <a:lnTo>
                      <a:pt x="2727" y="586"/>
                    </a:lnTo>
                    <a:lnTo>
                      <a:pt x="2866" y="436"/>
                    </a:lnTo>
                    <a:lnTo>
                      <a:pt x="3018" y="297"/>
                    </a:lnTo>
                    <a:lnTo>
                      <a:pt x="3176" y="177"/>
                    </a:lnTo>
                    <a:lnTo>
                      <a:pt x="3445" y="0"/>
                    </a:lnTo>
                    <a:lnTo>
                      <a:pt x="4007" y="0"/>
                    </a:lnTo>
                    <a:lnTo>
                      <a:pt x="3809" y="139"/>
                    </a:lnTo>
                    <a:lnTo>
                      <a:pt x="3607" y="309"/>
                    </a:lnTo>
                    <a:lnTo>
                      <a:pt x="3432" y="463"/>
                    </a:lnTo>
                    <a:lnTo>
                      <a:pt x="3266" y="618"/>
                    </a:lnTo>
                    <a:lnTo>
                      <a:pt x="3088" y="805"/>
                    </a:lnTo>
                    <a:lnTo>
                      <a:pt x="2930" y="988"/>
                    </a:lnTo>
                    <a:lnTo>
                      <a:pt x="2821" y="1122"/>
                    </a:lnTo>
                    <a:lnTo>
                      <a:pt x="2707" y="1299"/>
                    </a:lnTo>
                    <a:lnTo>
                      <a:pt x="2606" y="1455"/>
                    </a:lnTo>
                    <a:lnTo>
                      <a:pt x="2534" y="1584"/>
                    </a:lnTo>
                    <a:lnTo>
                      <a:pt x="2450" y="1751"/>
                    </a:lnTo>
                    <a:lnTo>
                      <a:pt x="2389" y="1881"/>
                    </a:lnTo>
                    <a:lnTo>
                      <a:pt x="2350" y="1972"/>
                    </a:lnTo>
                    <a:lnTo>
                      <a:pt x="2306" y="2091"/>
                    </a:lnTo>
                    <a:lnTo>
                      <a:pt x="2274" y="2191"/>
                    </a:lnTo>
                    <a:lnTo>
                      <a:pt x="2556" y="2191"/>
                    </a:lnTo>
                    <a:lnTo>
                      <a:pt x="2032" y="2639"/>
                    </a:lnTo>
                    <a:lnTo>
                      <a:pt x="1465" y="2191"/>
                    </a:lnTo>
                    <a:lnTo>
                      <a:pt x="1747" y="2191"/>
                    </a:lnTo>
                    <a:lnTo>
                      <a:pt x="1725" y="2113"/>
                    </a:lnTo>
                    <a:lnTo>
                      <a:pt x="1684" y="2021"/>
                    </a:lnTo>
                    <a:lnTo>
                      <a:pt x="1625" y="1924"/>
                    </a:lnTo>
                    <a:lnTo>
                      <a:pt x="1549" y="1805"/>
                    </a:lnTo>
                    <a:lnTo>
                      <a:pt x="1464" y="1684"/>
                    </a:lnTo>
                    <a:lnTo>
                      <a:pt x="1388" y="1582"/>
                    </a:lnTo>
                    <a:lnTo>
                      <a:pt x="1308" y="1476"/>
                    </a:lnTo>
                    <a:lnTo>
                      <a:pt x="1218" y="1361"/>
                    </a:lnTo>
                    <a:lnTo>
                      <a:pt x="1141" y="1264"/>
                    </a:lnTo>
                    <a:lnTo>
                      <a:pt x="1054" y="1149"/>
                    </a:lnTo>
                    <a:lnTo>
                      <a:pt x="885" y="949"/>
                    </a:lnTo>
                    <a:lnTo>
                      <a:pt x="754" y="798"/>
                    </a:lnTo>
                    <a:lnTo>
                      <a:pt x="647" y="678"/>
                    </a:lnTo>
                    <a:lnTo>
                      <a:pt x="553" y="575"/>
                    </a:lnTo>
                    <a:lnTo>
                      <a:pt x="410" y="424"/>
                    </a:lnTo>
                    <a:lnTo>
                      <a:pt x="279" y="284"/>
                    </a:lnTo>
                    <a:lnTo>
                      <a:pt x="143" y="1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BFFAB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341" name="Freeform 5"/>
              <p:cNvSpPr>
                <a:spLocks/>
              </p:cNvSpPr>
              <p:nvPr/>
            </p:nvSpPr>
            <p:spPr bwMode="auto">
              <a:xfrm>
                <a:off x="2823" y="2804"/>
                <a:ext cx="158" cy="11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6" y="0"/>
                  </a:cxn>
                  <a:cxn ang="0">
                    <a:pos x="474" y="0"/>
                  </a:cxn>
                  <a:cxn ang="0">
                    <a:pos x="278" y="44"/>
                  </a:cxn>
                  <a:cxn ang="0">
                    <a:pos x="0" y="44"/>
                  </a:cxn>
                </a:cxnLst>
                <a:rect l="0" t="0" r="r" b="b"/>
                <a:pathLst>
                  <a:path w="474" h="44">
                    <a:moveTo>
                      <a:pt x="0" y="44"/>
                    </a:moveTo>
                    <a:lnTo>
                      <a:pt x="186" y="0"/>
                    </a:lnTo>
                    <a:lnTo>
                      <a:pt x="474" y="0"/>
                    </a:lnTo>
                    <a:lnTo>
                      <a:pt x="278" y="44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ABFFAB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342" name="Freeform 6"/>
              <p:cNvSpPr>
                <a:spLocks/>
              </p:cNvSpPr>
              <p:nvPr/>
            </p:nvSpPr>
            <p:spPr bwMode="auto">
              <a:xfrm>
                <a:off x="2743" y="2804"/>
                <a:ext cx="236" cy="123"/>
              </a:xfrm>
              <a:custGeom>
                <a:avLst/>
                <a:gdLst/>
                <a:ahLst/>
                <a:cxnLst>
                  <a:cxn ang="0">
                    <a:pos x="0" y="490"/>
                  </a:cxn>
                  <a:cxn ang="0">
                    <a:pos x="187" y="446"/>
                  </a:cxn>
                  <a:cxn ang="0">
                    <a:pos x="712" y="0"/>
                  </a:cxn>
                  <a:cxn ang="0">
                    <a:pos x="520" y="44"/>
                  </a:cxn>
                  <a:cxn ang="0">
                    <a:pos x="0" y="490"/>
                  </a:cxn>
                </a:cxnLst>
                <a:rect l="0" t="0" r="r" b="b"/>
                <a:pathLst>
                  <a:path w="712" h="490">
                    <a:moveTo>
                      <a:pt x="0" y="490"/>
                    </a:moveTo>
                    <a:lnTo>
                      <a:pt x="187" y="446"/>
                    </a:lnTo>
                    <a:lnTo>
                      <a:pt x="712" y="0"/>
                    </a:lnTo>
                    <a:lnTo>
                      <a:pt x="520" y="44"/>
                    </a:lnTo>
                    <a:lnTo>
                      <a:pt x="0" y="490"/>
                    </a:lnTo>
                    <a:close/>
                  </a:path>
                </a:pathLst>
              </a:custGeom>
              <a:solidFill>
                <a:srgbClr val="ABFFAB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343" name="Freeform 7"/>
              <p:cNvSpPr>
                <a:spLocks/>
              </p:cNvSpPr>
              <p:nvPr/>
            </p:nvSpPr>
            <p:spPr bwMode="auto">
              <a:xfrm>
                <a:off x="2554" y="2804"/>
                <a:ext cx="117" cy="11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292" y="44"/>
                  </a:cxn>
                  <a:cxn ang="0">
                    <a:pos x="351" y="0"/>
                  </a:cxn>
                  <a:cxn ang="0">
                    <a:pos x="179" y="0"/>
                  </a:cxn>
                  <a:cxn ang="0">
                    <a:pos x="0" y="44"/>
                  </a:cxn>
                </a:cxnLst>
                <a:rect l="0" t="0" r="r" b="b"/>
                <a:pathLst>
                  <a:path w="351" h="44">
                    <a:moveTo>
                      <a:pt x="0" y="44"/>
                    </a:moveTo>
                    <a:lnTo>
                      <a:pt x="292" y="44"/>
                    </a:lnTo>
                    <a:lnTo>
                      <a:pt x="351" y="0"/>
                    </a:lnTo>
                    <a:lnTo>
                      <a:pt x="179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ABFFAB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  <p:sp>
          <p:nvSpPr>
            <p:cNvPr id="14344" name="Freeform 8"/>
            <p:cNvSpPr>
              <a:spLocks/>
            </p:cNvSpPr>
            <p:nvPr/>
          </p:nvSpPr>
          <p:spPr bwMode="auto">
            <a:xfrm>
              <a:off x="1728" y="2267"/>
              <a:ext cx="1536" cy="660"/>
            </a:xfrm>
            <a:custGeom>
              <a:avLst/>
              <a:gdLst/>
              <a:ahLst/>
              <a:cxnLst>
                <a:cxn ang="0">
                  <a:pos x="513" y="0"/>
                </a:cxn>
                <a:cxn ang="0">
                  <a:pos x="735" y="258"/>
                </a:cxn>
                <a:cxn ang="0">
                  <a:pos x="995" y="548"/>
                </a:cxn>
                <a:cxn ang="0">
                  <a:pos x="1241" y="829"/>
                </a:cxn>
                <a:cxn ang="0">
                  <a:pos x="1438" y="1068"/>
                </a:cxn>
                <a:cxn ang="0">
                  <a:pos x="1632" y="1326"/>
                </a:cxn>
                <a:cxn ang="0">
                  <a:pos x="1812" y="1605"/>
                </a:cxn>
                <a:cxn ang="0">
                  <a:pos x="1957" y="1883"/>
                </a:cxn>
                <a:cxn ang="0">
                  <a:pos x="2076" y="1601"/>
                </a:cxn>
                <a:cxn ang="0">
                  <a:pos x="2236" y="1273"/>
                </a:cxn>
                <a:cxn ang="0">
                  <a:pos x="2427" y="957"/>
                </a:cxn>
                <a:cxn ang="0">
                  <a:pos x="2728" y="586"/>
                </a:cxn>
                <a:cxn ang="0">
                  <a:pos x="3020" y="297"/>
                </a:cxn>
                <a:cxn ang="0">
                  <a:pos x="3446" y="0"/>
                </a:cxn>
                <a:cxn ang="0">
                  <a:pos x="3811" y="139"/>
                </a:cxn>
                <a:cxn ang="0">
                  <a:pos x="3433" y="464"/>
                </a:cxn>
                <a:cxn ang="0">
                  <a:pos x="3088" y="805"/>
                </a:cxn>
                <a:cxn ang="0">
                  <a:pos x="2823" y="1122"/>
                </a:cxn>
                <a:cxn ang="0">
                  <a:pos x="2608" y="1455"/>
                </a:cxn>
                <a:cxn ang="0">
                  <a:pos x="2451" y="1751"/>
                </a:cxn>
                <a:cxn ang="0">
                  <a:pos x="2351" y="1972"/>
                </a:cxn>
                <a:cxn ang="0">
                  <a:pos x="2274" y="2191"/>
                </a:cxn>
                <a:cxn ang="0">
                  <a:pos x="2033" y="2639"/>
                </a:cxn>
                <a:cxn ang="0">
                  <a:pos x="1749" y="2191"/>
                </a:cxn>
                <a:cxn ang="0">
                  <a:pos x="1685" y="2021"/>
                </a:cxn>
                <a:cxn ang="0">
                  <a:pos x="1551" y="1806"/>
                </a:cxn>
                <a:cxn ang="0">
                  <a:pos x="1389" y="1582"/>
                </a:cxn>
                <a:cxn ang="0">
                  <a:pos x="1219" y="1361"/>
                </a:cxn>
                <a:cxn ang="0">
                  <a:pos x="1056" y="1150"/>
                </a:cxn>
                <a:cxn ang="0">
                  <a:pos x="756" y="798"/>
                </a:cxn>
                <a:cxn ang="0">
                  <a:pos x="554" y="576"/>
                </a:cxn>
                <a:cxn ang="0">
                  <a:pos x="279" y="284"/>
                </a:cxn>
                <a:cxn ang="0">
                  <a:pos x="0" y="0"/>
                </a:cxn>
              </a:cxnLst>
              <a:rect l="0" t="0" r="r" b="b"/>
              <a:pathLst>
                <a:path w="4009" h="2639">
                  <a:moveTo>
                    <a:pt x="0" y="0"/>
                  </a:moveTo>
                  <a:lnTo>
                    <a:pt x="513" y="0"/>
                  </a:lnTo>
                  <a:lnTo>
                    <a:pt x="625" y="131"/>
                  </a:lnTo>
                  <a:lnTo>
                    <a:pt x="735" y="258"/>
                  </a:lnTo>
                  <a:lnTo>
                    <a:pt x="855" y="394"/>
                  </a:lnTo>
                  <a:lnTo>
                    <a:pt x="995" y="548"/>
                  </a:lnTo>
                  <a:lnTo>
                    <a:pt x="1123" y="697"/>
                  </a:lnTo>
                  <a:lnTo>
                    <a:pt x="1241" y="829"/>
                  </a:lnTo>
                  <a:lnTo>
                    <a:pt x="1343" y="951"/>
                  </a:lnTo>
                  <a:lnTo>
                    <a:pt x="1438" y="1068"/>
                  </a:lnTo>
                  <a:lnTo>
                    <a:pt x="1546" y="1207"/>
                  </a:lnTo>
                  <a:lnTo>
                    <a:pt x="1632" y="1326"/>
                  </a:lnTo>
                  <a:lnTo>
                    <a:pt x="1722" y="1458"/>
                  </a:lnTo>
                  <a:lnTo>
                    <a:pt x="1812" y="1605"/>
                  </a:lnTo>
                  <a:lnTo>
                    <a:pt x="1888" y="1739"/>
                  </a:lnTo>
                  <a:lnTo>
                    <a:pt x="1957" y="1883"/>
                  </a:lnTo>
                  <a:lnTo>
                    <a:pt x="2014" y="1755"/>
                  </a:lnTo>
                  <a:lnTo>
                    <a:pt x="2076" y="1601"/>
                  </a:lnTo>
                  <a:lnTo>
                    <a:pt x="2153" y="1437"/>
                  </a:lnTo>
                  <a:lnTo>
                    <a:pt x="2236" y="1273"/>
                  </a:lnTo>
                  <a:lnTo>
                    <a:pt x="2325" y="1114"/>
                  </a:lnTo>
                  <a:lnTo>
                    <a:pt x="2427" y="957"/>
                  </a:lnTo>
                  <a:lnTo>
                    <a:pt x="2550" y="787"/>
                  </a:lnTo>
                  <a:lnTo>
                    <a:pt x="2728" y="586"/>
                  </a:lnTo>
                  <a:lnTo>
                    <a:pt x="2868" y="437"/>
                  </a:lnTo>
                  <a:lnTo>
                    <a:pt x="3020" y="297"/>
                  </a:lnTo>
                  <a:lnTo>
                    <a:pt x="3176" y="178"/>
                  </a:lnTo>
                  <a:lnTo>
                    <a:pt x="3446" y="0"/>
                  </a:lnTo>
                  <a:lnTo>
                    <a:pt x="4009" y="0"/>
                  </a:lnTo>
                  <a:lnTo>
                    <a:pt x="3811" y="139"/>
                  </a:lnTo>
                  <a:lnTo>
                    <a:pt x="3608" y="309"/>
                  </a:lnTo>
                  <a:lnTo>
                    <a:pt x="3433" y="464"/>
                  </a:lnTo>
                  <a:lnTo>
                    <a:pt x="3267" y="618"/>
                  </a:lnTo>
                  <a:lnTo>
                    <a:pt x="3088" y="805"/>
                  </a:lnTo>
                  <a:lnTo>
                    <a:pt x="2931" y="988"/>
                  </a:lnTo>
                  <a:lnTo>
                    <a:pt x="2823" y="1122"/>
                  </a:lnTo>
                  <a:lnTo>
                    <a:pt x="2707" y="1299"/>
                  </a:lnTo>
                  <a:lnTo>
                    <a:pt x="2608" y="1455"/>
                  </a:lnTo>
                  <a:lnTo>
                    <a:pt x="2535" y="1585"/>
                  </a:lnTo>
                  <a:lnTo>
                    <a:pt x="2451" y="1751"/>
                  </a:lnTo>
                  <a:lnTo>
                    <a:pt x="2391" y="1882"/>
                  </a:lnTo>
                  <a:lnTo>
                    <a:pt x="2351" y="1972"/>
                  </a:lnTo>
                  <a:lnTo>
                    <a:pt x="2308" y="2091"/>
                  </a:lnTo>
                  <a:lnTo>
                    <a:pt x="2274" y="2191"/>
                  </a:lnTo>
                  <a:lnTo>
                    <a:pt x="2558" y="2191"/>
                  </a:lnTo>
                  <a:lnTo>
                    <a:pt x="2033" y="2639"/>
                  </a:lnTo>
                  <a:lnTo>
                    <a:pt x="1466" y="2191"/>
                  </a:lnTo>
                  <a:lnTo>
                    <a:pt x="1749" y="2191"/>
                  </a:lnTo>
                  <a:lnTo>
                    <a:pt x="1725" y="2114"/>
                  </a:lnTo>
                  <a:lnTo>
                    <a:pt x="1685" y="2021"/>
                  </a:lnTo>
                  <a:lnTo>
                    <a:pt x="1627" y="1925"/>
                  </a:lnTo>
                  <a:lnTo>
                    <a:pt x="1551" y="1806"/>
                  </a:lnTo>
                  <a:lnTo>
                    <a:pt x="1465" y="1685"/>
                  </a:lnTo>
                  <a:lnTo>
                    <a:pt x="1389" y="1582"/>
                  </a:lnTo>
                  <a:lnTo>
                    <a:pt x="1310" y="1477"/>
                  </a:lnTo>
                  <a:lnTo>
                    <a:pt x="1219" y="1361"/>
                  </a:lnTo>
                  <a:lnTo>
                    <a:pt x="1143" y="1264"/>
                  </a:lnTo>
                  <a:lnTo>
                    <a:pt x="1056" y="1150"/>
                  </a:lnTo>
                  <a:lnTo>
                    <a:pt x="887" y="949"/>
                  </a:lnTo>
                  <a:lnTo>
                    <a:pt x="756" y="798"/>
                  </a:lnTo>
                  <a:lnTo>
                    <a:pt x="648" y="678"/>
                  </a:lnTo>
                  <a:lnTo>
                    <a:pt x="554" y="576"/>
                  </a:lnTo>
                  <a:lnTo>
                    <a:pt x="411" y="425"/>
                  </a:lnTo>
                  <a:lnTo>
                    <a:pt x="279" y="284"/>
                  </a:lnTo>
                  <a:lnTo>
                    <a:pt x="145" y="14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BBBB"/>
                </a:gs>
                <a:gs pos="50000">
                  <a:srgbClr val="FFFFFF"/>
                </a:gs>
                <a:gs pos="100000">
                  <a:srgbClr val="FFBBBB"/>
                </a:gs>
              </a:gsLst>
              <a:lin ang="0" scaled="1"/>
            </a:gradFill>
            <a:ln w="6350" cmpd="sng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15925" y="5384800"/>
            <a:ext cx="8305800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 Так, на длительном этапе общего образования формируется целостное представление о мире, науке и ценностях общества, т.е. формируется социальный опыт: опыт познания, отношений и деятельности. </a:t>
            </a:r>
          </a:p>
        </p:txBody>
      </p:sp>
      <p:sp>
        <p:nvSpPr>
          <p:cNvPr id="204810" name="AutoShape 10"/>
          <p:cNvSpPr>
            <a:spLocks noChangeArrowheads="1"/>
          </p:cNvSpPr>
          <p:nvPr/>
        </p:nvSpPr>
        <p:spPr bwMode="auto">
          <a:xfrm>
            <a:off x="2740025" y="301625"/>
            <a:ext cx="3657600" cy="17208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ABFFAB"/>
              </a:gs>
              <a:gs pos="100000">
                <a:srgbClr val="FFBBBB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Times New Roman" pitchFamily="18" charset="0"/>
              </a:rPr>
              <a:t>В настоящее время социализация все чаще определяется как двусторонний процесс. 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392113" y="2143125"/>
            <a:ext cx="3787775" cy="15017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ABFFAB"/>
              </a:gs>
              <a:gs pos="50000">
                <a:srgbClr val="FFFFFF"/>
              </a:gs>
              <a:gs pos="100000">
                <a:srgbClr val="ABFFAB"/>
              </a:gs>
            </a:gsLst>
            <a:lin ang="5400000" scaled="1"/>
          </a:gradFill>
          <a:ln w="57150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С одной стороны, индивид усваивает социальный опыт, входя в определенную социальную среду.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4354513" y="2143125"/>
            <a:ext cx="4397375" cy="15017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BBBB"/>
              </a:gs>
              <a:gs pos="50000">
                <a:srgbClr val="FFFFFF"/>
              </a:gs>
              <a:gs pos="100000">
                <a:srgbClr val="FFBBBB"/>
              </a:gs>
            </a:gsLst>
            <a:lin ang="5400000" scaled="1"/>
          </a:gradFill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 b="1">
                <a:latin typeface="Times New Roman" pitchFamily="18" charset="0"/>
              </a:rPr>
              <a:t>С другой стороны, в процессе социализации он воспроизводит систему социальных связей за счет активного вхождения в среду.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415925" y="4648200"/>
            <a:ext cx="8305800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Иными словами, человек в процессе социализации не только </a:t>
            </a:r>
            <a:r>
              <a:rPr lang="en-US" sz="2000" b="1">
                <a:solidFill>
                  <a:srgbClr val="006600"/>
                </a:solidFill>
                <a:latin typeface="Times New Roman" pitchFamily="18" charset="0"/>
              </a:rPr>
              <a:t>обогащается опытом</a:t>
            </a:r>
            <a:r>
              <a:rPr lang="en-US" sz="2000" b="1">
                <a:latin typeface="Times New Roman" pitchFamily="18" charset="0"/>
              </a:rPr>
              <a:t>,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</a:rPr>
              <a:t>но и реализует себя.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 rot="-5400000" flipH="1" flipV="1">
            <a:off x="6438900" y="1066800"/>
            <a:ext cx="1066800" cy="1143000"/>
          </a:xfrm>
          <a:custGeom>
            <a:avLst/>
            <a:gdLst>
              <a:gd name="T0" fmla="*/ 747056 w 21600"/>
              <a:gd name="T1" fmla="*/ 0 h 21600"/>
              <a:gd name="T2" fmla="*/ 747056 w 21600"/>
              <a:gd name="T3" fmla="*/ 643361 h 21600"/>
              <a:gd name="T4" fmla="*/ 159872 w 21600"/>
              <a:gd name="T5" fmla="*/ 1143000 h 21600"/>
              <a:gd name="T6" fmla="*/ 1066800 w 21600"/>
              <a:gd name="T7" fmla="*/ 321680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0">
            <a:gsLst>
              <a:gs pos="0">
                <a:srgbClr val="FFBBBB"/>
              </a:gs>
              <a:gs pos="50000">
                <a:srgbClr val="FFFFFF"/>
              </a:gs>
              <a:gs pos="100000">
                <a:srgbClr val="FFBBB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 rot="5400000" flipV="1">
            <a:off x="1638300" y="1104900"/>
            <a:ext cx="1066800" cy="1143000"/>
          </a:xfrm>
          <a:custGeom>
            <a:avLst/>
            <a:gdLst>
              <a:gd name="T0" fmla="*/ 747056 w 21600"/>
              <a:gd name="T1" fmla="*/ 0 h 21600"/>
              <a:gd name="T2" fmla="*/ 747056 w 21600"/>
              <a:gd name="T3" fmla="*/ 643361 h 21600"/>
              <a:gd name="T4" fmla="*/ 159872 w 21600"/>
              <a:gd name="T5" fmla="*/ 1143000 h 21600"/>
              <a:gd name="T6" fmla="*/ 1066800 w 21600"/>
              <a:gd name="T7" fmla="*/ 321680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0">
            <a:gsLst>
              <a:gs pos="0">
                <a:srgbClr val="ABFFAB"/>
              </a:gs>
              <a:gs pos="50000">
                <a:srgbClr val="FFFFFF"/>
              </a:gs>
              <a:gs pos="100000">
                <a:srgbClr val="ABFF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16" name="Rectangle 16"/>
          <p:cNvSpPr>
            <a:spLocks noChangeArrowheads="1"/>
          </p:cNvSpPr>
          <p:nvPr/>
        </p:nvSpPr>
        <p:spPr bwMode="auto">
          <a:xfrm>
            <a:off x="6807200" y="304800"/>
            <a:ext cx="180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</a:rPr>
              <a:t>А.В.Мудрик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 autoUpdateAnimBg="0"/>
      <p:bldP spid="14347" grpId="0" animBg="1" autoUpdateAnimBg="0"/>
      <p:bldP spid="14348" grpId="0" animBg="1" autoUpdateAnimBg="0"/>
      <p:bldP spid="14349" grpId="0" animBg="1" autoUpdateAnimBg="0"/>
      <p:bldP spid="14350" grpId="0" animBg="1"/>
      <p:bldP spid="143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648072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опыт ребенка является результатом его социализации и воспитания.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оно идет стихийно, так как ребенок с самых первых шагов свою выстраивает индивидуальную жизнь как человеческое существо, как член человеческого сообщества. Причем ребенок не пассивно вбирает воздействия окружающей среды, а, включаясь в совместные с другими людьми акты поведения, присваивает социальный опыт.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Во-вторых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овладение социальным опытом реализуется как целенаправленный процесс: воспитание, просвещение, обучение.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В-третьих,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социальный опыт ребенка складывается и спонтанно. Даже в самые ранние периоды жизни, когда активная деятельность в социуме еще невозможна, ребенок уже способен быстро приспосабливаться к условиям жизни, к людям.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социализируется и приобретает собственный социальный опыт: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процессе разнообразной деятельности, осваивая обширный фонд социальной информации, умений, навыков; 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процессе выполнения различных социальных ролей, усваивая модели поведения; 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процессе общения с людьми разного возраста, в рамках различных социальных групп, расширяя систему социальных связей и отношений, усваивая социальные символы, установки, ценности. </a:t>
            </a:r>
          </a:p>
          <a:p>
            <a:pPr algn="just"/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408712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Методы воспитания в механизме социализации: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воспитание не просто функционирует как составная часть социализации, а системой своих методов по существу обеспечивает целенаправленный механизм социализации. Это: пример великого человека, пример родителей, пример сверстников, метод педагогического требования, метод упражнения, социальное внушение, метод соревнования, метод поощрения, метод наказания.</a:t>
            </a: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827088" y="1628775"/>
            <a:ext cx="7473950" cy="911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Социализация</a:t>
            </a:r>
            <a:r>
              <a:rPr lang="en-US" sz="2400">
                <a:latin typeface="Times New Roman" pitchFamily="18" charset="0"/>
              </a:rPr>
              <a:t> как адаптаци</a:t>
            </a:r>
            <a:r>
              <a:rPr lang="ru-RU" sz="2400">
                <a:latin typeface="Times New Roman" pitchFamily="18" charset="0"/>
              </a:rPr>
              <a:t>я</a:t>
            </a:r>
            <a:r>
              <a:rPr lang="en-US" sz="2400">
                <a:latin typeface="Times New Roman" pitchFamily="18" charset="0"/>
              </a:rPr>
              <a:t> к определенным социальным условиям.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835025" y="4641850"/>
            <a:ext cx="7550150" cy="1790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Это не противоречащие друг другу формулировки, а характеристика двух разных форм социализации:</a:t>
            </a:r>
          </a:p>
          <a:p>
            <a:pPr algn="ctr" eaLnBrk="0" hangingPunct="0"/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</a:rPr>
              <a:t>адаптации и интеграции,</a:t>
            </a:r>
          </a:p>
          <a:p>
            <a:pPr algn="ctr" eaLnBrk="0" hangingPunct="0"/>
            <a:r>
              <a:rPr lang="en-US" sz="2000" b="1">
                <a:latin typeface="Times New Roman" pitchFamily="18" charset="0"/>
              </a:rPr>
              <a:t> которые, как подчеркивает А.В.Мудрик, зависят от характера взаимодействия индивида с социальной средой.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873125" y="3124200"/>
            <a:ext cx="7473950" cy="911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Социализация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  -  </a:t>
            </a:r>
            <a:r>
              <a:rPr lang="en-US" sz="2400" b="1">
                <a:latin typeface="Times New Roman" pitchFamily="18" charset="0"/>
              </a:rPr>
              <a:t> не адаптация к среде, а интеграция в определенную среду.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 autoUpdateAnimBg="0"/>
      <p:bldP spid="17412" grpId="0" animBg="1" autoUpdateAnimBg="0"/>
      <p:bldP spid="1741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4724400" y="1066800"/>
            <a:ext cx="3581400" cy="4167188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rgbClr val="996633"/>
            </a:solidFill>
            <a:round/>
            <a:headEnd/>
            <a:tailEnd/>
          </a:ln>
          <a:effectLst>
            <a:prstShdw prst="shdw13" dist="53882" dir="13500000">
              <a:srgbClr val="996633"/>
            </a:prstShdw>
          </a:effectLst>
        </p:spPr>
        <p:txBody>
          <a:bodyPr>
            <a:spAutoFit/>
          </a:bodyPr>
          <a:lstStyle/>
          <a:p>
            <a:pPr algn="r" eaLnBrk="0" hangingPunct="0"/>
            <a:endParaRPr lang="en-US" sz="2400" b="1">
              <a:latin typeface="Times New Roman" pitchFamily="18" charset="0"/>
            </a:endParaRPr>
          </a:p>
          <a:p>
            <a:pPr algn="r" eaLnBrk="0" hangingPunct="0"/>
            <a:r>
              <a:rPr lang="en-US" sz="2400" b="1">
                <a:latin typeface="Times New Roman" pitchFamily="18" charset="0"/>
              </a:rPr>
              <a:t>Однако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изменения среды</a:t>
            </a:r>
            <a:r>
              <a:rPr lang="en-US" sz="2400" b="1">
                <a:latin typeface="Times New Roman" pitchFamily="18" charset="0"/>
              </a:rPr>
              <a:t>, ее нестабильность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могут привести к дискомфорту личности</a:t>
            </a:r>
            <a:r>
              <a:rPr lang="en-US" sz="2400" b="1">
                <a:latin typeface="Times New Roman" pitchFamily="18" charset="0"/>
              </a:rPr>
              <a:t>, неудовлетворенности, стрессовым ситуациям, жизненным трагедиям.</a:t>
            </a:r>
          </a:p>
          <a:p>
            <a:pPr algn="r" eaLnBrk="0" hangingPunct="0"/>
            <a:endParaRPr lang="en-US" sz="2400" b="1">
              <a:latin typeface="Times New Roman" pitchFamily="18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914400" y="1065213"/>
            <a:ext cx="3505200" cy="4167187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rgbClr val="996633"/>
            </a:solidFill>
            <a:round/>
            <a:headEnd/>
            <a:tailEnd/>
          </a:ln>
          <a:effectLst>
            <a:prstShdw prst="shdw13" dist="53882" dir="13500000">
              <a:srgbClr val="996633"/>
            </a:prstShdw>
          </a:effectLst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Социализация в    форме адаптации представляет собой пассивное приспособление к социальной среде. 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И пока среда стабильна, человек чувствует себя вполне комфортно в ней.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 flipH="1">
            <a:off x="6477000" y="4527550"/>
            <a:ext cx="1149350" cy="2330450"/>
            <a:chOff x="3168" y="2844"/>
            <a:chExt cx="724" cy="1468"/>
          </a:xfrm>
        </p:grpSpPr>
        <p:sp>
          <p:nvSpPr>
            <p:cNvPr id="198662" name="Freeform 6"/>
            <p:cNvSpPr>
              <a:spLocks/>
            </p:cNvSpPr>
            <p:nvPr/>
          </p:nvSpPr>
          <p:spPr bwMode="auto">
            <a:xfrm>
              <a:off x="3168" y="2844"/>
              <a:ext cx="724" cy="1468"/>
            </a:xfrm>
            <a:custGeom>
              <a:avLst/>
              <a:gdLst>
                <a:gd name="T0" fmla="*/ 1191 w 1448"/>
                <a:gd name="T1" fmla="*/ 169 h 2936"/>
                <a:gd name="T2" fmla="*/ 1221 w 1448"/>
                <a:gd name="T3" fmla="*/ 319 h 2936"/>
                <a:gd name="T4" fmla="*/ 1260 w 1448"/>
                <a:gd name="T5" fmla="*/ 370 h 2936"/>
                <a:gd name="T6" fmla="*/ 1265 w 1448"/>
                <a:gd name="T7" fmla="*/ 508 h 2936"/>
                <a:gd name="T8" fmla="*/ 1208 w 1448"/>
                <a:gd name="T9" fmla="*/ 569 h 2936"/>
                <a:gd name="T10" fmla="*/ 1132 w 1448"/>
                <a:gd name="T11" fmla="*/ 563 h 2936"/>
                <a:gd name="T12" fmla="*/ 1082 w 1448"/>
                <a:gd name="T13" fmla="*/ 637 h 2936"/>
                <a:gd name="T14" fmla="*/ 1180 w 1448"/>
                <a:gd name="T15" fmla="*/ 685 h 2936"/>
                <a:gd name="T16" fmla="*/ 1269 w 1448"/>
                <a:gd name="T17" fmla="*/ 705 h 2936"/>
                <a:gd name="T18" fmla="*/ 1350 w 1448"/>
                <a:gd name="T19" fmla="*/ 742 h 2936"/>
                <a:gd name="T20" fmla="*/ 1442 w 1448"/>
                <a:gd name="T21" fmla="*/ 1062 h 2936"/>
                <a:gd name="T22" fmla="*/ 1441 w 1448"/>
                <a:gd name="T23" fmla="*/ 1381 h 2936"/>
                <a:gd name="T24" fmla="*/ 1419 w 1448"/>
                <a:gd name="T25" fmla="*/ 1435 h 2936"/>
                <a:gd name="T26" fmla="*/ 1350 w 1448"/>
                <a:gd name="T27" fmla="*/ 1596 h 2936"/>
                <a:gd name="T28" fmla="*/ 1346 w 1448"/>
                <a:gd name="T29" fmla="*/ 1838 h 2936"/>
                <a:gd name="T30" fmla="*/ 1255 w 1448"/>
                <a:gd name="T31" fmla="*/ 1903 h 2936"/>
                <a:gd name="T32" fmla="*/ 1195 w 1448"/>
                <a:gd name="T33" fmla="*/ 2009 h 2936"/>
                <a:gd name="T34" fmla="*/ 1149 w 1448"/>
                <a:gd name="T35" fmla="*/ 2199 h 2936"/>
                <a:gd name="T36" fmla="*/ 1067 w 1448"/>
                <a:gd name="T37" fmla="*/ 2485 h 2936"/>
                <a:gd name="T38" fmla="*/ 1119 w 1448"/>
                <a:gd name="T39" fmla="*/ 2588 h 2936"/>
                <a:gd name="T40" fmla="*/ 1177 w 1448"/>
                <a:gd name="T41" fmla="*/ 2740 h 2936"/>
                <a:gd name="T42" fmla="*/ 1086 w 1448"/>
                <a:gd name="T43" fmla="*/ 2763 h 2936"/>
                <a:gd name="T44" fmla="*/ 967 w 1448"/>
                <a:gd name="T45" fmla="*/ 2743 h 2936"/>
                <a:gd name="T46" fmla="*/ 854 w 1448"/>
                <a:gd name="T47" fmla="*/ 2726 h 2936"/>
                <a:gd name="T48" fmla="*/ 846 w 1448"/>
                <a:gd name="T49" fmla="*/ 2806 h 2936"/>
                <a:gd name="T50" fmla="*/ 795 w 1448"/>
                <a:gd name="T51" fmla="*/ 2925 h 2936"/>
                <a:gd name="T52" fmla="*/ 625 w 1448"/>
                <a:gd name="T53" fmla="*/ 2936 h 2936"/>
                <a:gd name="T54" fmla="*/ 459 w 1448"/>
                <a:gd name="T55" fmla="*/ 2911 h 2936"/>
                <a:gd name="T56" fmla="*/ 474 w 1448"/>
                <a:gd name="T57" fmla="*/ 2812 h 2936"/>
                <a:gd name="T58" fmla="*/ 553 w 1448"/>
                <a:gd name="T59" fmla="*/ 2676 h 2936"/>
                <a:gd name="T60" fmla="*/ 480 w 1448"/>
                <a:gd name="T61" fmla="*/ 1846 h 2936"/>
                <a:gd name="T62" fmla="*/ 476 w 1448"/>
                <a:gd name="T63" fmla="*/ 1690 h 2936"/>
                <a:gd name="T64" fmla="*/ 432 w 1448"/>
                <a:gd name="T65" fmla="*/ 1728 h 2936"/>
                <a:gd name="T66" fmla="*/ 445 w 1448"/>
                <a:gd name="T67" fmla="*/ 1986 h 2936"/>
                <a:gd name="T68" fmla="*/ 409 w 1448"/>
                <a:gd name="T69" fmla="*/ 2556 h 2936"/>
                <a:gd name="T70" fmla="*/ 313 w 1448"/>
                <a:gd name="T71" fmla="*/ 2570 h 2936"/>
                <a:gd name="T72" fmla="*/ 213 w 1448"/>
                <a:gd name="T73" fmla="*/ 2556 h 2936"/>
                <a:gd name="T74" fmla="*/ 127 w 1448"/>
                <a:gd name="T75" fmla="*/ 2550 h 2936"/>
                <a:gd name="T76" fmla="*/ 43 w 1448"/>
                <a:gd name="T77" fmla="*/ 2457 h 2936"/>
                <a:gd name="T78" fmla="*/ 12 w 1448"/>
                <a:gd name="T79" fmla="*/ 2247 h 2936"/>
                <a:gd name="T80" fmla="*/ 45 w 1448"/>
                <a:gd name="T81" fmla="*/ 1923 h 2936"/>
                <a:gd name="T82" fmla="*/ 82 w 1448"/>
                <a:gd name="T83" fmla="*/ 1847 h 2936"/>
                <a:gd name="T84" fmla="*/ 150 w 1448"/>
                <a:gd name="T85" fmla="*/ 1803 h 2936"/>
                <a:gd name="T86" fmla="*/ 159 w 1448"/>
                <a:gd name="T87" fmla="*/ 1704 h 2936"/>
                <a:gd name="T88" fmla="*/ 233 w 1448"/>
                <a:gd name="T89" fmla="*/ 1611 h 2936"/>
                <a:gd name="T90" fmla="*/ 279 w 1448"/>
                <a:gd name="T91" fmla="*/ 1205 h 2936"/>
                <a:gd name="T92" fmla="*/ 323 w 1448"/>
                <a:gd name="T93" fmla="*/ 1029 h 2936"/>
                <a:gd name="T94" fmla="*/ 363 w 1448"/>
                <a:gd name="T95" fmla="*/ 932 h 2936"/>
                <a:gd name="T96" fmla="*/ 548 w 1448"/>
                <a:gd name="T97" fmla="*/ 758 h 2936"/>
                <a:gd name="T98" fmla="*/ 638 w 1448"/>
                <a:gd name="T99" fmla="*/ 606 h 2936"/>
                <a:gd name="T100" fmla="*/ 556 w 1448"/>
                <a:gd name="T101" fmla="*/ 557 h 2936"/>
                <a:gd name="T102" fmla="*/ 511 w 1448"/>
                <a:gd name="T103" fmla="*/ 486 h 2936"/>
                <a:gd name="T104" fmla="*/ 528 w 1448"/>
                <a:gd name="T105" fmla="*/ 375 h 2936"/>
                <a:gd name="T106" fmla="*/ 584 w 1448"/>
                <a:gd name="T107" fmla="*/ 342 h 2936"/>
                <a:gd name="T108" fmla="*/ 576 w 1448"/>
                <a:gd name="T109" fmla="*/ 322 h 2936"/>
                <a:gd name="T110" fmla="*/ 493 w 1448"/>
                <a:gd name="T111" fmla="*/ 276 h 2936"/>
                <a:gd name="T112" fmla="*/ 628 w 1448"/>
                <a:gd name="T113" fmla="*/ 51 h 2936"/>
                <a:gd name="T114" fmla="*/ 786 w 1448"/>
                <a:gd name="T115" fmla="*/ 7 h 2936"/>
                <a:gd name="T116" fmla="*/ 899 w 1448"/>
                <a:gd name="T117" fmla="*/ 15 h 2936"/>
                <a:gd name="T118" fmla="*/ 998 w 1448"/>
                <a:gd name="T119" fmla="*/ 61 h 2936"/>
                <a:gd name="T120" fmla="*/ 1072 w 1448"/>
                <a:gd name="T121" fmla="*/ 1 h 29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448"/>
                <a:gd name="T184" fmla="*/ 0 h 2936"/>
                <a:gd name="T185" fmla="*/ 1448 w 1448"/>
                <a:gd name="T186" fmla="*/ 2936 h 29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448" h="2936">
                  <a:moveTo>
                    <a:pt x="1103" y="77"/>
                  </a:moveTo>
                  <a:lnTo>
                    <a:pt x="1099" y="80"/>
                  </a:lnTo>
                  <a:lnTo>
                    <a:pt x="1130" y="95"/>
                  </a:lnTo>
                  <a:lnTo>
                    <a:pt x="1157" y="117"/>
                  </a:lnTo>
                  <a:lnTo>
                    <a:pt x="1175" y="142"/>
                  </a:lnTo>
                  <a:lnTo>
                    <a:pt x="1191" y="169"/>
                  </a:lnTo>
                  <a:lnTo>
                    <a:pt x="1201" y="199"/>
                  </a:lnTo>
                  <a:lnTo>
                    <a:pt x="1211" y="231"/>
                  </a:lnTo>
                  <a:lnTo>
                    <a:pt x="1218" y="262"/>
                  </a:lnTo>
                  <a:lnTo>
                    <a:pt x="1226" y="295"/>
                  </a:lnTo>
                  <a:lnTo>
                    <a:pt x="1221" y="308"/>
                  </a:lnTo>
                  <a:lnTo>
                    <a:pt x="1221" y="319"/>
                  </a:lnTo>
                  <a:lnTo>
                    <a:pt x="1224" y="328"/>
                  </a:lnTo>
                  <a:lnTo>
                    <a:pt x="1231" y="336"/>
                  </a:lnTo>
                  <a:lnTo>
                    <a:pt x="1238" y="344"/>
                  </a:lnTo>
                  <a:lnTo>
                    <a:pt x="1246" y="352"/>
                  </a:lnTo>
                  <a:lnTo>
                    <a:pt x="1254" y="361"/>
                  </a:lnTo>
                  <a:lnTo>
                    <a:pt x="1260" y="370"/>
                  </a:lnTo>
                  <a:lnTo>
                    <a:pt x="1266" y="399"/>
                  </a:lnTo>
                  <a:lnTo>
                    <a:pt x="1274" y="429"/>
                  </a:lnTo>
                  <a:lnTo>
                    <a:pt x="1280" y="457"/>
                  </a:lnTo>
                  <a:lnTo>
                    <a:pt x="1279" y="483"/>
                  </a:lnTo>
                  <a:lnTo>
                    <a:pt x="1271" y="495"/>
                  </a:lnTo>
                  <a:lnTo>
                    <a:pt x="1265" y="508"/>
                  </a:lnTo>
                  <a:lnTo>
                    <a:pt x="1257" y="521"/>
                  </a:lnTo>
                  <a:lnTo>
                    <a:pt x="1251" y="534"/>
                  </a:lnTo>
                  <a:lnTo>
                    <a:pt x="1243" y="545"/>
                  </a:lnTo>
                  <a:lnTo>
                    <a:pt x="1234" y="555"/>
                  </a:lnTo>
                  <a:lnTo>
                    <a:pt x="1221" y="563"/>
                  </a:lnTo>
                  <a:lnTo>
                    <a:pt x="1208" y="569"/>
                  </a:lnTo>
                  <a:lnTo>
                    <a:pt x="1195" y="575"/>
                  </a:lnTo>
                  <a:lnTo>
                    <a:pt x="1181" y="575"/>
                  </a:lnTo>
                  <a:lnTo>
                    <a:pt x="1166" y="572"/>
                  </a:lnTo>
                  <a:lnTo>
                    <a:pt x="1153" y="566"/>
                  </a:lnTo>
                  <a:lnTo>
                    <a:pt x="1141" y="563"/>
                  </a:lnTo>
                  <a:lnTo>
                    <a:pt x="1132" y="563"/>
                  </a:lnTo>
                  <a:lnTo>
                    <a:pt x="1126" y="571"/>
                  </a:lnTo>
                  <a:lnTo>
                    <a:pt x="1124" y="588"/>
                  </a:lnTo>
                  <a:lnTo>
                    <a:pt x="1119" y="605"/>
                  </a:lnTo>
                  <a:lnTo>
                    <a:pt x="1110" y="619"/>
                  </a:lnTo>
                  <a:lnTo>
                    <a:pt x="1096" y="629"/>
                  </a:lnTo>
                  <a:lnTo>
                    <a:pt x="1082" y="637"/>
                  </a:lnTo>
                  <a:lnTo>
                    <a:pt x="1093" y="654"/>
                  </a:lnTo>
                  <a:lnTo>
                    <a:pt x="1107" y="665"/>
                  </a:lnTo>
                  <a:lnTo>
                    <a:pt x="1124" y="673"/>
                  </a:lnTo>
                  <a:lnTo>
                    <a:pt x="1143" y="677"/>
                  </a:lnTo>
                  <a:lnTo>
                    <a:pt x="1161" y="680"/>
                  </a:lnTo>
                  <a:lnTo>
                    <a:pt x="1180" y="685"/>
                  </a:lnTo>
                  <a:lnTo>
                    <a:pt x="1198" y="690"/>
                  </a:lnTo>
                  <a:lnTo>
                    <a:pt x="1215" y="697"/>
                  </a:lnTo>
                  <a:lnTo>
                    <a:pt x="1229" y="697"/>
                  </a:lnTo>
                  <a:lnTo>
                    <a:pt x="1243" y="699"/>
                  </a:lnTo>
                  <a:lnTo>
                    <a:pt x="1255" y="702"/>
                  </a:lnTo>
                  <a:lnTo>
                    <a:pt x="1269" y="705"/>
                  </a:lnTo>
                  <a:lnTo>
                    <a:pt x="1282" y="708"/>
                  </a:lnTo>
                  <a:lnTo>
                    <a:pt x="1296" y="711"/>
                  </a:lnTo>
                  <a:lnTo>
                    <a:pt x="1309" y="714"/>
                  </a:lnTo>
                  <a:lnTo>
                    <a:pt x="1325" y="717"/>
                  </a:lnTo>
                  <a:lnTo>
                    <a:pt x="1340" y="727"/>
                  </a:lnTo>
                  <a:lnTo>
                    <a:pt x="1350" y="742"/>
                  </a:lnTo>
                  <a:lnTo>
                    <a:pt x="1356" y="759"/>
                  </a:lnTo>
                  <a:lnTo>
                    <a:pt x="1365" y="776"/>
                  </a:lnTo>
                  <a:lnTo>
                    <a:pt x="1393" y="844"/>
                  </a:lnTo>
                  <a:lnTo>
                    <a:pt x="1414" y="915"/>
                  </a:lnTo>
                  <a:lnTo>
                    <a:pt x="1431" y="988"/>
                  </a:lnTo>
                  <a:lnTo>
                    <a:pt x="1442" y="1062"/>
                  </a:lnTo>
                  <a:lnTo>
                    <a:pt x="1448" y="1137"/>
                  </a:lnTo>
                  <a:lnTo>
                    <a:pt x="1448" y="1213"/>
                  </a:lnTo>
                  <a:lnTo>
                    <a:pt x="1442" y="1289"/>
                  </a:lnTo>
                  <a:lnTo>
                    <a:pt x="1430" y="1363"/>
                  </a:lnTo>
                  <a:lnTo>
                    <a:pt x="1439" y="1373"/>
                  </a:lnTo>
                  <a:lnTo>
                    <a:pt x="1441" y="1381"/>
                  </a:lnTo>
                  <a:lnTo>
                    <a:pt x="1438" y="1390"/>
                  </a:lnTo>
                  <a:lnTo>
                    <a:pt x="1431" y="1398"/>
                  </a:lnTo>
                  <a:lnTo>
                    <a:pt x="1424" y="1406"/>
                  </a:lnTo>
                  <a:lnTo>
                    <a:pt x="1419" y="1414"/>
                  </a:lnTo>
                  <a:lnTo>
                    <a:pt x="1416" y="1424"/>
                  </a:lnTo>
                  <a:lnTo>
                    <a:pt x="1419" y="1435"/>
                  </a:lnTo>
                  <a:lnTo>
                    <a:pt x="1410" y="1463"/>
                  </a:lnTo>
                  <a:lnTo>
                    <a:pt x="1399" y="1489"/>
                  </a:lnTo>
                  <a:lnTo>
                    <a:pt x="1388" y="1517"/>
                  </a:lnTo>
                  <a:lnTo>
                    <a:pt x="1376" y="1545"/>
                  </a:lnTo>
                  <a:lnTo>
                    <a:pt x="1363" y="1571"/>
                  </a:lnTo>
                  <a:lnTo>
                    <a:pt x="1350" y="1596"/>
                  </a:lnTo>
                  <a:lnTo>
                    <a:pt x="1336" y="1622"/>
                  </a:lnTo>
                  <a:lnTo>
                    <a:pt x="1320" y="1645"/>
                  </a:lnTo>
                  <a:lnTo>
                    <a:pt x="1329" y="1691"/>
                  </a:lnTo>
                  <a:lnTo>
                    <a:pt x="1336" y="1738"/>
                  </a:lnTo>
                  <a:lnTo>
                    <a:pt x="1342" y="1786"/>
                  </a:lnTo>
                  <a:lnTo>
                    <a:pt x="1346" y="1838"/>
                  </a:lnTo>
                  <a:lnTo>
                    <a:pt x="1334" y="1854"/>
                  </a:lnTo>
                  <a:lnTo>
                    <a:pt x="1320" y="1866"/>
                  </a:lnTo>
                  <a:lnTo>
                    <a:pt x="1305" y="1877"/>
                  </a:lnTo>
                  <a:lnTo>
                    <a:pt x="1289" y="1886"/>
                  </a:lnTo>
                  <a:lnTo>
                    <a:pt x="1272" y="1894"/>
                  </a:lnTo>
                  <a:lnTo>
                    <a:pt x="1255" y="1903"/>
                  </a:lnTo>
                  <a:lnTo>
                    <a:pt x="1238" y="1911"/>
                  </a:lnTo>
                  <a:lnTo>
                    <a:pt x="1223" y="1920"/>
                  </a:lnTo>
                  <a:lnTo>
                    <a:pt x="1215" y="1942"/>
                  </a:lnTo>
                  <a:lnTo>
                    <a:pt x="1209" y="1965"/>
                  </a:lnTo>
                  <a:lnTo>
                    <a:pt x="1201" y="1988"/>
                  </a:lnTo>
                  <a:lnTo>
                    <a:pt x="1195" y="2009"/>
                  </a:lnTo>
                  <a:lnTo>
                    <a:pt x="1191" y="2033"/>
                  </a:lnTo>
                  <a:lnTo>
                    <a:pt x="1184" y="2056"/>
                  </a:lnTo>
                  <a:lnTo>
                    <a:pt x="1180" y="2080"/>
                  </a:lnTo>
                  <a:lnTo>
                    <a:pt x="1177" y="2104"/>
                  </a:lnTo>
                  <a:lnTo>
                    <a:pt x="1163" y="2151"/>
                  </a:lnTo>
                  <a:lnTo>
                    <a:pt x="1149" y="2199"/>
                  </a:lnTo>
                  <a:lnTo>
                    <a:pt x="1133" y="2246"/>
                  </a:lnTo>
                  <a:lnTo>
                    <a:pt x="1118" y="2292"/>
                  </a:lnTo>
                  <a:lnTo>
                    <a:pt x="1103" y="2340"/>
                  </a:lnTo>
                  <a:lnTo>
                    <a:pt x="1089" y="2388"/>
                  </a:lnTo>
                  <a:lnTo>
                    <a:pt x="1076" y="2435"/>
                  </a:lnTo>
                  <a:lnTo>
                    <a:pt x="1067" y="2485"/>
                  </a:lnTo>
                  <a:lnTo>
                    <a:pt x="1076" y="2496"/>
                  </a:lnTo>
                  <a:lnTo>
                    <a:pt x="1082" y="2513"/>
                  </a:lnTo>
                  <a:lnTo>
                    <a:pt x="1082" y="2530"/>
                  </a:lnTo>
                  <a:lnTo>
                    <a:pt x="1082" y="2545"/>
                  </a:lnTo>
                  <a:lnTo>
                    <a:pt x="1101" y="2565"/>
                  </a:lnTo>
                  <a:lnTo>
                    <a:pt x="1119" y="2588"/>
                  </a:lnTo>
                  <a:lnTo>
                    <a:pt x="1136" y="2611"/>
                  </a:lnTo>
                  <a:lnTo>
                    <a:pt x="1153" y="2635"/>
                  </a:lnTo>
                  <a:lnTo>
                    <a:pt x="1166" y="2659"/>
                  </a:lnTo>
                  <a:lnTo>
                    <a:pt x="1174" y="2686"/>
                  </a:lnTo>
                  <a:lnTo>
                    <a:pt x="1178" y="2712"/>
                  </a:lnTo>
                  <a:lnTo>
                    <a:pt x="1177" y="2740"/>
                  </a:lnTo>
                  <a:lnTo>
                    <a:pt x="1167" y="2753"/>
                  </a:lnTo>
                  <a:lnTo>
                    <a:pt x="1155" y="2761"/>
                  </a:lnTo>
                  <a:lnTo>
                    <a:pt x="1140" y="2766"/>
                  </a:lnTo>
                  <a:lnTo>
                    <a:pt x="1123" y="2767"/>
                  </a:lnTo>
                  <a:lnTo>
                    <a:pt x="1104" y="2766"/>
                  </a:lnTo>
                  <a:lnTo>
                    <a:pt x="1086" y="2763"/>
                  </a:lnTo>
                  <a:lnTo>
                    <a:pt x="1069" y="2760"/>
                  </a:lnTo>
                  <a:lnTo>
                    <a:pt x="1053" y="2758"/>
                  </a:lnTo>
                  <a:lnTo>
                    <a:pt x="1033" y="2752"/>
                  </a:lnTo>
                  <a:lnTo>
                    <a:pt x="1011" y="2749"/>
                  </a:lnTo>
                  <a:lnTo>
                    <a:pt x="988" y="2746"/>
                  </a:lnTo>
                  <a:lnTo>
                    <a:pt x="967" y="2743"/>
                  </a:lnTo>
                  <a:lnTo>
                    <a:pt x="943" y="2740"/>
                  </a:lnTo>
                  <a:lnTo>
                    <a:pt x="922" y="2735"/>
                  </a:lnTo>
                  <a:lnTo>
                    <a:pt x="902" y="2727"/>
                  </a:lnTo>
                  <a:lnTo>
                    <a:pt x="883" y="2715"/>
                  </a:lnTo>
                  <a:lnTo>
                    <a:pt x="865" y="2719"/>
                  </a:lnTo>
                  <a:lnTo>
                    <a:pt x="854" y="2726"/>
                  </a:lnTo>
                  <a:lnTo>
                    <a:pt x="846" y="2735"/>
                  </a:lnTo>
                  <a:lnTo>
                    <a:pt x="843" y="2747"/>
                  </a:lnTo>
                  <a:lnTo>
                    <a:pt x="842" y="2760"/>
                  </a:lnTo>
                  <a:lnTo>
                    <a:pt x="843" y="2775"/>
                  </a:lnTo>
                  <a:lnTo>
                    <a:pt x="845" y="2790"/>
                  </a:lnTo>
                  <a:lnTo>
                    <a:pt x="846" y="2806"/>
                  </a:lnTo>
                  <a:lnTo>
                    <a:pt x="855" y="2832"/>
                  </a:lnTo>
                  <a:lnTo>
                    <a:pt x="860" y="2863"/>
                  </a:lnTo>
                  <a:lnTo>
                    <a:pt x="860" y="2892"/>
                  </a:lnTo>
                  <a:lnTo>
                    <a:pt x="849" y="2915"/>
                  </a:lnTo>
                  <a:lnTo>
                    <a:pt x="823" y="2920"/>
                  </a:lnTo>
                  <a:lnTo>
                    <a:pt x="795" y="2925"/>
                  </a:lnTo>
                  <a:lnTo>
                    <a:pt x="767" y="2928"/>
                  </a:lnTo>
                  <a:lnTo>
                    <a:pt x="740" y="2931"/>
                  </a:lnTo>
                  <a:lnTo>
                    <a:pt x="710" y="2934"/>
                  </a:lnTo>
                  <a:lnTo>
                    <a:pt x="683" y="2936"/>
                  </a:lnTo>
                  <a:lnTo>
                    <a:pt x="653" y="2936"/>
                  </a:lnTo>
                  <a:lnTo>
                    <a:pt x="625" y="2936"/>
                  </a:lnTo>
                  <a:lnTo>
                    <a:pt x="598" y="2934"/>
                  </a:lnTo>
                  <a:lnTo>
                    <a:pt x="568" y="2932"/>
                  </a:lnTo>
                  <a:lnTo>
                    <a:pt x="540" y="2929"/>
                  </a:lnTo>
                  <a:lnTo>
                    <a:pt x="513" y="2925"/>
                  </a:lnTo>
                  <a:lnTo>
                    <a:pt x="485" y="2919"/>
                  </a:lnTo>
                  <a:lnTo>
                    <a:pt x="459" y="2911"/>
                  </a:lnTo>
                  <a:lnTo>
                    <a:pt x="432" y="2903"/>
                  </a:lnTo>
                  <a:lnTo>
                    <a:pt x="406" y="2892"/>
                  </a:lnTo>
                  <a:lnTo>
                    <a:pt x="409" y="2866"/>
                  </a:lnTo>
                  <a:lnTo>
                    <a:pt x="432" y="2849"/>
                  </a:lnTo>
                  <a:lnTo>
                    <a:pt x="454" y="2831"/>
                  </a:lnTo>
                  <a:lnTo>
                    <a:pt x="474" y="2812"/>
                  </a:lnTo>
                  <a:lnTo>
                    <a:pt x="494" y="2794"/>
                  </a:lnTo>
                  <a:lnTo>
                    <a:pt x="514" y="2773"/>
                  </a:lnTo>
                  <a:lnTo>
                    <a:pt x="533" y="2753"/>
                  </a:lnTo>
                  <a:lnTo>
                    <a:pt x="553" y="2733"/>
                  </a:lnTo>
                  <a:lnTo>
                    <a:pt x="574" y="2712"/>
                  </a:lnTo>
                  <a:lnTo>
                    <a:pt x="553" y="2676"/>
                  </a:lnTo>
                  <a:lnTo>
                    <a:pt x="542" y="2485"/>
                  </a:lnTo>
                  <a:lnTo>
                    <a:pt x="530" y="2300"/>
                  </a:lnTo>
                  <a:lnTo>
                    <a:pt x="519" y="2114"/>
                  </a:lnTo>
                  <a:lnTo>
                    <a:pt x="508" y="1928"/>
                  </a:lnTo>
                  <a:lnTo>
                    <a:pt x="477" y="1908"/>
                  </a:lnTo>
                  <a:lnTo>
                    <a:pt x="480" y="1846"/>
                  </a:lnTo>
                  <a:lnTo>
                    <a:pt x="483" y="1790"/>
                  </a:lnTo>
                  <a:lnTo>
                    <a:pt x="486" y="1735"/>
                  </a:lnTo>
                  <a:lnTo>
                    <a:pt x="489" y="1676"/>
                  </a:lnTo>
                  <a:lnTo>
                    <a:pt x="485" y="1671"/>
                  </a:lnTo>
                  <a:lnTo>
                    <a:pt x="480" y="1679"/>
                  </a:lnTo>
                  <a:lnTo>
                    <a:pt x="476" y="1690"/>
                  </a:lnTo>
                  <a:lnTo>
                    <a:pt x="473" y="1699"/>
                  </a:lnTo>
                  <a:lnTo>
                    <a:pt x="466" y="1708"/>
                  </a:lnTo>
                  <a:lnTo>
                    <a:pt x="460" y="1718"/>
                  </a:lnTo>
                  <a:lnTo>
                    <a:pt x="452" y="1724"/>
                  </a:lnTo>
                  <a:lnTo>
                    <a:pt x="443" y="1728"/>
                  </a:lnTo>
                  <a:lnTo>
                    <a:pt x="432" y="1728"/>
                  </a:lnTo>
                  <a:lnTo>
                    <a:pt x="428" y="1781"/>
                  </a:lnTo>
                  <a:lnTo>
                    <a:pt x="418" y="1835"/>
                  </a:lnTo>
                  <a:lnTo>
                    <a:pt x="412" y="1886"/>
                  </a:lnTo>
                  <a:lnTo>
                    <a:pt x="422" y="1932"/>
                  </a:lnTo>
                  <a:lnTo>
                    <a:pt x="435" y="1957"/>
                  </a:lnTo>
                  <a:lnTo>
                    <a:pt x="445" y="1986"/>
                  </a:lnTo>
                  <a:lnTo>
                    <a:pt x="446" y="2017"/>
                  </a:lnTo>
                  <a:lnTo>
                    <a:pt x="443" y="2048"/>
                  </a:lnTo>
                  <a:lnTo>
                    <a:pt x="439" y="2170"/>
                  </a:lnTo>
                  <a:lnTo>
                    <a:pt x="429" y="2295"/>
                  </a:lnTo>
                  <a:lnTo>
                    <a:pt x="417" y="2425"/>
                  </a:lnTo>
                  <a:lnTo>
                    <a:pt x="409" y="2556"/>
                  </a:lnTo>
                  <a:lnTo>
                    <a:pt x="394" y="2562"/>
                  </a:lnTo>
                  <a:lnTo>
                    <a:pt x="377" y="2567"/>
                  </a:lnTo>
                  <a:lnTo>
                    <a:pt x="361" y="2570"/>
                  </a:lnTo>
                  <a:lnTo>
                    <a:pt x="346" y="2571"/>
                  </a:lnTo>
                  <a:lnTo>
                    <a:pt x="329" y="2571"/>
                  </a:lnTo>
                  <a:lnTo>
                    <a:pt x="313" y="2570"/>
                  </a:lnTo>
                  <a:lnTo>
                    <a:pt x="296" y="2570"/>
                  </a:lnTo>
                  <a:lnTo>
                    <a:pt x="279" y="2567"/>
                  </a:lnTo>
                  <a:lnTo>
                    <a:pt x="264" y="2565"/>
                  </a:lnTo>
                  <a:lnTo>
                    <a:pt x="247" y="2562"/>
                  </a:lnTo>
                  <a:lnTo>
                    <a:pt x="230" y="2559"/>
                  </a:lnTo>
                  <a:lnTo>
                    <a:pt x="213" y="2556"/>
                  </a:lnTo>
                  <a:lnTo>
                    <a:pt x="196" y="2553"/>
                  </a:lnTo>
                  <a:lnTo>
                    <a:pt x="179" y="2551"/>
                  </a:lnTo>
                  <a:lnTo>
                    <a:pt x="162" y="2550"/>
                  </a:lnTo>
                  <a:lnTo>
                    <a:pt x="145" y="2548"/>
                  </a:lnTo>
                  <a:lnTo>
                    <a:pt x="136" y="2547"/>
                  </a:lnTo>
                  <a:lnTo>
                    <a:pt x="127" y="2550"/>
                  </a:lnTo>
                  <a:lnTo>
                    <a:pt x="116" y="2553"/>
                  </a:lnTo>
                  <a:lnTo>
                    <a:pt x="105" y="2548"/>
                  </a:lnTo>
                  <a:lnTo>
                    <a:pt x="86" y="2527"/>
                  </a:lnTo>
                  <a:lnTo>
                    <a:pt x="69" y="2505"/>
                  </a:lnTo>
                  <a:lnTo>
                    <a:pt x="56" y="2482"/>
                  </a:lnTo>
                  <a:lnTo>
                    <a:pt x="43" y="2457"/>
                  </a:lnTo>
                  <a:lnTo>
                    <a:pt x="32" y="2432"/>
                  </a:lnTo>
                  <a:lnTo>
                    <a:pt x="22" y="2408"/>
                  </a:lnTo>
                  <a:lnTo>
                    <a:pt x="11" y="2385"/>
                  </a:lnTo>
                  <a:lnTo>
                    <a:pt x="0" y="2360"/>
                  </a:lnTo>
                  <a:lnTo>
                    <a:pt x="6" y="2303"/>
                  </a:lnTo>
                  <a:lnTo>
                    <a:pt x="12" y="2247"/>
                  </a:lnTo>
                  <a:lnTo>
                    <a:pt x="20" y="2192"/>
                  </a:lnTo>
                  <a:lnTo>
                    <a:pt x="28" y="2136"/>
                  </a:lnTo>
                  <a:lnTo>
                    <a:pt x="36" y="2082"/>
                  </a:lnTo>
                  <a:lnTo>
                    <a:pt x="40" y="2028"/>
                  </a:lnTo>
                  <a:lnTo>
                    <a:pt x="43" y="1975"/>
                  </a:lnTo>
                  <a:lnTo>
                    <a:pt x="45" y="1923"/>
                  </a:lnTo>
                  <a:lnTo>
                    <a:pt x="48" y="1909"/>
                  </a:lnTo>
                  <a:lnTo>
                    <a:pt x="51" y="1895"/>
                  </a:lnTo>
                  <a:lnTo>
                    <a:pt x="57" y="1883"/>
                  </a:lnTo>
                  <a:lnTo>
                    <a:pt x="63" y="1869"/>
                  </a:lnTo>
                  <a:lnTo>
                    <a:pt x="73" y="1858"/>
                  </a:lnTo>
                  <a:lnTo>
                    <a:pt x="82" y="1847"/>
                  </a:lnTo>
                  <a:lnTo>
                    <a:pt x="94" y="1840"/>
                  </a:lnTo>
                  <a:lnTo>
                    <a:pt x="108" y="1833"/>
                  </a:lnTo>
                  <a:lnTo>
                    <a:pt x="128" y="1835"/>
                  </a:lnTo>
                  <a:lnTo>
                    <a:pt x="141" y="1829"/>
                  </a:lnTo>
                  <a:lnTo>
                    <a:pt x="147" y="1818"/>
                  </a:lnTo>
                  <a:lnTo>
                    <a:pt x="150" y="1803"/>
                  </a:lnTo>
                  <a:lnTo>
                    <a:pt x="150" y="1787"/>
                  </a:lnTo>
                  <a:lnTo>
                    <a:pt x="150" y="1770"/>
                  </a:lnTo>
                  <a:lnTo>
                    <a:pt x="150" y="1755"/>
                  </a:lnTo>
                  <a:lnTo>
                    <a:pt x="153" y="1744"/>
                  </a:lnTo>
                  <a:lnTo>
                    <a:pt x="154" y="1722"/>
                  </a:lnTo>
                  <a:lnTo>
                    <a:pt x="159" y="1704"/>
                  </a:lnTo>
                  <a:lnTo>
                    <a:pt x="168" y="1687"/>
                  </a:lnTo>
                  <a:lnTo>
                    <a:pt x="178" y="1670"/>
                  </a:lnTo>
                  <a:lnTo>
                    <a:pt x="190" y="1654"/>
                  </a:lnTo>
                  <a:lnTo>
                    <a:pt x="204" y="1641"/>
                  </a:lnTo>
                  <a:lnTo>
                    <a:pt x="218" y="1625"/>
                  </a:lnTo>
                  <a:lnTo>
                    <a:pt x="233" y="1611"/>
                  </a:lnTo>
                  <a:lnTo>
                    <a:pt x="235" y="1543"/>
                  </a:lnTo>
                  <a:lnTo>
                    <a:pt x="239" y="1474"/>
                  </a:lnTo>
                  <a:lnTo>
                    <a:pt x="247" y="1406"/>
                  </a:lnTo>
                  <a:lnTo>
                    <a:pt x="255" y="1340"/>
                  </a:lnTo>
                  <a:lnTo>
                    <a:pt x="266" y="1272"/>
                  </a:lnTo>
                  <a:lnTo>
                    <a:pt x="279" y="1205"/>
                  </a:lnTo>
                  <a:lnTo>
                    <a:pt x="295" y="1140"/>
                  </a:lnTo>
                  <a:lnTo>
                    <a:pt x="312" y="1077"/>
                  </a:lnTo>
                  <a:lnTo>
                    <a:pt x="312" y="1065"/>
                  </a:lnTo>
                  <a:lnTo>
                    <a:pt x="310" y="1051"/>
                  </a:lnTo>
                  <a:lnTo>
                    <a:pt x="313" y="1039"/>
                  </a:lnTo>
                  <a:lnTo>
                    <a:pt x="323" y="1029"/>
                  </a:lnTo>
                  <a:lnTo>
                    <a:pt x="334" y="1032"/>
                  </a:lnTo>
                  <a:lnTo>
                    <a:pt x="340" y="1017"/>
                  </a:lnTo>
                  <a:lnTo>
                    <a:pt x="343" y="1001"/>
                  </a:lnTo>
                  <a:lnTo>
                    <a:pt x="344" y="988"/>
                  </a:lnTo>
                  <a:lnTo>
                    <a:pt x="349" y="972"/>
                  </a:lnTo>
                  <a:lnTo>
                    <a:pt x="363" y="932"/>
                  </a:lnTo>
                  <a:lnTo>
                    <a:pt x="383" y="895"/>
                  </a:lnTo>
                  <a:lnTo>
                    <a:pt x="409" y="861"/>
                  </a:lnTo>
                  <a:lnTo>
                    <a:pt x="440" y="829"/>
                  </a:lnTo>
                  <a:lnTo>
                    <a:pt x="474" y="802"/>
                  </a:lnTo>
                  <a:lnTo>
                    <a:pt x="511" y="778"/>
                  </a:lnTo>
                  <a:lnTo>
                    <a:pt x="548" y="758"/>
                  </a:lnTo>
                  <a:lnTo>
                    <a:pt x="587" y="742"/>
                  </a:lnTo>
                  <a:lnTo>
                    <a:pt x="661" y="685"/>
                  </a:lnTo>
                  <a:lnTo>
                    <a:pt x="647" y="670"/>
                  </a:lnTo>
                  <a:lnTo>
                    <a:pt x="641" y="650"/>
                  </a:lnTo>
                  <a:lnTo>
                    <a:pt x="638" y="628"/>
                  </a:lnTo>
                  <a:lnTo>
                    <a:pt x="638" y="606"/>
                  </a:lnTo>
                  <a:lnTo>
                    <a:pt x="635" y="588"/>
                  </a:lnTo>
                  <a:lnTo>
                    <a:pt x="627" y="574"/>
                  </a:lnTo>
                  <a:lnTo>
                    <a:pt x="610" y="566"/>
                  </a:lnTo>
                  <a:lnTo>
                    <a:pt x="582" y="569"/>
                  </a:lnTo>
                  <a:lnTo>
                    <a:pt x="568" y="565"/>
                  </a:lnTo>
                  <a:lnTo>
                    <a:pt x="556" y="557"/>
                  </a:lnTo>
                  <a:lnTo>
                    <a:pt x="547" y="548"/>
                  </a:lnTo>
                  <a:lnTo>
                    <a:pt x="537" y="537"/>
                  </a:lnTo>
                  <a:lnTo>
                    <a:pt x="528" y="526"/>
                  </a:lnTo>
                  <a:lnTo>
                    <a:pt x="522" y="514"/>
                  </a:lnTo>
                  <a:lnTo>
                    <a:pt x="516" y="500"/>
                  </a:lnTo>
                  <a:lnTo>
                    <a:pt x="511" y="486"/>
                  </a:lnTo>
                  <a:lnTo>
                    <a:pt x="510" y="467"/>
                  </a:lnTo>
                  <a:lnTo>
                    <a:pt x="510" y="447"/>
                  </a:lnTo>
                  <a:lnTo>
                    <a:pt x="511" y="429"/>
                  </a:lnTo>
                  <a:lnTo>
                    <a:pt x="514" y="409"/>
                  </a:lnTo>
                  <a:lnTo>
                    <a:pt x="520" y="392"/>
                  </a:lnTo>
                  <a:lnTo>
                    <a:pt x="528" y="375"/>
                  </a:lnTo>
                  <a:lnTo>
                    <a:pt x="540" y="359"/>
                  </a:lnTo>
                  <a:lnTo>
                    <a:pt x="556" y="347"/>
                  </a:lnTo>
                  <a:lnTo>
                    <a:pt x="562" y="345"/>
                  </a:lnTo>
                  <a:lnTo>
                    <a:pt x="570" y="344"/>
                  </a:lnTo>
                  <a:lnTo>
                    <a:pt x="576" y="342"/>
                  </a:lnTo>
                  <a:lnTo>
                    <a:pt x="584" y="342"/>
                  </a:lnTo>
                  <a:lnTo>
                    <a:pt x="590" y="341"/>
                  </a:lnTo>
                  <a:lnTo>
                    <a:pt x="598" y="339"/>
                  </a:lnTo>
                  <a:lnTo>
                    <a:pt x="604" y="336"/>
                  </a:lnTo>
                  <a:lnTo>
                    <a:pt x="610" y="333"/>
                  </a:lnTo>
                  <a:lnTo>
                    <a:pt x="594" y="325"/>
                  </a:lnTo>
                  <a:lnTo>
                    <a:pt x="576" y="322"/>
                  </a:lnTo>
                  <a:lnTo>
                    <a:pt x="556" y="321"/>
                  </a:lnTo>
                  <a:lnTo>
                    <a:pt x="537" y="319"/>
                  </a:lnTo>
                  <a:lnTo>
                    <a:pt x="520" y="316"/>
                  </a:lnTo>
                  <a:lnTo>
                    <a:pt x="506" y="308"/>
                  </a:lnTo>
                  <a:lnTo>
                    <a:pt x="497" y="296"/>
                  </a:lnTo>
                  <a:lnTo>
                    <a:pt x="493" y="276"/>
                  </a:lnTo>
                  <a:lnTo>
                    <a:pt x="505" y="236"/>
                  </a:lnTo>
                  <a:lnTo>
                    <a:pt x="522" y="194"/>
                  </a:lnTo>
                  <a:lnTo>
                    <a:pt x="542" y="153"/>
                  </a:lnTo>
                  <a:lnTo>
                    <a:pt x="567" y="114"/>
                  </a:lnTo>
                  <a:lnTo>
                    <a:pt x="594" y="78"/>
                  </a:lnTo>
                  <a:lnTo>
                    <a:pt x="628" y="51"/>
                  </a:lnTo>
                  <a:lnTo>
                    <a:pt x="667" y="29"/>
                  </a:lnTo>
                  <a:lnTo>
                    <a:pt x="710" y="17"/>
                  </a:lnTo>
                  <a:lnTo>
                    <a:pt x="729" y="14"/>
                  </a:lnTo>
                  <a:lnTo>
                    <a:pt x="747" y="11"/>
                  </a:lnTo>
                  <a:lnTo>
                    <a:pt x="766" y="9"/>
                  </a:lnTo>
                  <a:lnTo>
                    <a:pt x="786" y="7"/>
                  </a:lnTo>
                  <a:lnTo>
                    <a:pt x="804" y="6"/>
                  </a:lnTo>
                  <a:lnTo>
                    <a:pt x="825" y="6"/>
                  </a:lnTo>
                  <a:lnTo>
                    <a:pt x="843" y="7"/>
                  </a:lnTo>
                  <a:lnTo>
                    <a:pt x="862" y="9"/>
                  </a:lnTo>
                  <a:lnTo>
                    <a:pt x="880" y="11"/>
                  </a:lnTo>
                  <a:lnTo>
                    <a:pt x="899" y="15"/>
                  </a:lnTo>
                  <a:lnTo>
                    <a:pt x="917" y="20"/>
                  </a:lnTo>
                  <a:lnTo>
                    <a:pt x="934" y="24"/>
                  </a:lnTo>
                  <a:lnTo>
                    <a:pt x="951" y="32"/>
                  </a:lnTo>
                  <a:lnTo>
                    <a:pt x="968" y="40"/>
                  </a:lnTo>
                  <a:lnTo>
                    <a:pt x="984" y="51"/>
                  </a:lnTo>
                  <a:lnTo>
                    <a:pt x="998" y="61"/>
                  </a:lnTo>
                  <a:lnTo>
                    <a:pt x="1013" y="57"/>
                  </a:lnTo>
                  <a:lnTo>
                    <a:pt x="1025" y="48"/>
                  </a:lnTo>
                  <a:lnTo>
                    <a:pt x="1038" y="34"/>
                  </a:lnTo>
                  <a:lnTo>
                    <a:pt x="1048" y="21"/>
                  </a:lnTo>
                  <a:lnTo>
                    <a:pt x="1059" y="9"/>
                  </a:lnTo>
                  <a:lnTo>
                    <a:pt x="1072" y="1"/>
                  </a:lnTo>
                  <a:lnTo>
                    <a:pt x="1087" y="0"/>
                  </a:lnTo>
                  <a:lnTo>
                    <a:pt x="1106" y="6"/>
                  </a:lnTo>
                  <a:lnTo>
                    <a:pt x="1103" y="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63" name="Freeform 7"/>
            <p:cNvSpPr>
              <a:spLocks/>
            </p:cNvSpPr>
            <p:nvPr/>
          </p:nvSpPr>
          <p:spPr bwMode="auto">
            <a:xfrm>
              <a:off x="3444" y="2866"/>
              <a:ext cx="319" cy="156"/>
            </a:xfrm>
            <a:custGeom>
              <a:avLst/>
              <a:gdLst>
                <a:gd name="T0" fmla="*/ 462 w 640"/>
                <a:gd name="T1" fmla="*/ 59 h 312"/>
                <a:gd name="T2" fmla="*/ 485 w 640"/>
                <a:gd name="T3" fmla="*/ 40 h 312"/>
                <a:gd name="T4" fmla="*/ 505 w 640"/>
                <a:gd name="T5" fmla="*/ 22 h 312"/>
                <a:gd name="T6" fmla="*/ 511 w 640"/>
                <a:gd name="T7" fmla="*/ 68 h 312"/>
                <a:gd name="T8" fmla="*/ 572 w 640"/>
                <a:gd name="T9" fmla="*/ 97 h 312"/>
                <a:gd name="T10" fmla="*/ 615 w 640"/>
                <a:gd name="T11" fmla="*/ 157 h 312"/>
                <a:gd name="T12" fmla="*/ 636 w 640"/>
                <a:gd name="T13" fmla="*/ 228 h 312"/>
                <a:gd name="T14" fmla="*/ 638 w 640"/>
                <a:gd name="T15" fmla="*/ 276 h 312"/>
                <a:gd name="T16" fmla="*/ 609 w 640"/>
                <a:gd name="T17" fmla="*/ 293 h 312"/>
                <a:gd name="T18" fmla="*/ 592 w 640"/>
                <a:gd name="T19" fmla="*/ 312 h 312"/>
                <a:gd name="T20" fmla="*/ 596 w 640"/>
                <a:gd name="T21" fmla="*/ 255 h 312"/>
                <a:gd name="T22" fmla="*/ 562 w 640"/>
                <a:gd name="T23" fmla="*/ 196 h 312"/>
                <a:gd name="T24" fmla="*/ 555 w 640"/>
                <a:gd name="T25" fmla="*/ 142 h 312"/>
                <a:gd name="T26" fmla="*/ 535 w 640"/>
                <a:gd name="T27" fmla="*/ 128 h 312"/>
                <a:gd name="T28" fmla="*/ 510 w 640"/>
                <a:gd name="T29" fmla="*/ 130 h 312"/>
                <a:gd name="T30" fmla="*/ 488 w 640"/>
                <a:gd name="T31" fmla="*/ 142 h 312"/>
                <a:gd name="T32" fmla="*/ 470 w 640"/>
                <a:gd name="T33" fmla="*/ 153 h 312"/>
                <a:gd name="T34" fmla="*/ 450 w 640"/>
                <a:gd name="T35" fmla="*/ 159 h 312"/>
                <a:gd name="T36" fmla="*/ 480 w 640"/>
                <a:gd name="T37" fmla="*/ 119 h 312"/>
                <a:gd name="T38" fmla="*/ 468 w 640"/>
                <a:gd name="T39" fmla="*/ 93 h 312"/>
                <a:gd name="T40" fmla="*/ 422 w 640"/>
                <a:gd name="T41" fmla="*/ 110 h 312"/>
                <a:gd name="T42" fmla="*/ 346 w 640"/>
                <a:gd name="T43" fmla="*/ 130 h 312"/>
                <a:gd name="T44" fmla="*/ 275 w 640"/>
                <a:gd name="T45" fmla="*/ 164 h 312"/>
                <a:gd name="T46" fmla="*/ 270 w 640"/>
                <a:gd name="T47" fmla="*/ 159 h 312"/>
                <a:gd name="T48" fmla="*/ 303 w 640"/>
                <a:gd name="T49" fmla="*/ 136 h 312"/>
                <a:gd name="T50" fmla="*/ 335 w 640"/>
                <a:gd name="T51" fmla="*/ 116 h 312"/>
                <a:gd name="T52" fmla="*/ 329 w 640"/>
                <a:gd name="T53" fmla="*/ 99 h 312"/>
                <a:gd name="T54" fmla="*/ 300 w 640"/>
                <a:gd name="T55" fmla="*/ 103 h 312"/>
                <a:gd name="T56" fmla="*/ 260 w 640"/>
                <a:gd name="T57" fmla="*/ 111 h 312"/>
                <a:gd name="T58" fmla="*/ 220 w 640"/>
                <a:gd name="T59" fmla="*/ 123 h 312"/>
                <a:gd name="T60" fmla="*/ 173 w 640"/>
                <a:gd name="T61" fmla="*/ 160 h 312"/>
                <a:gd name="T62" fmla="*/ 127 w 640"/>
                <a:gd name="T63" fmla="*/ 193 h 312"/>
                <a:gd name="T64" fmla="*/ 91 w 640"/>
                <a:gd name="T65" fmla="*/ 227 h 312"/>
                <a:gd name="T66" fmla="*/ 54 w 640"/>
                <a:gd name="T67" fmla="*/ 235 h 312"/>
                <a:gd name="T68" fmla="*/ 14 w 640"/>
                <a:gd name="T69" fmla="*/ 238 h 312"/>
                <a:gd name="T70" fmla="*/ 5 w 640"/>
                <a:gd name="T71" fmla="*/ 188 h 312"/>
                <a:gd name="T72" fmla="*/ 39 w 640"/>
                <a:gd name="T73" fmla="*/ 111 h 312"/>
                <a:gd name="T74" fmla="*/ 99 w 640"/>
                <a:gd name="T75" fmla="*/ 54 h 312"/>
                <a:gd name="T76" fmla="*/ 153 w 640"/>
                <a:gd name="T77" fmla="*/ 31 h 312"/>
                <a:gd name="T78" fmla="*/ 212 w 640"/>
                <a:gd name="T79" fmla="*/ 12 h 312"/>
                <a:gd name="T80" fmla="*/ 270 w 640"/>
                <a:gd name="T81" fmla="*/ 1 h 312"/>
                <a:gd name="T82" fmla="*/ 331 w 640"/>
                <a:gd name="T83" fmla="*/ 3 h 312"/>
                <a:gd name="T84" fmla="*/ 389 w 640"/>
                <a:gd name="T85" fmla="*/ 20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40"/>
                <a:gd name="T130" fmla="*/ 0 h 312"/>
                <a:gd name="T131" fmla="*/ 640 w 640"/>
                <a:gd name="T132" fmla="*/ 312 h 31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40" h="312">
                  <a:moveTo>
                    <a:pt x="440" y="60"/>
                  </a:moveTo>
                  <a:lnTo>
                    <a:pt x="453" y="62"/>
                  </a:lnTo>
                  <a:lnTo>
                    <a:pt x="462" y="59"/>
                  </a:lnTo>
                  <a:lnTo>
                    <a:pt x="471" y="54"/>
                  </a:lnTo>
                  <a:lnTo>
                    <a:pt x="477" y="48"/>
                  </a:lnTo>
                  <a:lnTo>
                    <a:pt x="485" y="40"/>
                  </a:lnTo>
                  <a:lnTo>
                    <a:pt x="491" y="32"/>
                  </a:lnTo>
                  <a:lnTo>
                    <a:pt x="497" y="26"/>
                  </a:lnTo>
                  <a:lnTo>
                    <a:pt x="505" y="22"/>
                  </a:lnTo>
                  <a:lnTo>
                    <a:pt x="499" y="35"/>
                  </a:lnTo>
                  <a:lnTo>
                    <a:pt x="501" y="51"/>
                  </a:lnTo>
                  <a:lnTo>
                    <a:pt x="511" y="68"/>
                  </a:lnTo>
                  <a:lnTo>
                    <a:pt x="524" y="79"/>
                  </a:lnTo>
                  <a:lnTo>
                    <a:pt x="550" y="85"/>
                  </a:lnTo>
                  <a:lnTo>
                    <a:pt x="572" y="97"/>
                  </a:lnTo>
                  <a:lnTo>
                    <a:pt x="589" y="114"/>
                  </a:lnTo>
                  <a:lnTo>
                    <a:pt x="604" y="134"/>
                  </a:lnTo>
                  <a:lnTo>
                    <a:pt x="615" y="157"/>
                  </a:lnTo>
                  <a:lnTo>
                    <a:pt x="624" y="182"/>
                  </a:lnTo>
                  <a:lnTo>
                    <a:pt x="630" y="205"/>
                  </a:lnTo>
                  <a:lnTo>
                    <a:pt x="636" y="228"/>
                  </a:lnTo>
                  <a:lnTo>
                    <a:pt x="638" y="244"/>
                  </a:lnTo>
                  <a:lnTo>
                    <a:pt x="640" y="261"/>
                  </a:lnTo>
                  <a:lnTo>
                    <a:pt x="638" y="276"/>
                  </a:lnTo>
                  <a:lnTo>
                    <a:pt x="629" y="290"/>
                  </a:lnTo>
                  <a:lnTo>
                    <a:pt x="618" y="289"/>
                  </a:lnTo>
                  <a:lnTo>
                    <a:pt x="609" y="293"/>
                  </a:lnTo>
                  <a:lnTo>
                    <a:pt x="601" y="301"/>
                  </a:lnTo>
                  <a:lnTo>
                    <a:pt x="592" y="309"/>
                  </a:lnTo>
                  <a:lnTo>
                    <a:pt x="592" y="312"/>
                  </a:lnTo>
                  <a:lnTo>
                    <a:pt x="602" y="292"/>
                  </a:lnTo>
                  <a:lnTo>
                    <a:pt x="604" y="273"/>
                  </a:lnTo>
                  <a:lnTo>
                    <a:pt x="596" y="255"/>
                  </a:lnTo>
                  <a:lnTo>
                    <a:pt x="585" y="235"/>
                  </a:lnTo>
                  <a:lnTo>
                    <a:pt x="573" y="216"/>
                  </a:lnTo>
                  <a:lnTo>
                    <a:pt x="562" y="196"/>
                  </a:lnTo>
                  <a:lnTo>
                    <a:pt x="556" y="174"/>
                  </a:lnTo>
                  <a:lnTo>
                    <a:pt x="559" y="150"/>
                  </a:lnTo>
                  <a:lnTo>
                    <a:pt x="555" y="142"/>
                  </a:lnTo>
                  <a:lnTo>
                    <a:pt x="550" y="136"/>
                  </a:lnTo>
                  <a:lnTo>
                    <a:pt x="542" y="131"/>
                  </a:lnTo>
                  <a:lnTo>
                    <a:pt x="535" y="128"/>
                  </a:lnTo>
                  <a:lnTo>
                    <a:pt x="525" y="126"/>
                  </a:lnTo>
                  <a:lnTo>
                    <a:pt x="518" y="128"/>
                  </a:lnTo>
                  <a:lnTo>
                    <a:pt x="510" y="130"/>
                  </a:lnTo>
                  <a:lnTo>
                    <a:pt x="502" y="134"/>
                  </a:lnTo>
                  <a:lnTo>
                    <a:pt x="496" y="137"/>
                  </a:lnTo>
                  <a:lnTo>
                    <a:pt x="488" y="142"/>
                  </a:lnTo>
                  <a:lnTo>
                    <a:pt x="482" y="145"/>
                  </a:lnTo>
                  <a:lnTo>
                    <a:pt x="476" y="150"/>
                  </a:lnTo>
                  <a:lnTo>
                    <a:pt x="470" y="153"/>
                  </a:lnTo>
                  <a:lnTo>
                    <a:pt x="463" y="156"/>
                  </a:lnTo>
                  <a:lnTo>
                    <a:pt x="457" y="159"/>
                  </a:lnTo>
                  <a:lnTo>
                    <a:pt x="450" y="159"/>
                  </a:lnTo>
                  <a:lnTo>
                    <a:pt x="459" y="145"/>
                  </a:lnTo>
                  <a:lnTo>
                    <a:pt x="471" y="131"/>
                  </a:lnTo>
                  <a:lnTo>
                    <a:pt x="480" y="119"/>
                  </a:lnTo>
                  <a:lnTo>
                    <a:pt x="487" y="105"/>
                  </a:lnTo>
                  <a:lnTo>
                    <a:pt x="479" y="96"/>
                  </a:lnTo>
                  <a:lnTo>
                    <a:pt x="468" y="93"/>
                  </a:lnTo>
                  <a:lnTo>
                    <a:pt x="456" y="96"/>
                  </a:lnTo>
                  <a:lnTo>
                    <a:pt x="447" y="102"/>
                  </a:lnTo>
                  <a:lnTo>
                    <a:pt x="422" y="110"/>
                  </a:lnTo>
                  <a:lnTo>
                    <a:pt x="396" y="116"/>
                  </a:lnTo>
                  <a:lnTo>
                    <a:pt x="371" y="122"/>
                  </a:lnTo>
                  <a:lnTo>
                    <a:pt x="346" y="130"/>
                  </a:lnTo>
                  <a:lnTo>
                    <a:pt x="321" y="139"/>
                  </a:lnTo>
                  <a:lnTo>
                    <a:pt x="297" y="150"/>
                  </a:lnTo>
                  <a:lnTo>
                    <a:pt x="275" y="164"/>
                  </a:lnTo>
                  <a:lnTo>
                    <a:pt x="253" y="181"/>
                  </a:lnTo>
                  <a:lnTo>
                    <a:pt x="261" y="168"/>
                  </a:lnTo>
                  <a:lnTo>
                    <a:pt x="270" y="159"/>
                  </a:lnTo>
                  <a:lnTo>
                    <a:pt x="281" y="150"/>
                  </a:lnTo>
                  <a:lnTo>
                    <a:pt x="292" y="143"/>
                  </a:lnTo>
                  <a:lnTo>
                    <a:pt x="303" y="136"/>
                  </a:lnTo>
                  <a:lnTo>
                    <a:pt x="314" y="130"/>
                  </a:lnTo>
                  <a:lnTo>
                    <a:pt x="325" y="123"/>
                  </a:lnTo>
                  <a:lnTo>
                    <a:pt x="335" y="116"/>
                  </a:lnTo>
                  <a:lnTo>
                    <a:pt x="337" y="110"/>
                  </a:lnTo>
                  <a:lnTo>
                    <a:pt x="335" y="103"/>
                  </a:lnTo>
                  <a:lnTo>
                    <a:pt x="329" y="99"/>
                  </a:lnTo>
                  <a:lnTo>
                    <a:pt x="325" y="94"/>
                  </a:lnTo>
                  <a:lnTo>
                    <a:pt x="312" y="100"/>
                  </a:lnTo>
                  <a:lnTo>
                    <a:pt x="300" y="103"/>
                  </a:lnTo>
                  <a:lnTo>
                    <a:pt x="286" y="106"/>
                  </a:lnTo>
                  <a:lnTo>
                    <a:pt x="274" y="110"/>
                  </a:lnTo>
                  <a:lnTo>
                    <a:pt x="260" y="111"/>
                  </a:lnTo>
                  <a:lnTo>
                    <a:pt x="246" y="114"/>
                  </a:lnTo>
                  <a:lnTo>
                    <a:pt x="232" y="119"/>
                  </a:lnTo>
                  <a:lnTo>
                    <a:pt x="220" y="123"/>
                  </a:lnTo>
                  <a:lnTo>
                    <a:pt x="206" y="137"/>
                  </a:lnTo>
                  <a:lnTo>
                    <a:pt x="190" y="150"/>
                  </a:lnTo>
                  <a:lnTo>
                    <a:pt x="173" y="160"/>
                  </a:lnTo>
                  <a:lnTo>
                    <a:pt x="158" y="170"/>
                  </a:lnTo>
                  <a:lnTo>
                    <a:pt x="141" y="181"/>
                  </a:lnTo>
                  <a:lnTo>
                    <a:pt x="127" y="193"/>
                  </a:lnTo>
                  <a:lnTo>
                    <a:pt x="113" y="205"/>
                  </a:lnTo>
                  <a:lnTo>
                    <a:pt x="102" y="222"/>
                  </a:lnTo>
                  <a:lnTo>
                    <a:pt x="91" y="227"/>
                  </a:lnTo>
                  <a:lnTo>
                    <a:pt x="79" y="231"/>
                  </a:lnTo>
                  <a:lnTo>
                    <a:pt x="67" y="233"/>
                  </a:lnTo>
                  <a:lnTo>
                    <a:pt x="54" y="235"/>
                  </a:lnTo>
                  <a:lnTo>
                    <a:pt x="40" y="236"/>
                  </a:lnTo>
                  <a:lnTo>
                    <a:pt x="28" y="238"/>
                  </a:lnTo>
                  <a:lnTo>
                    <a:pt x="14" y="238"/>
                  </a:lnTo>
                  <a:lnTo>
                    <a:pt x="2" y="241"/>
                  </a:lnTo>
                  <a:lnTo>
                    <a:pt x="0" y="214"/>
                  </a:lnTo>
                  <a:lnTo>
                    <a:pt x="5" y="188"/>
                  </a:lnTo>
                  <a:lnTo>
                    <a:pt x="13" y="162"/>
                  </a:lnTo>
                  <a:lnTo>
                    <a:pt x="23" y="136"/>
                  </a:lnTo>
                  <a:lnTo>
                    <a:pt x="39" y="111"/>
                  </a:lnTo>
                  <a:lnTo>
                    <a:pt x="56" y="89"/>
                  </a:lnTo>
                  <a:lnTo>
                    <a:pt x="77" y="71"/>
                  </a:lnTo>
                  <a:lnTo>
                    <a:pt x="99" y="54"/>
                  </a:lnTo>
                  <a:lnTo>
                    <a:pt x="116" y="46"/>
                  </a:lnTo>
                  <a:lnTo>
                    <a:pt x="135" y="39"/>
                  </a:lnTo>
                  <a:lnTo>
                    <a:pt x="153" y="31"/>
                  </a:lnTo>
                  <a:lnTo>
                    <a:pt x="173" y="23"/>
                  </a:lnTo>
                  <a:lnTo>
                    <a:pt x="192" y="17"/>
                  </a:lnTo>
                  <a:lnTo>
                    <a:pt x="212" y="12"/>
                  </a:lnTo>
                  <a:lnTo>
                    <a:pt x="232" y="8"/>
                  </a:lnTo>
                  <a:lnTo>
                    <a:pt x="252" y="3"/>
                  </a:lnTo>
                  <a:lnTo>
                    <a:pt x="270" y="1"/>
                  </a:lnTo>
                  <a:lnTo>
                    <a:pt x="291" y="0"/>
                  </a:lnTo>
                  <a:lnTo>
                    <a:pt x="311" y="0"/>
                  </a:lnTo>
                  <a:lnTo>
                    <a:pt x="331" y="3"/>
                  </a:lnTo>
                  <a:lnTo>
                    <a:pt x="351" y="6"/>
                  </a:lnTo>
                  <a:lnTo>
                    <a:pt x="369" y="12"/>
                  </a:lnTo>
                  <a:lnTo>
                    <a:pt x="389" y="20"/>
                  </a:lnTo>
                  <a:lnTo>
                    <a:pt x="408" y="29"/>
                  </a:lnTo>
                  <a:lnTo>
                    <a:pt x="440" y="60"/>
                  </a:lnTo>
                  <a:close/>
                </a:path>
              </a:pathLst>
            </a:custGeom>
            <a:solidFill>
              <a:srgbClr val="4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64" name="Freeform 8"/>
            <p:cNvSpPr>
              <a:spLocks/>
            </p:cNvSpPr>
            <p:nvPr/>
          </p:nvSpPr>
          <p:spPr bwMode="auto">
            <a:xfrm>
              <a:off x="3569" y="2939"/>
              <a:ext cx="88" cy="41"/>
            </a:xfrm>
            <a:custGeom>
              <a:avLst/>
              <a:gdLst>
                <a:gd name="T0" fmla="*/ 169 w 176"/>
                <a:gd name="T1" fmla="*/ 0 h 81"/>
                <a:gd name="T2" fmla="*/ 166 w 176"/>
                <a:gd name="T3" fmla="*/ 12 h 81"/>
                <a:gd name="T4" fmla="*/ 166 w 176"/>
                <a:gd name="T5" fmla="*/ 23 h 81"/>
                <a:gd name="T6" fmla="*/ 170 w 176"/>
                <a:gd name="T7" fmla="*/ 34 h 81"/>
                <a:gd name="T8" fmla="*/ 176 w 176"/>
                <a:gd name="T9" fmla="*/ 44 h 81"/>
                <a:gd name="T10" fmla="*/ 156 w 176"/>
                <a:gd name="T11" fmla="*/ 47 h 81"/>
                <a:gd name="T12" fmla="*/ 136 w 176"/>
                <a:gd name="T13" fmla="*/ 49 h 81"/>
                <a:gd name="T14" fmla="*/ 116 w 176"/>
                <a:gd name="T15" fmla="*/ 49 h 81"/>
                <a:gd name="T16" fmla="*/ 96 w 176"/>
                <a:gd name="T17" fmla="*/ 49 h 81"/>
                <a:gd name="T18" fmla="*/ 78 w 176"/>
                <a:gd name="T19" fmla="*/ 50 h 81"/>
                <a:gd name="T20" fmla="*/ 61 w 176"/>
                <a:gd name="T21" fmla="*/ 55 h 81"/>
                <a:gd name="T22" fmla="*/ 47 w 176"/>
                <a:gd name="T23" fmla="*/ 66 h 81"/>
                <a:gd name="T24" fmla="*/ 34 w 176"/>
                <a:gd name="T25" fmla="*/ 81 h 81"/>
                <a:gd name="T26" fmla="*/ 0 w 176"/>
                <a:gd name="T27" fmla="*/ 71 h 81"/>
                <a:gd name="T28" fmla="*/ 19 w 176"/>
                <a:gd name="T29" fmla="*/ 58 h 81"/>
                <a:gd name="T30" fmla="*/ 39 w 176"/>
                <a:gd name="T31" fmla="*/ 44 h 81"/>
                <a:gd name="T32" fmla="*/ 59 w 176"/>
                <a:gd name="T33" fmla="*/ 34 h 81"/>
                <a:gd name="T34" fmla="*/ 81 w 176"/>
                <a:gd name="T35" fmla="*/ 23 h 81"/>
                <a:gd name="T36" fmla="*/ 101 w 176"/>
                <a:gd name="T37" fmla="*/ 13 h 81"/>
                <a:gd name="T38" fmla="*/ 122 w 176"/>
                <a:gd name="T39" fmla="*/ 7 h 81"/>
                <a:gd name="T40" fmla="*/ 146 w 176"/>
                <a:gd name="T41" fmla="*/ 3 h 81"/>
                <a:gd name="T42" fmla="*/ 169 w 176"/>
                <a:gd name="T43" fmla="*/ 0 h 8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81"/>
                <a:gd name="T68" fmla="*/ 176 w 176"/>
                <a:gd name="T69" fmla="*/ 81 h 8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81">
                  <a:moveTo>
                    <a:pt x="169" y="0"/>
                  </a:moveTo>
                  <a:lnTo>
                    <a:pt x="166" y="12"/>
                  </a:lnTo>
                  <a:lnTo>
                    <a:pt x="166" y="23"/>
                  </a:lnTo>
                  <a:lnTo>
                    <a:pt x="170" y="34"/>
                  </a:lnTo>
                  <a:lnTo>
                    <a:pt x="176" y="44"/>
                  </a:lnTo>
                  <a:lnTo>
                    <a:pt x="156" y="47"/>
                  </a:lnTo>
                  <a:lnTo>
                    <a:pt x="136" y="49"/>
                  </a:lnTo>
                  <a:lnTo>
                    <a:pt x="116" y="49"/>
                  </a:lnTo>
                  <a:lnTo>
                    <a:pt x="96" y="49"/>
                  </a:lnTo>
                  <a:lnTo>
                    <a:pt x="78" y="50"/>
                  </a:lnTo>
                  <a:lnTo>
                    <a:pt x="61" y="55"/>
                  </a:lnTo>
                  <a:lnTo>
                    <a:pt x="47" y="66"/>
                  </a:lnTo>
                  <a:lnTo>
                    <a:pt x="34" y="81"/>
                  </a:lnTo>
                  <a:lnTo>
                    <a:pt x="0" y="71"/>
                  </a:lnTo>
                  <a:lnTo>
                    <a:pt x="19" y="58"/>
                  </a:lnTo>
                  <a:lnTo>
                    <a:pt x="39" y="44"/>
                  </a:lnTo>
                  <a:lnTo>
                    <a:pt x="59" y="34"/>
                  </a:lnTo>
                  <a:lnTo>
                    <a:pt x="81" y="23"/>
                  </a:lnTo>
                  <a:lnTo>
                    <a:pt x="101" y="13"/>
                  </a:lnTo>
                  <a:lnTo>
                    <a:pt x="122" y="7"/>
                  </a:lnTo>
                  <a:lnTo>
                    <a:pt x="146" y="3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65" name="Freeform 9"/>
            <p:cNvSpPr>
              <a:spLocks/>
            </p:cNvSpPr>
            <p:nvPr/>
          </p:nvSpPr>
          <p:spPr bwMode="auto">
            <a:xfrm>
              <a:off x="3520" y="2949"/>
              <a:ext cx="33" cy="24"/>
            </a:xfrm>
            <a:custGeom>
              <a:avLst/>
              <a:gdLst>
                <a:gd name="T0" fmla="*/ 0 w 67"/>
                <a:gd name="T1" fmla="*/ 47 h 47"/>
                <a:gd name="T2" fmla="*/ 67 w 67"/>
                <a:gd name="T3" fmla="*/ 0 h 47"/>
                <a:gd name="T4" fmla="*/ 48 w 67"/>
                <a:gd name="T5" fmla="*/ 47 h 47"/>
                <a:gd name="T6" fmla="*/ 0 w 67"/>
                <a:gd name="T7" fmla="*/ 47 h 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47"/>
                <a:gd name="T14" fmla="*/ 67 w 67"/>
                <a:gd name="T15" fmla="*/ 47 h 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47">
                  <a:moveTo>
                    <a:pt x="0" y="47"/>
                  </a:moveTo>
                  <a:lnTo>
                    <a:pt x="67" y="0"/>
                  </a:lnTo>
                  <a:lnTo>
                    <a:pt x="48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66" name="Freeform 10"/>
            <p:cNvSpPr>
              <a:spLocks/>
            </p:cNvSpPr>
            <p:nvPr/>
          </p:nvSpPr>
          <p:spPr bwMode="auto">
            <a:xfrm>
              <a:off x="3504" y="2949"/>
              <a:ext cx="221" cy="235"/>
            </a:xfrm>
            <a:custGeom>
              <a:avLst/>
              <a:gdLst>
                <a:gd name="T0" fmla="*/ 438 w 441"/>
                <a:gd name="T1" fmla="*/ 86 h 469"/>
                <a:gd name="T2" fmla="*/ 437 w 441"/>
                <a:gd name="T3" fmla="*/ 125 h 469"/>
                <a:gd name="T4" fmla="*/ 431 w 441"/>
                <a:gd name="T5" fmla="*/ 250 h 469"/>
                <a:gd name="T6" fmla="*/ 409 w 441"/>
                <a:gd name="T7" fmla="*/ 267 h 469"/>
                <a:gd name="T8" fmla="*/ 410 w 441"/>
                <a:gd name="T9" fmla="*/ 298 h 469"/>
                <a:gd name="T10" fmla="*/ 418 w 441"/>
                <a:gd name="T11" fmla="*/ 333 h 469"/>
                <a:gd name="T12" fmla="*/ 418 w 441"/>
                <a:gd name="T13" fmla="*/ 367 h 469"/>
                <a:gd name="T14" fmla="*/ 393 w 441"/>
                <a:gd name="T15" fmla="*/ 392 h 469"/>
                <a:gd name="T16" fmla="*/ 363 w 441"/>
                <a:gd name="T17" fmla="*/ 409 h 469"/>
                <a:gd name="T18" fmla="*/ 329 w 441"/>
                <a:gd name="T19" fmla="*/ 426 h 469"/>
                <a:gd name="T20" fmla="*/ 295 w 441"/>
                <a:gd name="T21" fmla="*/ 443 h 469"/>
                <a:gd name="T22" fmla="*/ 261 w 441"/>
                <a:gd name="T23" fmla="*/ 460 h 469"/>
                <a:gd name="T24" fmla="*/ 225 w 441"/>
                <a:gd name="T25" fmla="*/ 467 h 469"/>
                <a:gd name="T26" fmla="*/ 188 w 441"/>
                <a:gd name="T27" fmla="*/ 469 h 469"/>
                <a:gd name="T28" fmla="*/ 151 w 441"/>
                <a:gd name="T29" fmla="*/ 464 h 469"/>
                <a:gd name="T30" fmla="*/ 114 w 441"/>
                <a:gd name="T31" fmla="*/ 457 h 469"/>
                <a:gd name="T32" fmla="*/ 77 w 441"/>
                <a:gd name="T33" fmla="*/ 447 h 469"/>
                <a:gd name="T34" fmla="*/ 41 w 441"/>
                <a:gd name="T35" fmla="*/ 436 h 469"/>
                <a:gd name="T36" fmla="*/ 7 w 441"/>
                <a:gd name="T37" fmla="*/ 427 h 469"/>
                <a:gd name="T38" fmla="*/ 4 w 441"/>
                <a:gd name="T39" fmla="*/ 367 h 469"/>
                <a:gd name="T40" fmla="*/ 0 w 441"/>
                <a:gd name="T41" fmla="*/ 307 h 469"/>
                <a:gd name="T42" fmla="*/ 37 w 441"/>
                <a:gd name="T43" fmla="*/ 311 h 469"/>
                <a:gd name="T44" fmla="*/ 72 w 441"/>
                <a:gd name="T45" fmla="*/ 311 h 469"/>
                <a:gd name="T46" fmla="*/ 106 w 441"/>
                <a:gd name="T47" fmla="*/ 305 h 469"/>
                <a:gd name="T48" fmla="*/ 140 w 441"/>
                <a:gd name="T49" fmla="*/ 293 h 469"/>
                <a:gd name="T50" fmla="*/ 163 w 441"/>
                <a:gd name="T51" fmla="*/ 256 h 469"/>
                <a:gd name="T52" fmla="*/ 168 w 441"/>
                <a:gd name="T53" fmla="*/ 211 h 469"/>
                <a:gd name="T54" fmla="*/ 166 w 441"/>
                <a:gd name="T55" fmla="*/ 163 h 469"/>
                <a:gd name="T56" fmla="*/ 166 w 441"/>
                <a:gd name="T57" fmla="*/ 118 h 469"/>
                <a:gd name="T58" fmla="*/ 174 w 441"/>
                <a:gd name="T59" fmla="*/ 162 h 469"/>
                <a:gd name="T60" fmla="*/ 187 w 441"/>
                <a:gd name="T61" fmla="*/ 206 h 469"/>
                <a:gd name="T62" fmla="*/ 210 w 441"/>
                <a:gd name="T63" fmla="*/ 244 h 469"/>
                <a:gd name="T64" fmla="*/ 250 w 441"/>
                <a:gd name="T65" fmla="*/ 268 h 469"/>
                <a:gd name="T66" fmla="*/ 293 w 441"/>
                <a:gd name="T67" fmla="*/ 265 h 469"/>
                <a:gd name="T68" fmla="*/ 341 w 441"/>
                <a:gd name="T69" fmla="*/ 262 h 469"/>
                <a:gd name="T70" fmla="*/ 384 w 441"/>
                <a:gd name="T71" fmla="*/ 247 h 469"/>
                <a:gd name="T72" fmla="*/ 414 w 441"/>
                <a:gd name="T73" fmla="*/ 213 h 469"/>
                <a:gd name="T74" fmla="*/ 410 w 441"/>
                <a:gd name="T75" fmla="*/ 160 h 469"/>
                <a:gd name="T76" fmla="*/ 409 w 441"/>
                <a:gd name="T77" fmla="*/ 101 h 469"/>
                <a:gd name="T78" fmla="*/ 392 w 441"/>
                <a:gd name="T79" fmla="*/ 54 h 469"/>
                <a:gd name="T80" fmla="*/ 344 w 441"/>
                <a:gd name="T81" fmla="*/ 29 h 469"/>
                <a:gd name="T82" fmla="*/ 346 w 441"/>
                <a:gd name="T83" fmla="*/ 27 h 469"/>
                <a:gd name="T84" fmla="*/ 363 w 441"/>
                <a:gd name="T85" fmla="*/ 20 h 469"/>
                <a:gd name="T86" fmla="*/ 376 w 441"/>
                <a:gd name="T87" fmla="*/ 9 h 469"/>
                <a:gd name="T88" fmla="*/ 393 w 441"/>
                <a:gd name="T89" fmla="*/ 1 h 469"/>
                <a:gd name="T90" fmla="*/ 421 w 441"/>
                <a:gd name="T91" fmla="*/ 69 h 4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41"/>
                <a:gd name="T139" fmla="*/ 0 h 469"/>
                <a:gd name="T140" fmla="*/ 441 w 441"/>
                <a:gd name="T141" fmla="*/ 469 h 46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41" h="469">
                  <a:moveTo>
                    <a:pt x="421" y="69"/>
                  </a:moveTo>
                  <a:lnTo>
                    <a:pt x="438" y="86"/>
                  </a:lnTo>
                  <a:lnTo>
                    <a:pt x="441" y="105"/>
                  </a:lnTo>
                  <a:lnTo>
                    <a:pt x="437" y="125"/>
                  </a:lnTo>
                  <a:lnTo>
                    <a:pt x="434" y="145"/>
                  </a:lnTo>
                  <a:lnTo>
                    <a:pt x="431" y="250"/>
                  </a:lnTo>
                  <a:lnTo>
                    <a:pt x="417" y="256"/>
                  </a:lnTo>
                  <a:lnTo>
                    <a:pt x="409" y="267"/>
                  </a:lnTo>
                  <a:lnTo>
                    <a:pt x="407" y="281"/>
                  </a:lnTo>
                  <a:lnTo>
                    <a:pt x="410" y="298"/>
                  </a:lnTo>
                  <a:lnTo>
                    <a:pt x="414" y="315"/>
                  </a:lnTo>
                  <a:lnTo>
                    <a:pt x="418" y="333"/>
                  </a:lnTo>
                  <a:lnTo>
                    <a:pt x="420" y="350"/>
                  </a:lnTo>
                  <a:lnTo>
                    <a:pt x="418" y="367"/>
                  </a:lnTo>
                  <a:lnTo>
                    <a:pt x="406" y="379"/>
                  </a:lnTo>
                  <a:lnTo>
                    <a:pt x="393" y="392"/>
                  </a:lnTo>
                  <a:lnTo>
                    <a:pt x="378" y="401"/>
                  </a:lnTo>
                  <a:lnTo>
                    <a:pt x="363" y="409"/>
                  </a:lnTo>
                  <a:lnTo>
                    <a:pt x="346" y="418"/>
                  </a:lnTo>
                  <a:lnTo>
                    <a:pt x="329" y="426"/>
                  </a:lnTo>
                  <a:lnTo>
                    <a:pt x="312" y="433"/>
                  </a:lnTo>
                  <a:lnTo>
                    <a:pt x="295" y="443"/>
                  </a:lnTo>
                  <a:lnTo>
                    <a:pt x="278" y="452"/>
                  </a:lnTo>
                  <a:lnTo>
                    <a:pt x="261" y="460"/>
                  </a:lnTo>
                  <a:lnTo>
                    <a:pt x="242" y="464"/>
                  </a:lnTo>
                  <a:lnTo>
                    <a:pt x="225" y="467"/>
                  </a:lnTo>
                  <a:lnTo>
                    <a:pt x="207" y="469"/>
                  </a:lnTo>
                  <a:lnTo>
                    <a:pt x="188" y="469"/>
                  </a:lnTo>
                  <a:lnTo>
                    <a:pt x="170" y="467"/>
                  </a:lnTo>
                  <a:lnTo>
                    <a:pt x="151" y="464"/>
                  </a:lnTo>
                  <a:lnTo>
                    <a:pt x="132" y="461"/>
                  </a:lnTo>
                  <a:lnTo>
                    <a:pt x="114" y="457"/>
                  </a:lnTo>
                  <a:lnTo>
                    <a:pt x="95" y="452"/>
                  </a:lnTo>
                  <a:lnTo>
                    <a:pt x="77" y="447"/>
                  </a:lnTo>
                  <a:lnTo>
                    <a:pt x="60" y="441"/>
                  </a:lnTo>
                  <a:lnTo>
                    <a:pt x="41" y="436"/>
                  </a:lnTo>
                  <a:lnTo>
                    <a:pt x="24" y="432"/>
                  </a:lnTo>
                  <a:lnTo>
                    <a:pt x="7" y="427"/>
                  </a:lnTo>
                  <a:lnTo>
                    <a:pt x="4" y="396"/>
                  </a:lnTo>
                  <a:lnTo>
                    <a:pt x="4" y="367"/>
                  </a:lnTo>
                  <a:lnTo>
                    <a:pt x="6" y="336"/>
                  </a:lnTo>
                  <a:lnTo>
                    <a:pt x="0" y="307"/>
                  </a:lnTo>
                  <a:lnTo>
                    <a:pt x="18" y="310"/>
                  </a:lnTo>
                  <a:lnTo>
                    <a:pt x="37" y="311"/>
                  </a:lnTo>
                  <a:lnTo>
                    <a:pt x="55" y="311"/>
                  </a:lnTo>
                  <a:lnTo>
                    <a:pt x="72" y="311"/>
                  </a:lnTo>
                  <a:lnTo>
                    <a:pt x="89" y="308"/>
                  </a:lnTo>
                  <a:lnTo>
                    <a:pt x="106" y="305"/>
                  </a:lnTo>
                  <a:lnTo>
                    <a:pt x="123" y="301"/>
                  </a:lnTo>
                  <a:lnTo>
                    <a:pt x="140" y="293"/>
                  </a:lnTo>
                  <a:lnTo>
                    <a:pt x="154" y="276"/>
                  </a:lnTo>
                  <a:lnTo>
                    <a:pt x="163" y="256"/>
                  </a:lnTo>
                  <a:lnTo>
                    <a:pt x="168" y="234"/>
                  </a:lnTo>
                  <a:lnTo>
                    <a:pt x="168" y="211"/>
                  </a:lnTo>
                  <a:lnTo>
                    <a:pt x="168" y="188"/>
                  </a:lnTo>
                  <a:lnTo>
                    <a:pt x="166" y="163"/>
                  </a:lnTo>
                  <a:lnTo>
                    <a:pt x="165" y="140"/>
                  </a:lnTo>
                  <a:lnTo>
                    <a:pt x="166" y="118"/>
                  </a:lnTo>
                  <a:lnTo>
                    <a:pt x="171" y="140"/>
                  </a:lnTo>
                  <a:lnTo>
                    <a:pt x="174" y="162"/>
                  </a:lnTo>
                  <a:lnTo>
                    <a:pt x="180" y="185"/>
                  </a:lnTo>
                  <a:lnTo>
                    <a:pt x="187" y="206"/>
                  </a:lnTo>
                  <a:lnTo>
                    <a:pt x="196" y="227"/>
                  </a:lnTo>
                  <a:lnTo>
                    <a:pt x="210" y="244"/>
                  </a:lnTo>
                  <a:lnTo>
                    <a:pt x="227" y="259"/>
                  </a:lnTo>
                  <a:lnTo>
                    <a:pt x="250" y="268"/>
                  </a:lnTo>
                  <a:lnTo>
                    <a:pt x="270" y="267"/>
                  </a:lnTo>
                  <a:lnTo>
                    <a:pt x="293" y="265"/>
                  </a:lnTo>
                  <a:lnTo>
                    <a:pt x="316" y="265"/>
                  </a:lnTo>
                  <a:lnTo>
                    <a:pt x="341" y="262"/>
                  </a:lnTo>
                  <a:lnTo>
                    <a:pt x="364" y="256"/>
                  </a:lnTo>
                  <a:lnTo>
                    <a:pt x="384" y="247"/>
                  </a:lnTo>
                  <a:lnTo>
                    <a:pt x="401" y="233"/>
                  </a:lnTo>
                  <a:lnTo>
                    <a:pt x="414" y="213"/>
                  </a:lnTo>
                  <a:lnTo>
                    <a:pt x="410" y="188"/>
                  </a:lnTo>
                  <a:lnTo>
                    <a:pt x="410" y="160"/>
                  </a:lnTo>
                  <a:lnTo>
                    <a:pt x="410" y="131"/>
                  </a:lnTo>
                  <a:lnTo>
                    <a:pt x="409" y="101"/>
                  </a:lnTo>
                  <a:lnTo>
                    <a:pt x="403" y="77"/>
                  </a:lnTo>
                  <a:lnTo>
                    <a:pt x="392" y="54"/>
                  </a:lnTo>
                  <a:lnTo>
                    <a:pt x="373" y="38"/>
                  </a:lnTo>
                  <a:lnTo>
                    <a:pt x="344" y="29"/>
                  </a:lnTo>
                  <a:lnTo>
                    <a:pt x="336" y="29"/>
                  </a:lnTo>
                  <a:lnTo>
                    <a:pt x="346" y="27"/>
                  </a:lnTo>
                  <a:lnTo>
                    <a:pt x="355" y="24"/>
                  </a:lnTo>
                  <a:lnTo>
                    <a:pt x="363" y="20"/>
                  </a:lnTo>
                  <a:lnTo>
                    <a:pt x="370" y="14"/>
                  </a:lnTo>
                  <a:lnTo>
                    <a:pt x="376" y="9"/>
                  </a:lnTo>
                  <a:lnTo>
                    <a:pt x="386" y="4"/>
                  </a:lnTo>
                  <a:lnTo>
                    <a:pt x="393" y="1"/>
                  </a:lnTo>
                  <a:lnTo>
                    <a:pt x="403" y="0"/>
                  </a:lnTo>
                  <a:lnTo>
                    <a:pt x="421" y="69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67" name="Freeform 11"/>
            <p:cNvSpPr>
              <a:spLocks/>
            </p:cNvSpPr>
            <p:nvPr/>
          </p:nvSpPr>
          <p:spPr bwMode="auto">
            <a:xfrm>
              <a:off x="3606" y="2979"/>
              <a:ext cx="90" cy="88"/>
            </a:xfrm>
            <a:custGeom>
              <a:avLst/>
              <a:gdLst>
                <a:gd name="T0" fmla="*/ 169 w 180"/>
                <a:gd name="T1" fmla="*/ 36 h 176"/>
                <a:gd name="T2" fmla="*/ 171 w 180"/>
                <a:gd name="T3" fmla="*/ 67 h 176"/>
                <a:gd name="T4" fmla="*/ 177 w 180"/>
                <a:gd name="T5" fmla="*/ 98 h 176"/>
                <a:gd name="T6" fmla="*/ 180 w 180"/>
                <a:gd name="T7" fmla="*/ 128 h 176"/>
                <a:gd name="T8" fmla="*/ 172 w 180"/>
                <a:gd name="T9" fmla="*/ 159 h 176"/>
                <a:gd name="T10" fmla="*/ 155 w 180"/>
                <a:gd name="T11" fmla="*/ 165 h 176"/>
                <a:gd name="T12" fmla="*/ 137 w 180"/>
                <a:gd name="T13" fmla="*/ 172 h 176"/>
                <a:gd name="T14" fmla="*/ 118 w 180"/>
                <a:gd name="T15" fmla="*/ 175 h 176"/>
                <a:gd name="T16" fmla="*/ 100 w 180"/>
                <a:gd name="T17" fmla="*/ 176 h 176"/>
                <a:gd name="T18" fmla="*/ 81 w 180"/>
                <a:gd name="T19" fmla="*/ 176 h 176"/>
                <a:gd name="T20" fmla="*/ 63 w 180"/>
                <a:gd name="T21" fmla="*/ 173 h 176"/>
                <a:gd name="T22" fmla="*/ 44 w 180"/>
                <a:gd name="T23" fmla="*/ 169 h 176"/>
                <a:gd name="T24" fmla="*/ 27 w 180"/>
                <a:gd name="T25" fmla="*/ 162 h 176"/>
                <a:gd name="T26" fmla="*/ 10 w 180"/>
                <a:gd name="T27" fmla="*/ 128 h 176"/>
                <a:gd name="T28" fmla="*/ 3 w 180"/>
                <a:gd name="T29" fmla="*/ 91 h 176"/>
                <a:gd name="T30" fmla="*/ 0 w 180"/>
                <a:gd name="T31" fmla="*/ 53 h 176"/>
                <a:gd name="T32" fmla="*/ 0 w 180"/>
                <a:gd name="T33" fmla="*/ 11 h 176"/>
                <a:gd name="T34" fmla="*/ 21 w 180"/>
                <a:gd name="T35" fmla="*/ 10 h 176"/>
                <a:gd name="T36" fmla="*/ 44 w 180"/>
                <a:gd name="T37" fmla="*/ 6 h 176"/>
                <a:gd name="T38" fmla="*/ 69 w 180"/>
                <a:gd name="T39" fmla="*/ 3 h 176"/>
                <a:gd name="T40" fmla="*/ 92 w 180"/>
                <a:gd name="T41" fmla="*/ 0 h 176"/>
                <a:gd name="T42" fmla="*/ 115 w 180"/>
                <a:gd name="T43" fmla="*/ 2 h 176"/>
                <a:gd name="T44" fmla="*/ 137 w 180"/>
                <a:gd name="T45" fmla="*/ 6 h 176"/>
                <a:gd name="T46" fmla="*/ 154 w 180"/>
                <a:gd name="T47" fmla="*/ 17 h 176"/>
                <a:gd name="T48" fmla="*/ 169 w 180"/>
                <a:gd name="T49" fmla="*/ 36 h 17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76"/>
                <a:gd name="T77" fmla="*/ 180 w 180"/>
                <a:gd name="T78" fmla="*/ 176 h 17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76">
                  <a:moveTo>
                    <a:pt x="169" y="36"/>
                  </a:moveTo>
                  <a:lnTo>
                    <a:pt x="171" y="67"/>
                  </a:lnTo>
                  <a:lnTo>
                    <a:pt x="177" y="98"/>
                  </a:lnTo>
                  <a:lnTo>
                    <a:pt x="180" y="128"/>
                  </a:lnTo>
                  <a:lnTo>
                    <a:pt x="172" y="159"/>
                  </a:lnTo>
                  <a:lnTo>
                    <a:pt x="155" y="165"/>
                  </a:lnTo>
                  <a:lnTo>
                    <a:pt x="137" y="172"/>
                  </a:lnTo>
                  <a:lnTo>
                    <a:pt x="118" y="175"/>
                  </a:lnTo>
                  <a:lnTo>
                    <a:pt x="100" y="176"/>
                  </a:lnTo>
                  <a:lnTo>
                    <a:pt x="81" y="176"/>
                  </a:lnTo>
                  <a:lnTo>
                    <a:pt x="63" y="173"/>
                  </a:lnTo>
                  <a:lnTo>
                    <a:pt x="44" y="169"/>
                  </a:lnTo>
                  <a:lnTo>
                    <a:pt x="27" y="162"/>
                  </a:lnTo>
                  <a:lnTo>
                    <a:pt x="10" y="128"/>
                  </a:lnTo>
                  <a:lnTo>
                    <a:pt x="3" y="91"/>
                  </a:lnTo>
                  <a:lnTo>
                    <a:pt x="0" y="53"/>
                  </a:lnTo>
                  <a:lnTo>
                    <a:pt x="0" y="11"/>
                  </a:lnTo>
                  <a:lnTo>
                    <a:pt x="21" y="10"/>
                  </a:lnTo>
                  <a:lnTo>
                    <a:pt x="44" y="6"/>
                  </a:lnTo>
                  <a:lnTo>
                    <a:pt x="69" y="3"/>
                  </a:lnTo>
                  <a:lnTo>
                    <a:pt x="92" y="0"/>
                  </a:lnTo>
                  <a:lnTo>
                    <a:pt x="115" y="2"/>
                  </a:lnTo>
                  <a:lnTo>
                    <a:pt x="137" y="6"/>
                  </a:lnTo>
                  <a:lnTo>
                    <a:pt x="154" y="17"/>
                  </a:lnTo>
                  <a:lnTo>
                    <a:pt x="169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68" name="Freeform 12"/>
            <p:cNvSpPr>
              <a:spLocks/>
            </p:cNvSpPr>
            <p:nvPr/>
          </p:nvSpPr>
          <p:spPr bwMode="auto">
            <a:xfrm>
              <a:off x="3611" y="2988"/>
              <a:ext cx="34" cy="65"/>
            </a:xfrm>
            <a:custGeom>
              <a:avLst/>
              <a:gdLst>
                <a:gd name="T0" fmla="*/ 50 w 68"/>
                <a:gd name="T1" fmla="*/ 35 h 129"/>
                <a:gd name="T2" fmla="*/ 50 w 68"/>
                <a:gd name="T3" fmla="*/ 46 h 129"/>
                <a:gd name="T4" fmla="*/ 45 w 68"/>
                <a:gd name="T5" fmla="*/ 48 h 129"/>
                <a:gd name="T6" fmla="*/ 42 w 68"/>
                <a:gd name="T7" fmla="*/ 51 h 129"/>
                <a:gd name="T8" fmla="*/ 39 w 68"/>
                <a:gd name="T9" fmla="*/ 54 h 129"/>
                <a:gd name="T10" fmla="*/ 36 w 68"/>
                <a:gd name="T11" fmla="*/ 57 h 129"/>
                <a:gd name="T12" fmla="*/ 34 w 68"/>
                <a:gd name="T13" fmla="*/ 71 h 129"/>
                <a:gd name="T14" fmla="*/ 37 w 68"/>
                <a:gd name="T15" fmla="*/ 80 h 129"/>
                <a:gd name="T16" fmla="*/ 44 w 68"/>
                <a:gd name="T17" fmla="*/ 86 h 129"/>
                <a:gd name="T18" fmla="*/ 51 w 68"/>
                <a:gd name="T19" fmla="*/ 92 h 129"/>
                <a:gd name="T20" fmla="*/ 59 w 68"/>
                <a:gd name="T21" fmla="*/ 97 h 129"/>
                <a:gd name="T22" fmla="*/ 65 w 68"/>
                <a:gd name="T23" fmla="*/ 105 h 129"/>
                <a:gd name="T24" fmla="*/ 68 w 68"/>
                <a:gd name="T25" fmla="*/ 116 h 129"/>
                <a:gd name="T26" fmla="*/ 65 w 68"/>
                <a:gd name="T27" fmla="*/ 129 h 129"/>
                <a:gd name="T28" fmla="*/ 39 w 68"/>
                <a:gd name="T29" fmla="*/ 129 h 129"/>
                <a:gd name="T30" fmla="*/ 23 w 68"/>
                <a:gd name="T31" fmla="*/ 123 h 129"/>
                <a:gd name="T32" fmla="*/ 16 w 68"/>
                <a:gd name="T33" fmla="*/ 111 h 129"/>
                <a:gd name="T34" fmla="*/ 13 w 68"/>
                <a:gd name="T35" fmla="*/ 94 h 129"/>
                <a:gd name="T36" fmla="*/ 11 w 68"/>
                <a:gd name="T37" fmla="*/ 75 h 129"/>
                <a:gd name="T38" fmla="*/ 11 w 68"/>
                <a:gd name="T39" fmla="*/ 54 h 129"/>
                <a:gd name="T40" fmla="*/ 8 w 68"/>
                <a:gd name="T41" fmla="*/ 35 h 129"/>
                <a:gd name="T42" fmla="*/ 0 w 68"/>
                <a:gd name="T43" fmla="*/ 17 h 129"/>
                <a:gd name="T44" fmla="*/ 3 w 68"/>
                <a:gd name="T45" fmla="*/ 8 h 129"/>
                <a:gd name="T46" fmla="*/ 10 w 68"/>
                <a:gd name="T47" fmla="*/ 4 h 129"/>
                <a:gd name="T48" fmla="*/ 17 w 68"/>
                <a:gd name="T49" fmla="*/ 3 h 129"/>
                <a:gd name="T50" fmla="*/ 25 w 68"/>
                <a:gd name="T51" fmla="*/ 0 h 129"/>
                <a:gd name="T52" fmla="*/ 37 w 68"/>
                <a:gd name="T53" fmla="*/ 1 h 129"/>
                <a:gd name="T54" fmla="*/ 42 w 68"/>
                <a:gd name="T55" fmla="*/ 12 h 129"/>
                <a:gd name="T56" fmla="*/ 45 w 68"/>
                <a:gd name="T57" fmla="*/ 24 h 129"/>
                <a:gd name="T58" fmla="*/ 50 w 68"/>
                <a:gd name="T59" fmla="*/ 35 h 12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8"/>
                <a:gd name="T91" fmla="*/ 0 h 129"/>
                <a:gd name="T92" fmla="*/ 68 w 68"/>
                <a:gd name="T93" fmla="*/ 129 h 12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8" h="129">
                  <a:moveTo>
                    <a:pt x="50" y="35"/>
                  </a:moveTo>
                  <a:lnTo>
                    <a:pt x="50" y="46"/>
                  </a:lnTo>
                  <a:lnTo>
                    <a:pt x="45" y="48"/>
                  </a:lnTo>
                  <a:lnTo>
                    <a:pt x="42" y="51"/>
                  </a:lnTo>
                  <a:lnTo>
                    <a:pt x="39" y="54"/>
                  </a:lnTo>
                  <a:lnTo>
                    <a:pt x="36" y="57"/>
                  </a:lnTo>
                  <a:lnTo>
                    <a:pt x="34" y="71"/>
                  </a:lnTo>
                  <a:lnTo>
                    <a:pt x="37" y="80"/>
                  </a:lnTo>
                  <a:lnTo>
                    <a:pt x="44" y="86"/>
                  </a:lnTo>
                  <a:lnTo>
                    <a:pt x="51" y="92"/>
                  </a:lnTo>
                  <a:lnTo>
                    <a:pt x="59" y="97"/>
                  </a:lnTo>
                  <a:lnTo>
                    <a:pt x="65" y="105"/>
                  </a:lnTo>
                  <a:lnTo>
                    <a:pt x="68" y="116"/>
                  </a:lnTo>
                  <a:lnTo>
                    <a:pt x="65" y="129"/>
                  </a:lnTo>
                  <a:lnTo>
                    <a:pt x="39" y="129"/>
                  </a:lnTo>
                  <a:lnTo>
                    <a:pt x="23" y="123"/>
                  </a:lnTo>
                  <a:lnTo>
                    <a:pt x="16" y="111"/>
                  </a:lnTo>
                  <a:lnTo>
                    <a:pt x="13" y="94"/>
                  </a:lnTo>
                  <a:lnTo>
                    <a:pt x="11" y="75"/>
                  </a:lnTo>
                  <a:lnTo>
                    <a:pt x="11" y="54"/>
                  </a:lnTo>
                  <a:lnTo>
                    <a:pt x="8" y="35"/>
                  </a:lnTo>
                  <a:lnTo>
                    <a:pt x="0" y="17"/>
                  </a:lnTo>
                  <a:lnTo>
                    <a:pt x="3" y="8"/>
                  </a:lnTo>
                  <a:lnTo>
                    <a:pt x="10" y="4"/>
                  </a:lnTo>
                  <a:lnTo>
                    <a:pt x="17" y="3"/>
                  </a:lnTo>
                  <a:lnTo>
                    <a:pt x="25" y="0"/>
                  </a:lnTo>
                  <a:lnTo>
                    <a:pt x="37" y="1"/>
                  </a:lnTo>
                  <a:lnTo>
                    <a:pt x="42" y="12"/>
                  </a:lnTo>
                  <a:lnTo>
                    <a:pt x="45" y="24"/>
                  </a:lnTo>
                  <a:lnTo>
                    <a:pt x="5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69" name="Freeform 13"/>
            <p:cNvSpPr>
              <a:spLocks/>
            </p:cNvSpPr>
            <p:nvPr/>
          </p:nvSpPr>
          <p:spPr bwMode="auto">
            <a:xfrm>
              <a:off x="3491" y="2989"/>
              <a:ext cx="79" cy="99"/>
            </a:xfrm>
            <a:custGeom>
              <a:avLst/>
              <a:gdLst>
                <a:gd name="T0" fmla="*/ 147 w 157"/>
                <a:gd name="T1" fmla="*/ 0 h 197"/>
                <a:gd name="T2" fmla="*/ 153 w 157"/>
                <a:gd name="T3" fmla="*/ 38 h 197"/>
                <a:gd name="T4" fmla="*/ 157 w 157"/>
                <a:gd name="T5" fmla="*/ 82 h 197"/>
                <a:gd name="T6" fmla="*/ 157 w 157"/>
                <a:gd name="T7" fmla="*/ 125 h 197"/>
                <a:gd name="T8" fmla="*/ 154 w 157"/>
                <a:gd name="T9" fmla="*/ 167 h 197"/>
                <a:gd name="T10" fmla="*/ 147 w 157"/>
                <a:gd name="T11" fmla="*/ 177 h 197"/>
                <a:gd name="T12" fmla="*/ 137 w 157"/>
                <a:gd name="T13" fmla="*/ 185 h 197"/>
                <a:gd name="T14" fmla="*/ 127 w 157"/>
                <a:gd name="T15" fmla="*/ 191 h 197"/>
                <a:gd name="T16" fmla="*/ 114 w 157"/>
                <a:gd name="T17" fmla="*/ 194 h 197"/>
                <a:gd name="T18" fmla="*/ 102 w 157"/>
                <a:gd name="T19" fmla="*/ 196 h 197"/>
                <a:gd name="T20" fmla="*/ 88 w 157"/>
                <a:gd name="T21" fmla="*/ 197 h 197"/>
                <a:gd name="T22" fmla="*/ 74 w 157"/>
                <a:gd name="T23" fmla="*/ 196 h 197"/>
                <a:gd name="T24" fmla="*/ 60 w 157"/>
                <a:gd name="T25" fmla="*/ 196 h 197"/>
                <a:gd name="T26" fmla="*/ 42 w 157"/>
                <a:gd name="T27" fmla="*/ 196 h 197"/>
                <a:gd name="T28" fmla="*/ 28 w 157"/>
                <a:gd name="T29" fmla="*/ 191 h 197"/>
                <a:gd name="T30" fmla="*/ 20 w 157"/>
                <a:gd name="T31" fmla="*/ 182 h 197"/>
                <a:gd name="T32" fmla="*/ 14 w 157"/>
                <a:gd name="T33" fmla="*/ 168 h 197"/>
                <a:gd name="T34" fmla="*/ 11 w 157"/>
                <a:gd name="T35" fmla="*/ 154 h 197"/>
                <a:gd name="T36" fmla="*/ 9 w 157"/>
                <a:gd name="T37" fmla="*/ 139 h 197"/>
                <a:gd name="T38" fmla="*/ 6 w 157"/>
                <a:gd name="T39" fmla="*/ 123 h 197"/>
                <a:gd name="T40" fmla="*/ 0 w 157"/>
                <a:gd name="T41" fmla="*/ 111 h 197"/>
                <a:gd name="T42" fmla="*/ 0 w 157"/>
                <a:gd name="T43" fmla="*/ 96 h 197"/>
                <a:gd name="T44" fmla="*/ 0 w 157"/>
                <a:gd name="T45" fmla="*/ 80 h 197"/>
                <a:gd name="T46" fmla="*/ 0 w 157"/>
                <a:gd name="T47" fmla="*/ 62 h 197"/>
                <a:gd name="T48" fmla="*/ 2 w 157"/>
                <a:gd name="T49" fmla="*/ 45 h 197"/>
                <a:gd name="T50" fmla="*/ 5 w 157"/>
                <a:gd name="T51" fmla="*/ 29 h 197"/>
                <a:gd name="T52" fmla="*/ 12 w 157"/>
                <a:gd name="T53" fmla="*/ 17 h 197"/>
                <a:gd name="T54" fmla="*/ 26 w 157"/>
                <a:gd name="T55" fmla="*/ 8 h 197"/>
                <a:gd name="T56" fmla="*/ 45 w 157"/>
                <a:gd name="T57" fmla="*/ 5 h 197"/>
                <a:gd name="T58" fmla="*/ 57 w 157"/>
                <a:gd name="T59" fmla="*/ 3 h 197"/>
                <a:gd name="T60" fmla="*/ 69 w 157"/>
                <a:gd name="T61" fmla="*/ 1 h 197"/>
                <a:gd name="T62" fmla="*/ 82 w 157"/>
                <a:gd name="T63" fmla="*/ 1 h 197"/>
                <a:gd name="T64" fmla="*/ 96 w 157"/>
                <a:gd name="T65" fmla="*/ 0 h 197"/>
                <a:gd name="T66" fmla="*/ 108 w 157"/>
                <a:gd name="T67" fmla="*/ 0 h 197"/>
                <a:gd name="T68" fmla="*/ 120 w 157"/>
                <a:gd name="T69" fmla="*/ 0 h 197"/>
                <a:gd name="T70" fmla="*/ 134 w 157"/>
                <a:gd name="T71" fmla="*/ 0 h 197"/>
                <a:gd name="T72" fmla="*/ 147 w 157"/>
                <a:gd name="T73" fmla="*/ 0 h 1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7"/>
                <a:gd name="T112" fmla="*/ 0 h 197"/>
                <a:gd name="T113" fmla="*/ 157 w 157"/>
                <a:gd name="T114" fmla="*/ 197 h 1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7" h="197">
                  <a:moveTo>
                    <a:pt x="147" y="0"/>
                  </a:moveTo>
                  <a:lnTo>
                    <a:pt x="153" y="38"/>
                  </a:lnTo>
                  <a:lnTo>
                    <a:pt x="157" y="82"/>
                  </a:lnTo>
                  <a:lnTo>
                    <a:pt x="157" y="125"/>
                  </a:lnTo>
                  <a:lnTo>
                    <a:pt x="154" y="167"/>
                  </a:lnTo>
                  <a:lnTo>
                    <a:pt x="147" y="177"/>
                  </a:lnTo>
                  <a:lnTo>
                    <a:pt x="137" y="185"/>
                  </a:lnTo>
                  <a:lnTo>
                    <a:pt x="127" y="191"/>
                  </a:lnTo>
                  <a:lnTo>
                    <a:pt x="114" y="194"/>
                  </a:lnTo>
                  <a:lnTo>
                    <a:pt x="102" y="196"/>
                  </a:lnTo>
                  <a:lnTo>
                    <a:pt x="88" y="197"/>
                  </a:lnTo>
                  <a:lnTo>
                    <a:pt x="74" y="196"/>
                  </a:lnTo>
                  <a:lnTo>
                    <a:pt x="60" y="196"/>
                  </a:lnTo>
                  <a:lnTo>
                    <a:pt x="42" y="196"/>
                  </a:lnTo>
                  <a:lnTo>
                    <a:pt x="28" y="191"/>
                  </a:lnTo>
                  <a:lnTo>
                    <a:pt x="20" y="182"/>
                  </a:lnTo>
                  <a:lnTo>
                    <a:pt x="14" y="168"/>
                  </a:lnTo>
                  <a:lnTo>
                    <a:pt x="11" y="154"/>
                  </a:lnTo>
                  <a:lnTo>
                    <a:pt x="9" y="139"/>
                  </a:lnTo>
                  <a:lnTo>
                    <a:pt x="6" y="123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0" y="80"/>
                  </a:lnTo>
                  <a:lnTo>
                    <a:pt x="0" y="62"/>
                  </a:lnTo>
                  <a:lnTo>
                    <a:pt x="2" y="45"/>
                  </a:lnTo>
                  <a:lnTo>
                    <a:pt x="5" y="29"/>
                  </a:lnTo>
                  <a:lnTo>
                    <a:pt x="12" y="17"/>
                  </a:lnTo>
                  <a:lnTo>
                    <a:pt x="26" y="8"/>
                  </a:lnTo>
                  <a:lnTo>
                    <a:pt x="45" y="5"/>
                  </a:lnTo>
                  <a:lnTo>
                    <a:pt x="57" y="3"/>
                  </a:lnTo>
                  <a:lnTo>
                    <a:pt x="69" y="1"/>
                  </a:lnTo>
                  <a:lnTo>
                    <a:pt x="82" y="1"/>
                  </a:lnTo>
                  <a:lnTo>
                    <a:pt x="96" y="0"/>
                  </a:lnTo>
                  <a:lnTo>
                    <a:pt x="108" y="0"/>
                  </a:lnTo>
                  <a:lnTo>
                    <a:pt x="120" y="0"/>
                  </a:lnTo>
                  <a:lnTo>
                    <a:pt x="134" y="0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70" name="Freeform 14"/>
            <p:cNvSpPr>
              <a:spLocks/>
            </p:cNvSpPr>
            <p:nvPr/>
          </p:nvSpPr>
          <p:spPr bwMode="auto">
            <a:xfrm>
              <a:off x="3542" y="3000"/>
              <a:ext cx="27" cy="60"/>
            </a:xfrm>
            <a:custGeom>
              <a:avLst/>
              <a:gdLst>
                <a:gd name="T0" fmla="*/ 44 w 54"/>
                <a:gd name="T1" fmla="*/ 11 h 119"/>
                <a:gd name="T2" fmla="*/ 44 w 54"/>
                <a:gd name="T3" fmla="*/ 30 h 119"/>
                <a:gd name="T4" fmla="*/ 37 w 54"/>
                <a:gd name="T5" fmla="*/ 28 h 119"/>
                <a:gd name="T6" fmla="*/ 31 w 54"/>
                <a:gd name="T7" fmla="*/ 31 h 119"/>
                <a:gd name="T8" fmla="*/ 28 w 54"/>
                <a:gd name="T9" fmla="*/ 36 h 119"/>
                <a:gd name="T10" fmla="*/ 24 w 54"/>
                <a:gd name="T11" fmla="*/ 41 h 119"/>
                <a:gd name="T12" fmla="*/ 24 w 54"/>
                <a:gd name="T13" fmla="*/ 47 h 119"/>
                <a:gd name="T14" fmla="*/ 25 w 54"/>
                <a:gd name="T15" fmla="*/ 53 h 119"/>
                <a:gd name="T16" fmla="*/ 27 w 54"/>
                <a:gd name="T17" fmla="*/ 59 h 119"/>
                <a:gd name="T18" fmla="*/ 27 w 54"/>
                <a:gd name="T19" fmla="*/ 67 h 119"/>
                <a:gd name="T20" fmla="*/ 36 w 54"/>
                <a:gd name="T21" fmla="*/ 72 h 119"/>
                <a:gd name="T22" fmla="*/ 45 w 54"/>
                <a:gd name="T23" fmla="*/ 78 h 119"/>
                <a:gd name="T24" fmla="*/ 53 w 54"/>
                <a:gd name="T25" fmla="*/ 85 h 119"/>
                <a:gd name="T26" fmla="*/ 54 w 54"/>
                <a:gd name="T27" fmla="*/ 93 h 119"/>
                <a:gd name="T28" fmla="*/ 48 w 54"/>
                <a:gd name="T29" fmla="*/ 102 h 119"/>
                <a:gd name="T30" fmla="*/ 39 w 54"/>
                <a:gd name="T31" fmla="*/ 110 h 119"/>
                <a:gd name="T32" fmla="*/ 27 w 54"/>
                <a:gd name="T33" fmla="*/ 115 h 119"/>
                <a:gd name="T34" fmla="*/ 16 w 54"/>
                <a:gd name="T35" fmla="*/ 119 h 119"/>
                <a:gd name="T36" fmla="*/ 3 w 54"/>
                <a:gd name="T37" fmla="*/ 93 h 119"/>
                <a:gd name="T38" fmla="*/ 0 w 54"/>
                <a:gd name="T39" fmla="*/ 64 h 119"/>
                <a:gd name="T40" fmla="*/ 0 w 54"/>
                <a:gd name="T41" fmla="*/ 34 h 119"/>
                <a:gd name="T42" fmla="*/ 0 w 54"/>
                <a:gd name="T43" fmla="*/ 7 h 119"/>
                <a:gd name="T44" fmla="*/ 10 w 54"/>
                <a:gd name="T45" fmla="*/ 5 h 119"/>
                <a:gd name="T46" fmla="*/ 22 w 54"/>
                <a:gd name="T47" fmla="*/ 0 h 119"/>
                <a:gd name="T48" fmla="*/ 34 w 54"/>
                <a:gd name="T49" fmla="*/ 0 h 119"/>
                <a:gd name="T50" fmla="*/ 44 w 54"/>
                <a:gd name="T51" fmla="*/ 11 h 11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"/>
                <a:gd name="T79" fmla="*/ 0 h 119"/>
                <a:gd name="T80" fmla="*/ 54 w 54"/>
                <a:gd name="T81" fmla="*/ 119 h 11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" h="119">
                  <a:moveTo>
                    <a:pt x="44" y="11"/>
                  </a:moveTo>
                  <a:lnTo>
                    <a:pt x="44" y="30"/>
                  </a:lnTo>
                  <a:lnTo>
                    <a:pt x="37" y="28"/>
                  </a:lnTo>
                  <a:lnTo>
                    <a:pt x="31" y="31"/>
                  </a:lnTo>
                  <a:lnTo>
                    <a:pt x="28" y="36"/>
                  </a:lnTo>
                  <a:lnTo>
                    <a:pt x="24" y="41"/>
                  </a:lnTo>
                  <a:lnTo>
                    <a:pt x="24" y="47"/>
                  </a:lnTo>
                  <a:lnTo>
                    <a:pt x="25" y="53"/>
                  </a:lnTo>
                  <a:lnTo>
                    <a:pt x="27" y="59"/>
                  </a:lnTo>
                  <a:lnTo>
                    <a:pt x="27" y="67"/>
                  </a:lnTo>
                  <a:lnTo>
                    <a:pt x="36" y="72"/>
                  </a:lnTo>
                  <a:lnTo>
                    <a:pt x="45" y="78"/>
                  </a:lnTo>
                  <a:lnTo>
                    <a:pt x="53" y="85"/>
                  </a:lnTo>
                  <a:lnTo>
                    <a:pt x="54" y="93"/>
                  </a:lnTo>
                  <a:lnTo>
                    <a:pt x="48" y="102"/>
                  </a:lnTo>
                  <a:lnTo>
                    <a:pt x="39" y="110"/>
                  </a:lnTo>
                  <a:lnTo>
                    <a:pt x="27" y="115"/>
                  </a:lnTo>
                  <a:lnTo>
                    <a:pt x="16" y="119"/>
                  </a:lnTo>
                  <a:lnTo>
                    <a:pt x="3" y="93"/>
                  </a:lnTo>
                  <a:lnTo>
                    <a:pt x="0" y="64"/>
                  </a:lnTo>
                  <a:lnTo>
                    <a:pt x="0" y="34"/>
                  </a:lnTo>
                  <a:lnTo>
                    <a:pt x="0" y="7"/>
                  </a:lnTo>
                  <a:lnTo>
                    <a:pt x="10" y="5"/>
                  </a:lnTo>
                  <a:lnTo>
                    <a:pt x="22" y="0"/>
                  </a:lnTo>
                  <a:lnTo>
                    <a:pt x="34" y="0"/>
                  </a:lnTo>
                  <a:lnTo>
                    <a:pt x="44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71" name="Freeform 15"/>
            <p:cNvSpPr>
              <a:spLocks/>
            </p:cNvSpPr>
            <p:nvPr/>
          </p:nvSpPr>
          <p:spPr bwMode="auto">
            <a:xfrm>
              <a:off x="3736" y="3025"/>
              <a:ext cx="49" cy="76"/>
            </a:xfrm>
            <a:custGeom>
              <a:avLst/>
              <a:gdLst>
                <a:gd name="T0" fmla="*/ 98 w 98"/>
                <a:gd name="T1" fmla="*/ 59 h 153"/>
                <a:gd name="T2" fmla="*/ 93 w 98"/>
                <a:gd name="T3" fmla="*/ 85 h 153"/>
                <a:gd name="T4" fmla="*/ 88 w 98"/>
                <a:gd name="T5" fmla="*/ 109 h 153"/>
                <a:gd name="T6" fmla="*/ 79 w 98"/>
                <a:gd name="T7" fmla="*/ 134 h 153"/>
                <a:gd name="T8" fmla="*/ 61 w 98"/>
                <a:gd name="T9" fmla="*/ 153 h 153"/>
                <a:gd name="T10" fmla="*/ 4 w 98"/>
                <a:gd name="T11" fmla="*/ 153 h 153"/>
                <a:gd name="T12" fmla="*/ 0 w 98"/>
                <a:gd name="T13" fmla="*/ 140 h 153"/>
                <a:gd name="T14" fmla="*/ 2 w 98"/>
                <a:gd name="T15" fmla="*/ 130 h 153"/>
                <a:gd name="T16" fmla="*/ 5 w 98"/>
                <a:gd name="T17" fmla="*/ 119 h 153"/>
                <a:gd name="T18" fmla="*/ 10 w 98"/>
                <a:gd name="T19" fmla="*/ 108 h 153"/>
                <a:gd name="T20" fmla="*/ 17 w 98"/>
                <a:gd name="T21" fmla="*/ 97 h 153"/>
                <a:gd name="T22" fmla="*/ 25 w 98"/>
                <a:gd name="T23" fmla="*/ 89 h 153"/>
                <a:gd name="T24" fmla="*/ 34 w 98"/>
                <a:gd name="T25" fmla="*/ 80 h 153"/>
                <a:gd name="T26" fmla="*/ 44 w 98"/>
                <a:gd name="T27" fmla="*/ 74 h 153"/>
                <a:gd name="T28" fmla="*/ 53 w 98"/>
                <a:gd name="T29" fmla="*/ 74 h 153"/>
                <a:gd name="T30" fmla="*/ 62 w 98"/>
                <a:gd name="T31" fmla="*/ 74 h 153"/>
                <a:gd name="T32" fmla="*/ 68 w 98"/>
                <a:gd name="T33" fmla="*/ 74 h 153"/>
                <a:gd name="T34" fmla="*/ 76 w 98"/>
                <a:gd name="T35" fmla="*/ 66 h 153"/>
                <a:gd name="T36" fmla="*/ 72 w 98"/>
                <a:gd name="T37" fmla="*/ 60 h 153"/>
                <a:gd name="T38" fmla="*/ 65 w 98"/>
                <a:gd name="T39" fmla="*/ 54 h 153"/>
                <a:gd name="T40" fmla="*/ 58 w 98"/>
                <a:gd name="T41" fmla="*/ 51 h 153"/>
                <a:gd name="T42" fmla="*/ 51 w 98"/>
                <a:gd name="T43" fmla="*/ 49 h 153"/>
                <a:gd name="T44" fmla="*/ 44 w 98"/>
                <a:gd name="T45" fmla="*/ 48 h 153"/>
                <a:gd name="T46" fmla="*/ 36 w 98"/>
                <a:gd name="T47" fmla="*/ 48 h 153"/>
                <a:gd name="T48" fmla="*/ 28 w 98"/>
                <a:gd name="T49" fmla="*/ 49 h 153"/>
                <a:gd name="T50" fmla="*/ 22 w 98"/>
                <a:gd name="T51" fmla="*/ 51 h 153"/>
                <a:gd name="T52" fmla="*/ 14 w 98"/>
                <a:gd name="T53" fmla="*/ 59 h 153"/>
                <a:gd name="T54" fmla="*/ 14 w 98"/>
                <a:gd name="T55" fmla="*/ 48 h 153"/>
                <a:gd name="T56" fmla="*/ 17 w 98"/>
                <a:gd name="T57" fmla="*/ 35 h 153"/>
                <a:gd name="T58" fmla="*/ 25 w 98"/>
                <a:gd name="T59" fmla="*/ 23 h 153"/>
                <a:gd name="T60" fmla="*/ 33 w 98"/>
                <a:gd name="T61" fmla="*/ 12 h 153"/>
                <a:gd name="T62" fmla="*/ 45 w 98"/>
                <a:gd name="T63" fmla="*/ 3 h 153"/>
                <a:gd name="T64" fmla="*/ 59 w 98"/>
                <a:gd name="T65" fmla="*/ 0 h 153"/>
                <a:gd name="T66" fmla="*/ 70 w 98"/>
                <a:gd name="T67" fmla="*/ 3 h 153"/>
                <a:gd name="T68" fmla="*/ 79 w 98"/>
                <a:gd name="T69" fmla="*/ 9 h 153"/>
                <a:gd name="T70" fmla="*/ 88 w 98"/>
                <a:gd name="T71" fmla="*/ 20 h 153"/>
                <a:gd name="T72" fmla="*/ 95 w 98"/>
                <a:gd name="T73" fmla="*/ 32 h 153"/>
                <a:gd name="T74" fmla="*/ 98 w 98"/>
                <a:gd name="T75" fmla="*/ 45 h 153"/>
                <a:gd name="T76" fmla="*/ 98 w 98"/>
                <a:gd name="T77" fmla="*/ 59 h 15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8"/>
                <a:gd name="T118" fmla="*/ 0 h 153"/>
                <a:gd name="T119" fmla="*/ 98 w 98"/>
                <a:gd name="T120" fmla="*/ 153 h 15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8" h="153">
                  <a:moveTo>
                    <a:pt x="98" y="59"/>
                  </a:moveTo>
                  <a:lnTo>
                    <a:pt x="93" y="85"/>
                  </a:lnTo>
                  <a:lnTo>
                    <a:pt x="88" y="109"/>
                  </a:lnTo>
                  <a:lnTo>
                    <a:pt x="79" y="134"/>
                  </a:lnTo>
                  <a:lnTo>
                    <a:pt x="61" y="153"/>
                  </a:lnTo>
                  <a:lnTo>
                    <a:pt x="4" y="153"/>
                  </a:lnTo>
                  <a:lnTo>
                    <a:pt x="0" y="140"/>
                  </a:lnTo>
                  <a:lnTo>
                    <a:pt x="2" y="130"/>
                  </a:lnTo>
                  <a:lnTo>
                    <a:pt x="5" y="119"/>
                  </a:lnTo>
                  <a:lnTo>
                    <a:pt x="10" y="108"/>
                  </a:lnTo>
                  <a:lnTo>
                    <a:pt x="17" y="97"/>
                  </a:lnTo>
                  <a:lnTo>
                    <a:pt x="25" y="89"/>
                  </a:lnTo>
                  <a:lnTo>
                    <a:pt x="34" y="80"/>
                  </a:lnTo>
                  <a:lnTo>
                    <a:pt x="44" y="74"/>
                  </a:lnTo>
                  <a:lnTo>
                    <a:pt x="53" y="74"/>
                  </a:lnTo>
                  <a:lnTo>
                    <a:pt x="62" y="74"/>
                  </a:lnTo>
                  <a:lnTo>
                    <a:pt x="68" y="74"/>
                  </a:lnTo>
                  <a:lnTo>
                    <a:pt x="76" y="66"/>
                  </a:lnTo>
                  <a:lnTo>
                    <a:pt x="72" y="60"/>
                  </a:lnTo>
                  <a:lnTo>
                    <a:pt x="65" y="54"/>
                  </a:lnTo>
                  <a:lnTo>
                    <a:pt x="58" y="51"/>
                  </a:lnTo>
                  <a:lnTo>
                    <a:pt x="51" y="49"/>
                  </a:lnTo>
                  <a:lnTo>
                    <a:pt x="44" y="48"/>
                  </a:lnTo>
                  <a:lnTo>
                    <a:pt x="36" y="48"/>
                  </a:lnTo>
                  <a:lnTo>
                    <a:pt x="28" y="49"/>
                  </a:lnTo>
                  <a:lnTo>
                    <a:pt x="22" y="51"/>
                  </a:lnTo>
                  <a:lnTo>
                    <a:pt x="14" y="59"/>
                  </a:lnTo>
                  <a:lnTo>
                    <a:pt x="14" y="48"/>
                  </a:lnTo>
                  <a:lnTo>
                    <a:pt x="17" y="35"/>
                  </a:lnTo>
                  <a:lnTo>
                    <a:pt x="25" y="23"/>
                  </a:lnTo>
                  <a:lnTo>
                    <a:pt x="33" y="12"/>
                  </a:lnTo>
                  <a:lnTo>
                    <a:pt x="45" y="3"/>
                  </a:lnTo>
                  <a:lnTo>
                    <a:pt x="59" y="0"/>
                  </a:lnTo>
                  <a:lnTo>
                    <a:pt x="70" y="3"/>
                  </a:lnTo>
                  <a:lnTo>
                    <a:pt x="79" y="9"/>
                  </a:lnTo>
                  <a:lnTo>
                    <a:pt x="88" y="20"/>
                  </a:lnTo>
                  <a:lnTo>
                    <a:pt x="95" y="32"/>
                  </a:lnTo>
                  <a:lnTo>
                    <a:pt x="98" y="45"/>
                  </a:lnTo>
                  <a:lnTo>
                    <a:pt x="98" y="59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72" name="Freeform 16"/>
            <p:cNvSpPr>
              <a:spLocks/>
            </p:cNvSpPr>
            <p:nvPr/>
          </p:nvSpPr>
          <p:spPr bwMode="auto">
            <a:xfrm>
              <a:off x="3442" y="3047"/>
              <a:ext cx="46" cy="66"/>
            </a:xfrm>
            <a:custGeom>
              <a:avLst/>
              <a:gdLst>
                <a:gd name="T0" fmla="*/ 76 w 91"/>
                <a:gd name="T1" fmla="*/ 60 h 133"/>
                <a:gd name="T2" fmla="*/ 76 w 91"/>
                <a:gd name="T3" fmla="*/ 68 h 133"/>
                <a:gd name="T4" fmla="*/ 70 w 91"/>
                <a:gd name="T5" fmla="*/ 65 h 133"/>
                <a:gd name="T6" fmla="*/ 63 w 91"/>
                <a:gd name="T7" fmla="*/ 62 h 133"/>
                <a:gd name="T8" fmla="*/ 59 w 91"/>
                <a:gd name="T9" fmla="*/ 59 h 133"/>
                <a:gd name="T10" fmla="*/ 53 w 91"/>
                <a:gd name="T11" fmla="*/ 54 h 133"/>
                <a:gd name="T12" fmla="*/ 46 w 91"/>
                <a:gd name="T13" fmla="*/ 51 h 133"/>
                <a:gd name="T14" fmla="*/ 40 w 91"/>
                <a:gd name="T15" fmla="*/ 50 h 133"/>
                <a:gd name="T16" fmla="*/ 33 w 91"/>
                <a:gd name="T17" fmla="*/ 50 h 133"/>
                <a:gd name="T18" fmla="*/ 26 w 91"/>
                <a:gd name="T19" fmla="*/ 53 h 133"/>
                <a:gd name="T20" fmla="*/ 20 w 91"/>
                <a:gd name="T21" fmla="*/ 63 h 133"/>
                <a:gd name="T22" fmla="*/ 20 w 91"/>
                <a:gd name="T23" fmla="*/ 71 h 133"/>
                <a:gd name="T24" fmla="*/ 26 w 91"/>
                <a:gd name="T25" fmla="*/ 76 h 133"/>
                <a:gd name="T26" fmla="*/ 36 w 91"/>
                <a:gd name="T27" fmla="*/ 80 h 133"/>
                <a:gd name="T28" fmla="*/ 46 w 91"/>
                <a:gd name="T29" fmla="*/ 83 h 133"/>
                <a:gd name="T30" fmla="*/ 59 w 91"/>
                <a:gd name="T31" fmla="*/ 87 h 133"/>
                <a:gd name="T32" fmla="*/ 70 w 91"/>
                <a:gd name="T33" fmla="*/ 91 h 133"/>
                <a:gd name="T34" fmla="*/ 76 w 91"/>
                <a:gd name="T35" fmla="*/ 99 h 133"/>
                <a:gd name="T36" fmla="*/ 85 w 91"/>
                <a:gd name="T37" fmla="*/ 97 h 133"/>
                <a:gd name="T38" fmla="*/ 88 w 91"/>
                <a:gd name="T39" fmla="*/ 102 h 133"/>
                <a:gd name="T40" fmla="*/ 90 w 91"/>
                <a:gd name="T41" fmla="*/ 111 h 133"/>
                <a:gd name="T42" fmla="*/ 91 w 91"/>
                <a:gd name="T43" fmla="*/ 117 h 133"/>
                <a:gd name="T44" fmla="*/ 91 w 91"/>
                <a:gd name="T45" fmla="*/ 128 h 133"/>
                <a:gd name="T46" fmla="*/ 85 w 91"/>
                <a:gd name="T47" fmla="*/ 130 h 133"/>
                <a:gd name="T48" fmla="*/ 79 w 91"/>
                <a:gd name="T49" fmla="*/ 131 h 133"/>
                <a:gd name="T50" fmla="*/ 73 w 91"/>
                <a:gd name="T51" fmla="*/ 133 h 133"/>
                <a:gd name="T52" fmla="*/ 67 w 91"/>
                <a:gd name="T53" fmla="*/ 133 h 133"/>
                <a:gd name="T54" fmla="*/ 60 w 91"/>
                <a:gd name="T55" fmla="*/ 131 h 133"/>
                <a:gd name="T56" fmla="*/ 54 w 91"/>
                <a:gd name="T57" fmla="*/ 131 h 133"/>
                <a:gd name="T58" fmla="*/ 48 w 91"/>
                <a:gd name="T59" fmla="*/ 128 h 133"/>
                <a:gd name="T60" fmla="*/ 43 w 91"/>
                <a:gd name="T61" fmla="*/ 125 h 133"/>
                <a:gd name="T62" fmla="*/ 31 w 91"/>
                <a:gd name="T63" fmla="*/ 114 h 133"/>
                <a:gd name="T64" fmla="*/ 22 w 91"/>
                <a:gd name="T65" fmla="*/ 102 h 133"/>
                <a:gd name="T66" fmla="*/ 13 w 91"/>
                <a:gd name="T67" fmla="*/ 90 h 133"/>
                <a:gd name="T68" fmla="*/ 5 w 91"/>
                <a:gd name="T69" fmla="*/ 76 h 133"/>
                <a:gd name="T70" fmla="*/ 2 w 91"/>
                <a:gd name="T71" fmla="*/ 63 h 133"/>
                <a:gd name="T72" fmla="*/ 0 w 91"/>
                <a:gd name="T73" fmla="*/ 48 h 133"/>
                <a:gd name="T74" fmla="*/ 2 w 91"/>
                <a:gd name="T75" fmla="*/ 34 h 133"/>
                <a:gd name="T76" fmla="*/ 8 w 91"/>
                <a:gd name="T77" fmla="*/ 19 h 133"/>
                <a:gd name="T78" fmla="*/ 11 w 91"/>
                <a:gd name="T79" fmla="*/ 9 h 133"/>
                <a:gd name="T80" fmla="*/ 17 w 91"/>
                <a:gd name="T81" fmla="*/ 3 h 133"/>
                <a:gd name="T82" fmla="*/ 23 w 91"/>
                <a:gd name="T83" fmla="*/ 0 h 133"/>
                <a:gd name="T84" fmla="*/ 31 w 91"/>
                <a:gd name="T85" fmla="*/ 0 h 133"/>
                <a:gd name="T86" fmla="*/ 40 w 91"/>
                <a:gd name="T87" fmla="*/ 0 h 133"/>
                <a:gd name="T88" fmla="*/ 48 w 91"/>
                <a:gd name="T89" fmla="*/ 0 h 133"/>
                <a:gd name="T90" fmla="*/ 57 w 91"/>
                <a:gd name="T91" fmla="*/ 0 h 133"/>
                <a:gd name="T92" fmla="*/ 65 w 91"/>
                <a:gd name="T93" fmla="*/ 0 h 133"/>
                <a:gd name="T94" fmla="*/ 76 w 91"/>
                <a:gd name="T95" fmla="*/ 60 h 1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1"/>
                <a:gd name="T145" fmla="*/ 0 h 133"/>
                <a:gd name="T146" fmla="*/ 91 w 91"/>
                <a:gd name="T147" fmla="*/ 133 h 1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1" h="133">
                  <a:moveTo>
                    <a:pt x="76" y="60"/>
                  </a:moveTo>
                  <a:lnTo>
                    <a:pt x="76" y="68"/>
                  </a:lnTo>
                  <a:lnTo>
                    <a:pt x="70" y="65"/>
                  </a:lnTo>
                  <a:lnTo>
                    <a:pt x="63" y="62"/>
                  </a:lnTo>
                  <a:lnTo>
                    <a:pt x="59" y="59"/>
                  </a:lnTo>
                  <a:lnTo>
                    <a:pt x="53" y="54"/>
                  </a:lnTo>
                  <a:lnTo>
                    <a:pt x="46" y="51"/>
                  </a:lnTo>
                  <a:lnTo>
                    <a:pt x="40" y="50"/>
                  </a:lnTo>
                  <a:lnTo>
                    <a:pt x="33" y="50"/>
                  </a:lnTo>
                  <a:lnTo>
                    <a:pt x="26" y="53"/>
                  </a:lnTo>
                  <a:lnTo>
                    <a:pt x="20" y="63"/>
                  </a:lnTo>
                  <a:lnTo>
                    <a:pt x="20" y="71"/>
                  </a:lnTo>
                  <a:lnTo>
                    <a:pt x="26" y="76"/>
                  </a:lnTo>
                  <a:lnTo>
                    <a:pt x="36" y="80"/>
                  </a:lnTo>
                  <a:lnTo>
                    <a:pt x="46" y="83"/>
                  </a:lnTo>
                  <a:lnTo>
                    <a:pt x="59" y="87"/>
                  </a:lnTo>
                  <a:lnTo>
                    <a:pt x="70" y="91"/>
                  </a:lnTo>
                  <a:lnTo>
                    <a:pt x="76" y="99"/>
                  </a:lnTo>
                  <a:lnTo>
                    <a:pt x="85" y="97"/>
                  </a:lnTo>
                  <a:lnTo>
                    <a:pt x="88" y="102"/>
                  </a:lnTo>
                  <a:lnTo>
                    <a:pt x="90" y="111"/>
                  </a:lnTo>
                  <a:lnTo>
                    <a:pt x="91" y="117"/>
                  </a:lnTo>
                  <a:lnTo>
                    <a:pt x="91" y="128"/>
                  </a:lnTo>
                  <a:lnTo>
                    <a:pt x="85" y="130"/>
                  </a:lnTo>
                  <a:lnTo>
                    <a:pt x="79" y="131"/>
                  </a:lnTo>
                  <a:lnTo>
                    <a:pt x="73" y="133"/>
                  </a:lnTo>
                  <a:lnTo>
                    <a:pt x="67" y="133"/>
                  </a:lnTo>
                  <a:lnTo>
                    <a:pt x="60" y="131"/>
                  </a:lnTo>
                  <a:lnTo>
                    <a:pt x="54" y="131"/>
                  </a:lnTo>
                  <a:lnTo>
                    <a:pt x="48" y="128"/>
                  </a:lnTo>
                  <a:lnTo>
                    <a:pt x="43" y="125"/>
                  </a:lnTo>
                  <a:lnTo>
                    <a:pt x="31" y="114"/>
                  </a:lnTo>
                  <a:lnTo>
                    <a:pt x="22" y="102"/>
                  </a:lnTo>
                  <a:lnTo>
                    <a:pt x="13" y="90"/>
                  </a:lnTo>
                  <a:lnTo>
                    <a:pt x="5" y="76"/>
                  </a:lnTo>
                  <a:lnTo>
                    <a:pt x="2" y="63"/>
                  </a:lnTo>
                  <a:lnTo>
                    <a:pt x="0" y="48"/>
                  </a:lnTo>
                  <a:lnTo>
                    <a:pt x="2" y="34"/>
                  </a:lnTo>
                  <a:lnTo>
                    <a:pt x="8" y="19"/>
                  </a:lnTo>
                  <a:lnTo>
                    <a:pt x="11" y="9"/>
                  </a:lnTo>
                  <a:lnTo>
                    <a:pt x="17" y="3"/>
                  </a:lnTo>
                  <a:lnTo>
                    <a:pt x="23" y="0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7" y="0"/>
                  </a:lnTo>
                  <a:lnTo>
                    <a:pt x="65" y="0"/>
                  </a:lnTo>
                  <a:lnTo>
                    <a:pt x="76" y="60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73" name="Freeform 17"/>
            <p:cNvSpPr>
              <a:spLocks/>
            </p:cNvSpPr>
            <p:nvPr/>
          </p:nvSpPr>
          <p:spPr bwMode="auto">
            <a:xfrm>
              <a:off x="3576" y="3109"/>
              <a:ext cx="77" cy="20"/>
            </a:xfrm>
            <a:custGeom>
              <a:avLst/>
              <a:gdLst>
                <a:gd name="T0" fmla="*/ 155 w 155"/>
                <a:gd name="T1" fmla="*/ 11 h 40"/>
                <a:gd name="T2" fmla="*/ 152 w 155"/>
                <a:gd name="T3" fmla="*/ 12 h 40"/>
                <a:gd name="T4" fmla="*/ 152 w 155"/>
                <a:gd name="T5" fmla="*/ 16 h 40"/>
                <a:gd name="T6" fmla="*/ 152 w 155"/>
                <a:gd name="T7" fmla="*/ 19 h 40"/>
                <a:gd name="T8" fmla="*/ 152 w 155"/>
                <a:gd name="T9" fmla="*/ 22 h 40"/>
                <a:gd name="T10" fmla="*/ 5 w 155"/>
                <a:gd name="T11" fmla="*/ 40 h 40"/>
                <a:gd name="T12" fmla="*/ 2 w 155"/>
                <a:gd name="T13" fmla="*/ 33 h 40"/>
                <a:gd name="T14" fmla="*/ 0 w 155"/>
                <a:gd name="T15" fmla="*/ 26 h 40"/>
                <a:gd name="T16" fmla="*/ 0 w 155"/>
                <a:gd name="T17" fmla="*/ 22 h 40"/>
                <a:gd name="T18" fmla="*/ 2 w 155"/>
                <a:gd name="T19" fmla="*/ 14 h 40"/>
                <a:gd name="T20" fmla="*/ 20 w 155"/>
                <a:gd name="T21" fmla="*/ 12 h 40"/>
                <a:gd name="T22" fmla="*/ 39 w 155"/>
                <a:gd name="T23" fmla="*/ 11 h 40"/>
                <a:gd name="T24" fmla="*/ 56 w 155"/>
                <a:gd name="T25" fmla="*/ 11 h 40"/>
                <a:gd name="T26" fmla="*/ 74 w 155"/>
                <a:gd name="T27" fmla="*/ 9 h 40"/>
                <a:gd name="T28" fmla="*/ 93 w 155"/>
                <a:gd name="T29" fmla="*/ 8 h 40"/>
                <a:gd name="T30" fmla="*/ 111 w 155"/>
                <a:gd name="T31" fmla="*/ 5 h 40"/>
                <a:gd name="T32" fmla="*/ 130 w 155"/>
                <a:gd name="T33" fmla="*/ 3 h 40"/>
                <a:gd name="T34" fmla="*/ 147 w 155"/>
                <a:gd name="T35" fmla="*/ 0 h 40"/>
                <a:gd name="T36" fmla="*/ 155 w 155"/>
                <a:gd name="T37" fmla="*/ 11 h 4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5"/>
                <a:gd name="T58" fmla="*/ 0 h 40"/>
                <a:gd name="T59" fmla="*/ 155 w 155"/>
                <a:gd name="T60" fmla="*/ 40 h 4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5" h="40">
                  <a:moveTo>
                    <a:pt x="155" y="11"/>
                  </a:moveTo>
                  <a:lnTo>
                    <a:pt x="152" y="12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2" y="22"/>
                  </a:lnTo>
                  <a:lnTo>
                    <a:pt x="5" y="40"/>
                  </a:lnTo>
                  <a:lnTo>
                    <a:pt x="2" y="33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0" y="12"/>
                  </a:lnTo>
                  <a:lnTo>
                    <a:pt x="39" y="11"/>
                  </a:lnTo>
                  <a:lnTo>
                    <a:pt x="56" y="11"/>
                  </a:lnTo>
                  <a:lnTo>
                    <a:pt x="74" y="9"/>
                  </a:lnTo>
                  <a:lnTo>
                    <a:pt x="93" y="8"/>
                  </a:lnTo>
                  <a:lnTo>
                    <a:pt x="111" y="5"/>
                  </a:lnTo>
                  <a:lnTo>
                    <a:pt x="130" y="3"/>
                  </a:lnTo>
                  <a:lnTo>
                    <a:pt x="147" y="0"/>
                  </a:lnTo>
                  <a:lnTo>
                    <a:pt x="155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74" name="Freeform 18"/>
            <p:cNvSpPr>
              <a:spLocks/>
            </p:cNvSpPr>
            <p:nvPr/>
          </p:nvSpPr>
          <p:spPr bwMode="auto">
            <a:xfrm>
              <a:off x="3305" y="3172"/>
              <a:ext cx="568" cy="646"/>
            </a:xfrm>
            <a:custGeom>
              <a:avLst/>
              <a:gdLst>
                <a:gd name="T0" fmla="*/ 484 w 1137"/>
                <a:gd name="T1" fmla="*/ 278 h 1290"/>
                <a:gd name="T2" fmla="*/ 567 w 1137"/>
                <a:gd name="T3" fmla="*/ 555 h 1290"/>
                <a:gd name="T4" fmla="*/ 734 w 1137"/>
                <a:gd name="T5" fmla="*/ 154 h 1290"/>
                <a:gd name="T6" fmla="*/ 788 w 1137"/>
                <a:gd name="T7" fmla="*/ 85 h 1290"/>
                <a:gd name="T8" fmla="*/ 763 w 1137"/>
                <a:gd name="T9" fmla="*/ 217 h 1290"/>
                <a:gd name="T10" fmla="*/ 762 w 1137"/>
                <a:gd name="T11" fmla="*/ 338 h 1290"/>
                <a:gd name="T12" fmla="*/ 641 w 1137"/>
                <a:gd name="T13" fmla="*/ 508 h 1290"/>
                <a:gd name="T14" fmla="*/ 735 w 1137"/>
                <a:gd name="T15" fmla="*/ 423 h 1290"/>
                <a:gd name="T16" fmla="*/ 814 w 1137"/>
                <a:gd name="T17" fmla="*/ 239 h 1290"/>
                <a:gd name="T18" fmla="*/ 822 w 1137"/>
                <a:gd name="T19" fmla="*/ 82 h 1290"/>
                <a:gd name="T20" fmla="*/ 1038 w 1137"/>
                <a:gd name="T21" fmla="*/ 108 h 1290"/>
                <a:gd name="T22" fmla="*/ 1073 w 1137"/>
                <a:gd name="T23" fmla="*/ 281 h 1290"/>
                <a:gd name="T24" fmla="*/ 1058 w 1137"/>
                <a:gd name="T25" fmla="*/ 319 h 1290"/>
                <a:gd name="T26" fmla="*/ 1117 w 1137"/>
                <a:gd name="T27" fmla="*/ 324 h 1290"/>
                <a:gd name="T28" fmla="*/ 1072 w 1137"/>
                <a:gd name="T29" fmla="*/ 378 h 1290"/>
                <a:gd name="T30" fmla="*/ 1094 w 1137"/>
                <a:gd name="T31" fmla="*/ 395 h 1290"/>
                <a:gd name="T32" fmla="*/ 1137 w 1137"/>
                <a:gd name="T33" fmla="*/ 531 h 1290"/>
                <a:gd name="T34" fmla="*/ 1087 w 1137"/>
                <a:gd name="T35" fmla="*/ 687 h 1290"/>
                <a:gd name="T36" fmla="*/ 1097 w 1137"/>
                <a:gd name="T37" fmla="*/ 728 h 1290"/>
                <a:gd name="T38" fmla="*/ 1041 w 1137"/>
                <a:gd name="T39" fmla="*/ 704 h 1290"/>
                <a:gd name="T40" fmla="*/ 1084 w 1137"/>
                <a:gd name="T41" fmla="*/ 787 h 1290"/>
                <a:gd name="T42" fmla="*/ 1064 w 1137"/>
                <a:gd name="T43" fmla="*/ 890 h 1290"/>
                <a:gd name="T44" fmla="*/ 1004 w 1137"/>
                <a:gd name="T45" fmla="*/ 765 h 1290"/>
                <a:gd name="T46" fmla="*/ 942 w 1137"/>
                <a:gd name="T47" fmla="*/ 693 h 1290"/>
                <a:gd name="T48" fmla="*/ 982 w 1137"/>
                <a:gd name="T49" fmla="*/ 520 h 1290"/>
                <a:gd name="T50" fmla="*/ 863 w 1137"/>
                <a:gd name="T51" fmla="*/ 759 h 1290"/>
                <a:gd name="T52" fmla="*/ 751 w 1137"/>
                <a:gd name="T53" fmla="*/ 906 h 1290"/>
                <a:gd name="T54" fmla="*/ 721 w 1137"/>
                <a:gd name="T55" fmla="*/ 1028 h 1290"/>
                <a:gd name="T56" fmla="*/ 887 w 1137"/>
                <a:gd name="T57" fmla="*/ 1113 h 1290"/>
                <a:gd name="T58" fmla="*/ 999 w 1137"/>
                <a:gd name="T59" fmla="*/ 1065 h 1290"/>
                <a:gd name="T60" fmla="*/ 1004 w 1137"/>
                <a:gd name="T61" fmla="*/ 1187 h 1290"/>
                <a:gd name="T62" fmla="*/ 879 w 1137"/>
                <a:gd name="T63" fmla="*/ 1239 h 1290"/>
                <a:gd name="T64" fmla="*/ 678 w 1137"/>
                <a:gd name="T65" fmla="*/ 1244 h 1290"/>
                <a:gd name="T66" fmla="*/ 559 w 1137"/>
                <a:gd name="T67" fmla="*/ 1142 h 1290"/>
                <a:gd name="T68" fmla="*/ 474 w 1137"/>
                <a:gd name="T69" fmla="*/ 1250 h 1290"/>
                <a:gd name="T70" fmla="*/ 345 w 1137"/>
                <a:gd name="T71" fmla="*/ 1239 h 1290"/>
                <a:gd name="T72" fmla="*/ 250 w 1137"/>
                <a:gd name="T73" fmla="*/ 1072 h 1290"/>
                <a:gd name="T74" fmla="*/ 240 w 1137"/>
                <a:gd name="T75" fmla="*/ 558 h 1290"/>
                <a:gd name="T76" fmla="*/ 207 w 1137"/>
                <a:gd name="T77" fmla="*/ 535 h 1290"/>
                <a:gd name="T78" fmla="*/ 159 w 1137"/>
                <a:gd name="T79" fmla="*/ 616 h 1290"/>
                <a:gd name="T80" fmla="*/ 209 w 1137"/>
                <a:gd name="T81" fmla="*/ 667 h 1290"/>
                <a:gd name="T82" fmla="*/ 164 w 1137"/>
                <a:gd name="T83" fmla="*/ 682 h 1290"/>
                <a:gd name="T84" fmla="*/ 196 w 1137"/>
                <a:gd name="T85" fmla="*/ 722 h 1290"/>
                <a:gd name="T86" fmla="*/ 173 w 1137"/>
                <a:gd name="T87" fmla="*/ 926 h 1290"/>
                <a:gd name="T88" fmla="*/ 104 w 1137"/>
                <a:gd name="T89" fmla="*/ 981 h 1290"/>
                <a:gd name="T90" fmla="*/ 36 w 1137"/>
                <a:gd name="T91" fmla="*/ 663 h 1290"/>
                <a:gd name="T92" fmla="*/ 108 w 1137"/>
                <a:gd name="T93" fmla="*/ 387 h 1290"/>
                <a:gd name="T94" fmla="*/ 192 w 1137"/>
                <a:gd name="T95" fmla="*/ 202 h 1290"/>
                <a:gd name="T96" fmla="*/ 329 w 1137"/>
                <a:gd name="T97" fmla="*/ 119 h 1290"/>
                <a:gd name="T98" fmla="*/ 383 w 1137"/>
                <a:gd name="T99" fmla="*/ 245 h 1290"/>
                <a:gd name="T100" fmla="*/ 377 w 1137"/>
                <a:gd name="T101" fmla="*/ 301 h 1290"/>
                <a:gd name="T102" fmla="*/ 448 w 1137"/>
                <a:gd name="T103" fmla="*/ 438 h 1290"/>
                <a:gd name="T104" fmla="*/ 521 w 1137"/>
                <a:gd name="T105" fmla="*/ 537 h 1290"/>
                <a:gd name="T106" fmla="*/ 479 w 1137"/>
                <a:gd name="T107" fmla="*/ 429 h 1290"/>
                <a:gd name="T108" fmla="*/ 399 w 1137"/>
                <a:gd name="T109" fmla="*/ 330 h 1290"/>
                <a:gd name="T110" fmla="*/ 464 w 1137"/>
                <a:gd name="T111" fmla="*/ 241 h 1290"/>
                <a:gd name="T112" fmla="*/ 393 w 1137"/>
                <a:gd name="T113" fmla="*/ 214 h 1290"/>
                <a:gd name="T114" fmla="*/ 442 w 1137"/>
                <a:gd name="T115" fmla="*/ 29 h 129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37"/>
                <a:gd name="T175" fmla="*/ 0 h 1290"/>
                <a:gd name="T176" fmla="*/ 1137 w 1137"/>
                <a:gd name="T177" fmla="*/ 1290 h 129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37" h="1290">
                  <a:moveTo>
                    <a:pt x="468" y="37"/>
                  </a:moveTo>
                  <a:lnTo>
                    <a:pt x="460" y="72"/>
                  </a:lnTo>
                  <a:lnTo>
                    <a:pt x="462" y="108"/>
                  </a:lnTo>
                  <a:lnTo>
                    <a:pt x="465" y="143"/>
                  </a:lnTo>
                  <a:lnTo>
                    <a:pt x="468" y="177"/>
                  </a:lnTo>
                  <a:lnTo>
                    <a:pt x="477" y="207"/>
                  </a:lnTo>
                  <a:lnTo>
                    <a:pt x="482" y="242"/>
                  </a:lnTo>
                  <a:lnTo>
                    <a:pt x="484" y="278"/>
                  </a:lnTo>
                  <a:lnTo>
                    <a:pt x="490" y="312"/>
                  </a:lnTo>
                  <a:lnTo>
                    <a:pt x="536" y="512"/>
                  </a:lnTo>
                  <a:lnTo>
                    <a:pt x="542" y="518"/>
                  </a:lnTo>
                  <a:lnTo>
                    <a:pt x="548" y="526"/>
                  </a:lnTo>
                  <a:lnTo>
                    <a:pt x="552" y="535"/>
                  </a:lnTo>
                  <a:lnTo>
                    <a:pt x="556" y="545"/>
                  </a:lnTo>
                  <a:lnTo>
                    <a:pt x="561" y="552"/>
                  </a:lnTo>
                  <a:lnTo>
                    <a:pt x="567" y="555"/>
                  </a:lnTo>
                  <a:lnTo>
                    <a:pt x="576" y="555"/>
                  </a:lnTo>
                  <a:lnTo>
                    <a:pt x="587" y="549"/>
                  </a:lnTo>
                  <a:lnTo>
                    <a:pt x="623" y="489"/>
                  </a:lnTo>
                  <a:lnTo>
                    <a:pt x="652" y="426"/>
                  </a:lnTo>
                  <a:lnTo>
                    <a:pt x="678" y="359"/>
                  </a:lnTo>
                  <a:lnTo>
                    <a:pt x="700" y="291"/>
                  </a:lnTo>
                  <a:lnTo>
                    <a:pt x="718" y="224"/>
                  </a:lnTo>
                  <a:lnTo>
                    <a:pt x="734" y="154"/>
                  </a:lnTo>
                  <a:lnTo>
                    <a:pt x="748" y="85"/>
                  </a:lnTo>
                  <a:lnTo>
                    <a:pt x="762" y="15"/>
                  </a:lnTo>
                  <a:lnTo>
                    <a:pt x="751" y="7"/>
                  </a:lnTo>
                  <a:lnTo>
                    <a:pt x="768" y="0"/>
                  </a:lnTo>
                  <a:lnTo>
                    <a:pt x="777" y="12"/>
                  </a:lnTo>
                  <a:lnTo>
                    <a:pt x="783" y="29"/>
                  </a:lnTo>
                  <a:lnTo>
                    <a:pt x="791" y="44"/>
                  </a:lnTo>
                  <a:lnTo>
                    <a:pt x="788" y="85"/>
                  </a:lnTo>
                  <a:lnTo>
                    <a:pt x="791" y="125"/>
                  </a:lnTo>
                  <a:lnTo>
                    <a:pt x="797" y="165"/>
                  </a:lnTo>
                  <a:lnTo>
                    <a:pt x="802" y="203"/>
                  </a:lnTo>
                  <a:lnTo>
                    <a:pt x="796" y="210"/>
                  </a:lnTo>
                  <a:lnTo>
                    <a:pt x="788" y="213"/>
                  </a:lnTo>
                  <a:lnTo>
                    <a:pt x="780" y="214"/>
                  </a:lnTo>
                  <a:lnTo>
                    <a:pt x="772" y="216"/>
                  </a:lnTo>
                  <a:lnTo>
                    <a:pt x="763" y="217"/>
                  </a:lnTo>
                  <a:lnTo>
                    <a:pt x="755" y="220"/>
                  </a:lnTo>
                  <a:lnTo>
                    <a:pt x="749" y="224"/>
                  </a:lnTo>
                  <a:lnTo>
                    <a:pt x="743" y="230"/>
                  </a:lnTo>
                  <a:lnTo>
                    <a:pt x="745" y="256"/>
                  </a:lnTo>
                  <a:lnTo>
                    <a:pt x="754" y="278"/>
                  </a:lnTo>
                  <a:lnTo>
                    <a:pt x="768" y="298"/>
                  </a:lnTo>
                  <a:lnTo>
                    <a:pt x="780" y="319"/>
                  </a:lnTo>
                  <a:lnTo>
                    <a:pt x="762" y="338"/>
                  </a:lnTo>
                  <a:lnTo>
                    <a:pt x="743" y="358"/>
                  </a:lnTo>
                  <a:lnTo>
                    <a:pt x="726" y="381"/>
                  </a:lnTo>
                  <a:lnTo>
                    <a:pt x="709" y="404"/>
                  </a:lnTo>
                  <a:lnTo>
                    <a:pt x="692" y="429"/>
                  </a:lnTo>
                  <a:lnTo>
                    <a:pt x="675" y="454"/>
                  </a:lnTo>
                  <a:lnTo>
                    <a:pt x="658" y="478"/>
                  </a:lnTo>
                  <a:lnTo>
                    <a:pt x="641" y="500"/>
                  </a:lnTo>
                  <a:lnTo>
                    <a:pt x="641" y="508"/>
                  </a:lnTo>
                  <a:lnTo>
                    <a:pt x="643" y="515"/>
                  </a:lnTo>
                  <a:lnTo>
                    <a:pt x="647" y="521"/>
                  </a:lnTo>
                  <a:lnTo>
                    <a:pt x="652" y="526"/>
                  </a:lnTo>
                  <a:lnTo>
                    <a:pt x="663" y="526"/>
                  </a:lnTo>
                  <a:lnTo>
                    <a:pt x="681" y="501"/>
                  </a:lnTo>
                  <a:lnTo>
                    <a:pt x="700" y="475"/>
                  </a:lnTo>
                  <a:lnTo>
                    <a:pt x="718" y="449"/>
                  </a:lnTo>
                  <a:lnTo>
                    <a:pt x="735" y="423"/>
                  </a:lnTo>
                  <a:lnTo>
                    <a:pt x="754" y="396"/>
                  </a:lnTo>
                  <a:lnTo>
                    <a:pt x="774" y="372"/>
                  </a:lnTo>
                  <a:lnTo>
                    <a:pt x="796" y="347"/>
                  </a:lnTo>
                  <a:lnTo>
                    <a:pt x="817" y="324"/>
                  </a:lnTo>
                  <a:lnTo>
                    <a:pt x="780" y="253"/>
                  </a:lnTo>
                  <a:lnTo>
                    <a:pt x="789" y="247"/>
                  </a:lnTo>
                  <a:lnTo>
                    <a:pt x="802" y="244"/>
                  </a:lnTo>
                  <a:lnTo>
                    <a:pt x="814" y="239"/>
                  </a:lnTo>
                  <a:lnTo>
                    <a:pt x="825" y="236"/>
                  </a:lnTo>
                  <a:lnTo>
                    <a:pt x="834" y="231"/>
                  </a:lnTo>
                  <a:lnTo>
                    <a:pt x="839" y="224"/>
                  </a:lnTo>
                  <a:lnTo>
                    <a:pt x="839" y="211"/>
                  </a:lnTo>
                  <a:lnTo>
                    <a:pt x="833" y="196"/>
                  </a:lnTo>
                  <a:lnTo>
                    <a:pt x="826" y="160"/>
                  </a:lnTo>
                  <a:lnTo>
                    <a:pt x="823" y="122"/>
                  </a:lnTo>
                  <a:lnTo>
                    <a:pt x="822" y="82"/>
                  </a:lnTo>
                  <a:lnTo>
                    <a:pt x="826" y="44"/>
                  </a:lnTo>
                  <a:lnTo>
                    <a:pt x="854" y="57"/>
                  </a:lnTo>
                  <a:lnTo>
                    <a:pt x="887" y="65"/>
                  </a:lnTo>
                  <a:lnTo>
                    <a:pt x="919" y="69"/>
                  </a:lnTo>
                  <a:lnTo>
                    <a:pt x="951" y="74"/>
                  </a:lnTo>
                  <a:lnTo>
                    <a:pt x="984" y="80"/>
                  </a:lnTo>
                  <a:lnTo>
                    <a:pt x="1013" y="91"/>
                  </a:lnTo>
                  <a:lnTo>
                    <a:pt x="1038" y="108"/>
                  </a:lnTo>
                  <a:lnTo>
                    <a:pt x="1058" y="136"/>
                  </a:lnTo>
                  <a:lnTo>
                    <a:pt x="1066" y="171"/>
                  </a:lnTo>
                  <a:lnTo>
                    <a:pt x="1078" y="202"/>
                  </a:lnTo>
                  <a:lnTo>
                    <a:pt x="1094" y="234"/>
                  </a:lnTo>
                  <a:lnTo>
                    <a:pt x="1103" y="268"/>
                  </a:lnTo>
                  <a:lnTo>
                    <a:pt x="1094" y="273"/>
                  </a:lnTo>
                  <a:lnTo>
                    <a:pt x="1084" y="276"/>
                  </a:lnTo>
                  <a:lnTo>
                    <a:pt x="1073" y="281"/>
                  </a:lnTo>
                  <a:lnTo>
                    <a:pt x="1063" y="284"/>
                  </a:lnTo>
                  <a:lnTo>
                    <a:pt x="1053" y="288"/>
                  </a:lnTo>
                  <a:lnTo>
                    <a:pt x="1046" y="295"/>
                  </a:lnTo>
                  <a:lnTo>
                    <a:pt x="1041" y="302"/>
                  </a:lnTo>
                  <a:lnTo>
                    <a:pt x="1040" y="312"/>
                  </a:lnTo>
                  <a:lnTo>
                    <a:pt x="1040" y="316"/>
                  </a:lnTo>
                  <a:lnTo>
                    <a:pt x="1049" y="319"/>
                  </a:lnTo>
                  <a:lnTo>
                    <a:pt x="1058" y="319"/>
                  </a:lnTo>
                  <a:lnTo>
                    <a:pt x="1066" y="318"/>
                  </a:lnTo>
                  <a:lnTo>
                    <a:pt x="1075" y="313"/>
                  </a:lnTo>
                  <a:lnTo>
                    <a:pt x="1083" y="310"/>
                  </a:lnTo>
                  <a:lnTo>
                    <a:pt x="1090" y="305"/>
                  </a:lnTo>
                  <a:lnTo>
                    <a:pt x="1100" y="301"/>
                  </a:lnTo>
                  <a:lnTo>
                    <a:pt x="1107" y="298"/>
                  </a:lnTo>
                  <a:lnTo>
                    <a:pt x="1114" y="308"/>
                  </a:lnTo>
                  <a:lnTo>
                    <a:pt x="1117" y="324"/>
                  </a:lnTo>
                  <a:lnTo>
                    <a:pt x="1120" y="339"/>
                  </a:lnTo>
                  <a:lnTo>
                    <a:pt x="1128" y="355"/>
                  </a:lnTo>
                  <a:lnTo>
                    <a:pt x="1118" y="356"/>
                  </a:lnTo>
                  <a:lnTo>
                    <a:pt x="1107" y="359"/>
                  </a:lnTo>
                  <a:lnTo>
                    <a:pt x="1098" y="362"/>
                  </a:lnTo>
                  <a:lnTo>
                    <a:pt x="1089" y="366"/>
                  </a:lnTo>
                  <a:lnTo>
                    <a:pt x="1080" y="372"/>
                  </a:lnTo>
                  <a:lnTo>
                    <a:pt x="1072" y="378"/>
                  </a:lnTo>
                  <a:lnTo>
                    <a:pt x="1067" y="386"/>
                  </a:lnTo>
                  <a:lnTo>
                    <a:pt x="1063" y="395"/>
                  </a:lnTo>
                  <a:lnTo>
                    <a:pt x="1067" y="399"/>
                  </a:lnTo>
                  <a:lnTo>
                    <a:pt x="1072" y="404"/>
                  </a:lnTo>
                  <a:lnTo>
                    <a:pt x="1078" y="407"/>
                  </a:lnTo>
                  <a:lnTo>
                    <a:pt x="1084" y="406"/>
                  </a:lnTo>
                  <a:lnTo>
                    <a:pt x="1089" y="399"/>
                  </a:lnTo>
                  <a:lnTo>
                    <a:pt x="1094" y="395"/>
                  </a:lnTo>
                  <a:lnTo>
                    <a:pt x="1100" y="392"/>
                  </a:lnTo>
                  <a:lnTo>
                    <a:pt x="1106" y="390"/>
                  </a:lnTo>
                  <a:lnTo>
                    <a:pt x="1112" y="387"/>
                  </a:lnTo>
                  <a:lnTo>
                    <a:pt x="1118" y="386"/>
                  </a:lnTo>
                  <a:lnTo>
                    <a:pt x="1124" y="386"/>
                  </a:lnTo>
                  <a:lnTo>
                    <a:pt x="1131" y="384"/>
                  </a:lnTo>
                  <a:lnTo>
                    <a:pt x="1137" y="457"/>
                  </a:lnTo>
                  <a:lnTo>
                    <a:pt x="1137" y="531"/>
                  </a:lnTo>
                  <a:lnTo>
                    <a:pt x="1131" y="605"/>
                  </a:lnTo>
                  <a:lnTo>
                    <a:pt x="1121" y="674"/>
                  </a:lnTo>
                  <a:lnTo>
                    <a:pt x="1111" y="668"/>
                  </a:lnTo>
                  <a:lnTo>
                    <a:pt x="1100" y="660"/>
                  </a:lnTo>
                  <a:lnTo>
                    <a:pt x="1087" y="659"/>
                  </a:lnTo>
                  <a:lnTo>
                    <a:pt x="1077" y="667"/>
                  </a:lnTo>
                  <a:lnTo>
                    <a:pt x="1081" y="677"/>
                  </a:lnTo>
                  <a:lnTo>
                    <a:pt x="1087" y="687"/>
                  </a:lnTo>
                  <a:lnTo>
                    <a:pt x="1097" y="696"/>
                  </a:lnTo>
                  <a:lnTo>
                    <a:pt x="1106" y="705"/>
                  </a:lnTo>
                  <a:lnTo>
                    <a:pt x="1114" y="714"/>
                  </a:lnTo>
                  <a:lnTo>
                    <a:pt x="1117" y="724"/>
                  </a:lnTo>
                  <a:lnTo>
                    <a:pt x="1115" y="736"/>
                  </a:lnTo>
                  <a:lnTo>
                    <a:pt x="1107" y="748"/>
                  </a:lnTo>
                  <a:lnTo>
                    <a:pt x="1103" y="738"/>
                  </a:lnTo>
                  <a:lnTo>
                    <a:pt x="1097" y="728"/>
                  </a:lnTo>
                  <a:lnTo>
                    <a:pt x="1090" y="719"/>
                  </a:lnTo>
                  <a:lnTo>
                    <a:pt x="1084" y="711"/>
                  </a:lnTo>
                  <a:lnTo>
                    <a:pt x="1078" y="704"/>
                  </a:lnTo>
                  <a:lnTo>
                    <a:pt x="1070" y="697"/>
                  </a:lnTo>
                  <a:lnTo>
                    <a:pt x="1061" y="691"/>
                  </a:lnTo>
                  <a:lnTo>
                    <a:pt x="1052" y="685"/>
                  </a:lnTo>
                  <a:lnTo>
                    <a:pt x="1043" y="694"/>
                  </a:lnTo>
                  <a:lnTo>
                    <a:pt x="1041" y="704"/>
                  </a:lnTo>
                  <a:lnTo>
                    <a:pt x="1044" y="713"/>
                  </a:lnTo>
                  <a:lnTo>
                    <a:pt x="1053" y="724"/>
                  </a:lnTo>
                  <a:lnTo>
                    <a:pt x="1063" y="733"/>
                  </a:lnTo>
                  <a:lnTo>
                    <a:pt x="1072" y="745"/>
                  </a:lnTo>
                  <a:lnTo>
                    <a:pt x="1078" y="756"/>
                  </a:lnTo>
                  <a:lnTo>
                    <a:pt x="1081" y="768"/>
                  </a:lnTo>
                  <a:lnTo>
                    <a:pt x="1081" y="778"/>
                  </a:lnTo>
                  <a:lnTo>
                    <a:pt x="1084" y="787"/>
                  </a:lnTo>
                  <a:lnTo>
                    <a:pt x="1087" y="795"/>
                  </a:lnTo>
                  <a:lnTo>
                    <a:pt x="1095" y="801"/>
                  </a:lnTo>
                  <a:lnTo>
                    <a:pt x="1092" y="816"/>
                  </a:lnTo>
                  <a:lnTo>
                    <a:pt x="1087" y="832"/>
                  </a:lnTo>
                  <a:lnTo>
                    <a:pt x="1083" y="847"/>
                  </a:lnTo>
                  <a:lnTo>
                    <a:pt x="1077" y="861"/>
                  </a:lnTo>
                  <a:lnTo>
                    <a:pt x="1070" y="876"/>
                  </a:lnTo>
                  <a:lnTo>
                    <a:pt x="1064" y="890"/>
                  </a:lnTo>
                  <a:lnTo>
                    <a:pt x="1056" y="904"/>
                  </a:lnTo>
                  <a:lnTo>
                    <a:pt x="1047" y="918"/>
                  </a:lnTo>
                  <a:lnTo>
                    <a:pt x="1047" y="884"/>
                  </a:lnTo>
                  <a:lnTo>
                    <a:pt x="1047" y="850"/>
                  </a:lnTo>
                  <a:lnTo>
                    <a:pt x="1041" y="818"/>
                  </a:lnTo>
                  <a:lnTo>
                    <a:pt x="1029" y="787"/>
                  </a:lnTo>
                  <a:lnTo>
                    <a:pt x="1016" y="776"/>
                  </a:lnTo>
                  <a:lnTo>
                    <a:pt x="1004" y="765"/>
                  </a:lnTo>
                  <a:lnTo>
                    <a:pt x="992" y="758"/>
                  </a:lnTo>
                  <a:lnTo>
                    <a:pt x="978" y="750"/>
                  </a:lnTo>
                  <a:lnTo>
                    <a:pt x="964" y="745"/>
                  </a:lnTo>
                  <a:lnTo>
                    <a:pt x="948" y="742"/>
                  </a:lnTo>
                  <a:lnTo>
                    <a:pt x="931" y="742"/>
                  </a:lnTo>
                  <a:lnTo>
                    <a:pt x="914" y="744"/>
                  </a:lnTo>
                  <a:lnTo>
                    <a:pt x="928" y="719"/>
                  </a:lnTo>
                  <a:lnTo>
                    <a:pt x="942" y="693"/>
                  </a:lnTo>
                  <a:lnTo>
                    <a:pt x="953" y="665"/>
                  </a:lnTo>
                  <a:lnTo>
                    <a:pt x="964" y="639"/>
                  </a:lnTo>
                  <a:lnTo>
                    <a:pt x="973" y="611"/>
                  </a:lnTo>
                  <a:lnTo>
                    <a:pt x="981" y="583"/>
                  </a:lnTo>
                  <a:lnTo>
                    <a:pt x="985" y="554"/>
                  </a:lnTo>
                  <a:lnTo>
                    <a:pt x="990" y="526"/>
                  </a:lnTo>
                  <a:lnTo>
                    <a:pt x="985" y="523"/>
                  </a:lnTo>
                  <a:lnTo>
                    <a:pt x="982" y="520"/>
                  </a:lnTo>
                  <a:lnTo>
                    <a:pt x="978" y="518"/>
                  </a:lnTo>
                  <a:lnTo>
                    <a:pt x="972" y="518"/>
                  </a:lnTo>
                  <a:lnTo>
                    <a:pt x="958" y="558"/>
                  </a:lnTo>
                  <a:lnTo>
                    <a:pt x="944" y="602"/>
                  </a:lnTo>
                  <a:lnTo>
                    <a:pt x="928" y="645"/>
                  </a:lnTo>
                  <a:lnTo>
                    <a:pt x="911" y="687"/>
                  </a:lnTo>
                  <a:lnTo>
                    <a:pt x="890" y="725"/>
                  </a:lnTo>
                  <a:lnTo>
                    <a:pt x="863" y="759"/>
                  </a:lnTo>
                  <a:lnTo>
                    <a:pt x="831" y="787"/>
                  </a:lnTo>
                  <a:lnTo>
                    <a:pt x="791" y="805"/>
                  </a:lnTo>
                  <a:lnTo>
                    <a:pt x="779" y="824"/>
                  </a:lnTo>
                  <a:lnTo>
                    <a:pt x="771" y="844"/>
                  </a:lnTo>
                  <a:lnTo>
                    <a:pt x="768" y="867"/>
                  </a:lnTo>
                  <a:lnTo>
                    <a:pt x="769" y="892"/>
                  </a:lnTo>
                  <a:lnTo>
                    <a:pt x="760" y="898"/>
                  </a:lnTo>
                  <a:lnTo>
                    <a:pt x="751" y="906"/>
                  </a:lnTo>
                  <a:lnTo>
                    <a:pt x="745" y="915"/>
                  </a:lnTo>
                  <a:lnTo>
                    <a:pt x="738" y="924"/>
                  </a:lnTo>
                  <a:lnTo>
                    <a:pt x="732" y="935"/>
                  </a:lnTo>
                  <a:lnTo>
                    <a:pt x="728" y="946"/>
                  </a:lnTo>
                  <a:lnTo>
                    <a:pt x="723" y="957"/>
                  </a:lnTo>
                  <a:lnTo>
                    <a:pt x="718" y="968"/>
                  </a:lnTo>
                  <a:lnTo>
                    <a:pt x="720" y="998"/>
                  </a:lnTo>
                  <a:lnTo>
                    <a:pt x="721" y="1028"/>
                  </a:lnTo>
                  <a:lnTo>
                    <a:pt x="732" y="1054"/>
                  </a:lnTo>
                  <a:lnTo>
                    <a:pt x="757" y="1069"/>
                  </a:lnTo>
                  <a:lnTo>
                    <a:pt x="772" y="1086"/>
                  </a:lnTo>
                  <a:lnTo>
                    <a:pt x="791" y="1099"/>
                  </a:lnTo>
                  <a:lnTo>
                    <a:pt x="813" y="1108"/>
                  </a:lnTo>
                  <a:lnTo>
                    <a:pt x="837" y="1113"/>
                  </a:lnTo>
                  <a:lnTo>
                    <a:pt x="862" y="1114"/>
                  </a:lnTo>
                  <a:lnTo>
                    <a:pt x="887" y="1113"/>
                  </a:lnTo>
                  <a:lnTo>
                    <a:pt x="910" y="1110"/>
                  </a:lnTo>
                  <a:lnTo>
                    <a:pt x="931" y="1106"/>
                  </a:lnTo>
                  <a:lnTo>
                    <a:pt x="944" y="1102"/>
                  </a:lnTo>
                  <a:lnTo>
                    <a:pt x="955" y="1096"/>
                  </a:lnTo>
                  <a:lnTo>
                    <a:pt x="967" y="1089"/>
                  </a:lnTo>
                  <a:lnTo>
                    <a:pt x="978" y="1082"/>
                  </a:lnTo>
                  <a:lnTo>
                    <a:pt x="989" y="1074"/>
                  </a:lnTo>
                  <a:lnTo>
                    <a:pt x="999" y="1065"/>
                  </a:lnTo>
                  <a:lnTo>
                    <a:pt x="1009" y="1054"/>
                  </a:lnTo>
                  <a:lnTo>
                    <a:pt x="1016" y="1042"/>
                  </a:lnTo>
                  <a:lnTo>
                    <a:pt x="1023" y="1069"/>
                  </a:lnTo>
                  <a:lnTo>
                    <a:pt x="1027" y="1102"/>
                  </a:lnTo>
                  <a:lnTo>
                    <a:pt x="1029" y="1137"/>
                  </a:lnTo>
                  <a:lnTo>
                    <a:pt x="1026" y="1171"/>
                  </a:lnTo>
                  <a:lnTo>
                    <a:pt x="1016" y="1181"/>
                  </a:lnTo>
                  <a:lnTo>
                    <a:pt x="1004" y="1187"/>
                  </a:lnTo>
                  <a:lnTo>
                    <a:pt x="993" y="1193"/>
                  </a:lnTo>
                  <a:lnTo>
                    <a:pt x="981" y="1198"/>
                  </a:lnTo>
                  <a:lnTo>
                    <a:pt x="967" y="1202"/>
                  </a:lnTo>
                  <a:lnTo>
                    <a:pt x="955" y="1207"/>
                  </a:lnTo>
                  <a:lnTo>
                    <a:pt x="942" y="1213"/>
                  </a:lnTo>
                  <a:lnTo>
                    <a:pt x="931" y="1219"/>
                  </a:lnTo>
                  <a:lnTo>
                    <a:pt x="905" y="1228"/>
                  </a:lnTo>
                  <a:lnTo>
                    <a:pt x="879" y="1239"/>
                  </a:lnTo>
                  <a:lnTo>
                    <a:pt x="854" y="1250"/>
                  </a:lnTo>
                  <a:lnTo>
                    <a:pt x="828" y="1261"/>
                  </a:lnTo>
                  <a:lnTo>
                    <a:pt x="802" y="1272"/>
                  </a:lnTo>
                  <a:lnTo>
                    <a:pt x="775" y="1279"/>
                  </a:lnTo>
                  <a:lnTo>
                    <a:pt x="748" y="1286"/>
                  </a:lnTo>
                  <a:lnTo>
                    <a:pt x="718" y="1290"/>
                  </a:lnTo>
                  <a:lnTo>
                    <a:pt x="697" y="1269"/>
                  </a:lnTo>
                  <a:lnTo>
                    <a:pt x="678" y="1244"/>
                  </a:lnTo>
                  <a:lnTo>
                    <a:pt x="663" y="1219"/>
                  </a:lnTo>
                  <a:lnTo>
                    <a:pt x="650" y="1193"/>
                  </a:lnTo>
                  <a:lnTo>
                    <a:pt x="635" y="1168"/>
                  </a:lnTo>
                  <a:lnTo>
                    <a:pt x="620" y="1145"/>
                  </a:lnTo>
                  <a:lnTo>
                    <a:pt x="601" y="1123"/>
                  </a:lnTo>
                  <a:lnTo>
                    <a:pt x="576" y="1106"/>
                  </a:lnTo>
                  <a:lnTo>
                    <a:pt x="567" y="1123"/>
                  </a:lnTo>
                  <a:lnTo>
                    <a:pt x="559" y="1142"/>
                  </a:lnTo>
                  <a:lnTo>
                    <a:pt x="552" y="1159"/>
                  </a:lnTo>
                  <a:lnTo>
                    <a:pt x="544" y="1177"/>
                  </a:lnTo>
                  <a:lnTo>
                    <a:pt x="536" y="1196"/>
                  </a:lnTo>
                  <a:lnTo>
                    <a:pt x="528" y="1213"/>
                  </a:lnTo>
                  <a:lnTo>
                    <a:pt x="519" y="1231"/>
                  </a:lnTo>
                  <a:lnTo>
                    <a:pt x="508" y="1248"/>
                  </a:lnTo>
                  <a:lnTo>
                    <a:pt x="491" y="1250"/>
                  </a:lnTo>
                  <a:lnTo>
                    <a:pt x="474" y="1250"/>
                  </a:lnTo>
                  <a:lnTo>
                    <a:pt x="457" y="1250"/>
                  </a:lnTo>
                  <a:lnTo>
                    <a:pt x="442" y="1250"/>
                  </a:lnTo>
                  <a:lnTo>
                    <a:pt x="425" y="1248"/>
                  </a:lnTo>
                  <a:lnTo>
                    <a:pt x="408" y="1248"/>
                  </a:lnTo>
                  <a:lnTo>
                    <a:pt x="393" y="1247"/>
                  </a:lnTo>
                  <a:lnTo>
                    <a:pt x="377" y="1244"/>
                  </a:lnTo>
                  <a:lnTo>
                    <a:pt x="360" y="1242"/>
                  </a:lnTo>
                  <a:lnTo>
                    <a:pt x="345" y="1239"/>
                  </a:lnTo>
                  <a:lnTo>
                    <a:pt x="328" y="1236"/>
                  </a:lnTo>
                  <a:lnTo>
                    <a:pt x="312" y="1233"/>
                  </a:lnTo>
                  <a:lnTo>
                    <a:pt x="297" y="1228"/>
                  </a:lnTo>
                  <a:lnTo>
                    <a:pt x="281" y="1224"/>
                  </a:lnTo>
                  <a:lnTo>
                    <a:pt x="264" y="1219"/>
                  </a:lnTo>
                  <a:lnTo>
                    <a:pt x="249" y="1215"/>
                  </a:lnTo>
                  <a:lnTo>
                    <a:pt x="247" y="1142"/>
                  </a:lnTo>
                  <a:lnTo>
                    <a:pt x="250" y="1072"/>
                  </a:lnTo>
                  <a:lnTo>
                    <a:pt x="255" y="1003"/>
                  </a:lnTo>
                  <a:lnTo>
                    <a:pt x="260" y="935"/>
                  </a:lnTo>
                  <a:lnTo>
                    <a:pt x="264" y="867"/>
                  </a:lnTo>
                  <a:lnTo>
                    <a:pt x="264" y="801"/>
                  </a:lnTo>
                  <a:lnTo>
                    <a:pt x="260" y="734"/>
                  </a:lnTo>
                  <a:lnTo>
                    <a:pt x="249" y="670"/>
                  </a:lnTo>
                  <a:lnTo>
                    <a:pt x="246" y="616"/>
                  </a:lnTo>
                  <a:lnTo>
                    <a:pt x="240" y="558"/>
                  </a:lnTo>
                  <a:lnTo>
                    <a:pt x="232" y="500"/>
                  </a:lnTo>
                  <a:lnTo>
                    <a:pt x="224" y="443"/>
                  </a:lnTo>
                  <a:lnTo>
                    <a:pt x="220" y="435"/>
                  </a:lnTo>
                  <a:lnTo>
                    <a:pt x="210" y="432"/>
                  </a:lnTo>
                  <a:lnTo>
                    <a:pt x="201" y="433"/>
                  </a:lnTo>
                  <a:lnTo>
                    <a:pt x="192" y="437"/>
                  </a:lnTo>
                  <a:lnTo>
                    <a:pt x="196" y="484"/>
                  </a:lnTo>
                  <a:lnTo>
                    <a:pt x="207" y="535"/>
                  </a:lnTo>
                  <a:lnTo>
                    <a:pt x="213" y="585"/>
                  </a:lnTo>
                  <a:lnTo>
                    <a:pt x="207" y="631"/>
                  </a:lnTo>
                  <a:lnTo>
                    <a:pt x="200" y="629"/>
                  </a:lnTo>
                  <a:lnTo>
                    <a:pt x="190" y="626"/>
                  </a:lnTo>
                  <a:lnTo>
                    <a:pt x="183" y="623"/>
                  </a:lnTo>
                  <a:lnTo>
                    <a:pt x="175" y="620"/>
                  </a:lnTo>
                  <a:lnTo>
                    <a:pt x="167" y="617"/>
                  </a:lnTo>
                  <a:lnTo>
                    <a:pt x="159" y="616"/>
                  </a:lnTo>
                  <a:lnTo>
                    <a:pt x="152" y="617"/>
                  </a:lnTo>
                  <a:lnTo>
                    <a:pt x="144" y="620"/>
                  </a:lnTo>
                  <a:lnTo>
                    <a:pt x="145" y="637"/>
                  </a:lnTo>
                  <a:lnTo>
                    <a:pt x="155" y="646"/>
                  </a:lnTo>
                  <a:lnTo>
                    <a:pt x="167" y="653"/>
                  </a:lnTo>
                  <a:lnTo>
                    <a:pt x="183" y="656"/>
                  </a:lnTo>
                  <a:lnTo>
                    <a:pt x="196" y="660"/>
                  </a:lnTo>
                  <a:lnTo>
                    <a:pt x="209" y="667"/>
                  </a:lnTo>
                  <a:lnTo>
                    <a:pt x="216" y="677"/>
                  </a:lnTo>
                  <a:lnTo>
                    <a:pt x="216" y="696"/>
                  </a:lnTo>
                  <a:lnTo>
                    <a:pt x="207" y="694"/>
                  </a:lnTo>
                  <a:lnTo>
                    <a:pt x="198" y="691"/>
                  </a:lnTo>
                  <a:lnTo>
                    <a:pt x="189" y="688"/>
                  </a:lnTo>
                  <a:lnTo>
                    <a:pt x="181" y="684"/>
                  </a:lnTo>
                  <a:lnTo>
                    <a:pt x="172" y="682"/>
                  </a:lnTo>
                  <a:lnTo>
                    <a:pt x="164" y="682"/>
                  </a:lnTo>
                  <a:lnTo>
                    <a:pt x="156" y="685"/>
                  </a:lnTo>
                  <a:lnTo>
                    <a:pt x="149" y="693"/>
                  </a:lnTo>
                  <a:lnTo>
                    <a:pt x="153" y="702"/>
                  </a:lnTo>
                  <a:lnTo>
                    <a:pt x="159" y="710"/>
                  </a:lnTo>
                  <a:lnTo>
                    <a:pt x="167" y="714"/>
                  </a:lnTo>
                  <a:lnTo>
                    <a:pt x="176" y="717"/>
                  </a:lnTo>
                  <a:lnTo>
                    <a:pt x="186" y="721"/>
                  </a:lnTo>
                  <a:lnTo>
                    <a:pt x="196" y="722"/>
                  </a:lnTo>
                  <a:lnTo>
                    <a:pt x="206" y="724"/>
                  </a:lnTo>
                  <a:lnTo>
                    <a:pt x="216" y="725"/>
                  </a:lnTo>
                  <a:lnTo>
                    <a:pt x="209" y="759"/>
                  </a:lnTo>
                  <a:lnTo>
                    <a:pt x="201" y="792"/>
                  </a:lnTo>
                  <a:lnTo>
                    <a:pt x="195" y="826"/>
                  </a:lnTo>
                  <a:lnTo>
                    <a:pt x="187" y="859"/>
                  </a:lnTo>
                  <a:lnTo>
                    <a:pt x="181" y="893"/>
                  </a:lnTo>
                  <a:lnTo>
                    <a:pt x="173" y="926"/>
                  </a:lnTo>
                  <a:lnTo>
                    <a:pt x="167" y="960"/>
                  </a:lnTo>
                  <a:lnTo>
                    <a:pt x="159" y="994"/>
                  </a:lnTo>
                  <a:lnTo>
                    <a:pt x="150" y="988"/>
                  </a:lnTo>
                  <a:lnTo>
                    <a:pt x="141" y="983"/>
                  </a:lnTo>
                  <a:lnTo>
                    <a:pt x="132" y="983"/>
                  </a:lnTo>
                  <a:lnTo>
                    <a:pt x="122" y="981"/>
                  </a:lnTo>
                  <a:lnTo>
                    <a:pt x="113" y="983"/>
                  </a:lnTo>
                  <a:lnTo>
                    <a:pt x="104" y="981"/>
                  </a:lnTo>
                  <a:lnTo>
                    <a:pt x="93" y="980"/>
                  </a:lnTo>
                  <a:lnTo>
                    <a:pt x="84" y="975"/>
                  </a:lnTo>
                  <a:lnTo>
                    <a:pt x="0" y="944"/>
                  </a:lnTo>
                  <a:lnTo>
                    <a:pt x="6" y="889"/>
                  </a:lnTo>
                  <a:lnTo>
                    <a:pt x="11" y="832"/>
                  </a:lnTo>
                  <a:lnTo>
                    <a:pt x="19" y="776"/>
                  </a:lnTo>
                  <a:lnTo>
                    <a:pt x="27" y="719"/>
                  </a:lnTo>
                  <a:lnTo>
                    <a:pt x="36" y="663"/>
                  </a:lnTo>
                  <a:lnTo>
                    <a:pt x="47" y="608"/>
                  </a:lnTo>
                  <a:lnTo>
                    <a:pt x="59" y="552"/>
                  </a:lnTo>
                  <a:lnTo>
                    <a:pt x="73" y="497"/>
                  </a:lnTo>
                  <a:lnTo>
                    <a:pt x="73" y="471"/>
                  </a:lnTo>
                  <a:lnTo>
                    <a:pt x="73" y="446"/>
                  </a:lnTo>
                  <a:lnTo>
                    <a:pt x="81" y="426"/>
                  </a:lnTo>
                  <a:lnTo>
                    <a:pt x="102" y="413"/>
                  </a:lnTo>
                  <a:lnTo>
                    <a:pt x="108" y="387"/>
                  </a:lnTo>
                  <a:lnTo>
                    <a:pt x="115" y="361"/>
                  </a:lnTo>
                  <a:lnTo>
                    <a:pt x="119" y="333"/>
                  </a:lnTo>
                  <a:lnTo>
                    <a:pt x="122" y="308"/>
                  </a:lnTo>
                  <a:lnTo>
                    <a:pt x="138" y="288"/>
                  </a:lnTo>
                  <a:lnTo>
                    <a:pt x="150" y="267"/>
                  </a:lnTo>
                  <a:lnTo>
                    <a:pt x="164" y="245"/>
                  </a:lnTo>
                  <a:lnTo>
                    <a:pt x="176" y="222"/>
                  </a:lnTo>
                  <a:lnTo>
                    <a:pt x="192" y="202"/>
                  </a:lnTo>
                  <a:lnTo>
                    <a:pt x="209" y="183"/>
                  </a:lnTo>
                  <a:lnTo>
                    <a:pt x="229" y="170"/>
                  </a:lnTo>
                  <a:lnTo>
                    <a:pt x="254" y="162"/>
                  </a:lnTo>
                  <a:lnTo>
                    <a:pt x="269" y="154"/>
                  </a:lnTo>
                  <a:lnTo>
                    <a:pt x="284" y="145"/>
                  </a:lnTo>
                  <a:lnTo>
                    <a:pt x="298" y="137"/>
                  </a:lnTo>
                  <a:lnTo>
                    <a:pt x="314" y="128"/>
                  </a:lnTo>
                  <a:lnTo>
                    <a:pt x="329" y="119"/>
                  </a:lnTo>
                  <a:lnTo>
                    <a:pt x="345" y="109"/>
                  </a:lnTo>
                  <a:lnTo>
                    <a:pt x="359" y="100"/>
                  </a:lnTo>
                  <a:lnTo>
                    <a:pt x="374" y="91"/>
                  </a:lnTo>
                  <a:lnTo>
                    <a:pt x="355" y="233"/>
                  </a:lnTo>
                  <a:lnTo>
                    <a:pt x="360" y="239"/>
                  </a:lnTo>
                  <a:lnTo>
                    <a:pt x="368" y="244"/>
                  </a:lnTo>
                  <a:lnTo>
                    <a:pt x="376" y="245"/>
                  </a:lnTo>
                  <a:lnTo>
                    <a:pt x="383" y="245"/>
                  </a:lnTo>
                  <a:lnTo>
                    <a:pt x="393" y="245"/>
                  </a:lnTo>
                  <a:lnTo>
                    <a:pt x="402" y="245"/>
                  </a:lnTo>
                  <a:lnTo>
                    <a:pt x="411" y="245"/>
                  </a:lnTo>
                  <a:lnTo>
                    <a:pt x="419" y="248"/>
                  </a:lnTo>
                  <a:lnTo>
                    <a:pt x="411" y="262"/>
                  </a:lnTo>
                  <a:lnTo>
                    <a:pt x="400" y="276"/>
                  </a:lnTo>
                  <a:lnTo>
                    <a:pt x="388" y="288"/>
                  </a:lnTo>
                  <a:lnTo>
                    <a:pt x="377" y="301"/>
                  </a:lnTo>
                  <a:lnTo>
                    <a:pt x="369" y="315"/>
                  </a:lnTo>
                  <a:lnTo>
                    <a:pt x="365" y="328"/>
                  </a:lnTo>
                  <a:lnTo>
                    <a:pt x="368" y="342"/>
                  </a:lnTo>
                  <a:lnTo>
                    <a:pt x="377" y="358"/>
                  </a:lnTo>
                  <a:lnTo>
                    <a:pt x="396" y="376"/>
                  </a:lnTo>
                  <a:lnTo>
                    <a:pt x="414" y="395"/>
                  </a:lnTo>
                  <a:lnTo>
                    <a:pt x="431" y="416"/>
                  </a:lnTo>
                  <a:lnTo>
                    <a:pt x="448" y="438"/>
                  </a:lnTo>
                  <a:lnTo>
                    <a:pt x="462" y="460"/>
                  </a:lnTo>
                  <a:lnTo>
                    <a:pt x="477" y="483"/>
                  </a:lnTo>
                  <a:lnTo>
                    <a:pt x="490" y="508"/>
                  </a:lnTo>
                  <a:lnTo>
                    <a:pt x="501" y="531"/>
                  </a:lnTo>
                  <a:lnTo>
                    <a:pt x="505" y="532"/>
                  </a:lnTo>
                  <a:lnTo>
                    <a:pt x="510" y="535"/>
                  </a:lnTo>
                  <a:lnTo>
                    <a:pt x="515" y="537"/>
                  </a:lnTo>
                  <a:lnTo>
                    <a:pt x="521" y="537"/>
                  </a:lnTo>
                  <a:lnTo>
                    <a:pt x="525" y="521"/>
                  </a:lnTo>
                  <a:lnTo>
                    <a:pt x="524" y="509"/>
                  </a:lnTo>
                  <a:lnTo>
                    <a:pt x="518" y="497"/>
                  </a:lnTo>
                  <a:lnTo>
                    <a:pt x="510" y="484"/>
                  </a:lnTo>
                  <a:lnTo>
                    <a:pt x="501" y="472"/>
                  </a:lnTo>
                  <a:lnTo>
                    <a:pt x="491" y="460"/>
                  </a:lnTo>
                  <a:lnTo>
                    <a:pt x="484" y="446"/>
                  </a:lnTo>
                  <a:lnTo>
                    <a:pt x="479" y="429"/>
                  </a:lnTo>
                  <a:lnTo>
                    <a:pt x="468" y="418"/>
                  </a:lnTo>
                  <a:lnTo>
                    <a:pt x="459" y="406"/>
                  </a:lnTo>
                  <a:lnTo>
                    <a:pt x="450" y="392"/>
                  </a:lnTo>
                  <a:lnTo>
                    <a:pt x="442" y="379"/>
                  </a:lnTo>
                  <a:lnTo>
                    <a:pt x="433" y="366"/>
                  </a:lnTo>
                  <a:lnTo>
                    <a:pt x="423" y="353"/>
                  </a:lnTo>
                  <a:lnTo>
                    <a:pt x="413" y="341"/>
                  </a:lnTo>
                  <a:lnTo>
                    <a:pt x="399" y="330"/>
                  </a:lnTo>
                  <a:lnTo>
                    <a:pt x="403" y="318"/>
                  </a:lnTo>
                  <a:lnTo>
                    <a:pt x="410" y="305"/>
                  </a:lnTo>
                  <a:lnTo>
                    <a:pt x="419" y="296"/>
                  </a:lnTo>
                  <a:lnTo>
                    <a:pt x="430" y="285"/>
                  </a:lnTo>
                  <a:lnTo>
                    <a:pt x="440" y="274"/>
                  </a:lnTo>
                  <a:lnTo>
                    <a:pt x="450" y="265"/>
                  </a:lnTo>
                  <a:lnTo>
                    <a:pt x="459" y="253"/>
                  </a:lnTo>
                  <a:lnTo>
                    <a:pt x="464" y="241"/>
                  </a:lnTo>
                  <a:lnTo>
                    <a:pt x="457" y="233"/>
                  </a:lnTo>
                  <a:lnTo>
                    <a:pt x="450" y="227"/>
                  </a:lnTo>
                  <a:lnTo>
                    <a:pt x="440" y="224"/>
                  </a:lnTo>
                  <a:lnTo>
                    <a:pt x="431" y="220"/>
                  </a:lnTo>
                  <a:lnTo>
                    <a:pt x="420" y="219"/>
                  </a:lnTo>
                  <a:lnTo>
                    <a:pt x="410" y="217"/>
                  </a:lnTo>
                  <a:lnTo>
                    <a:pt x="400" y="216"/>
                  </a:lnTo>
                  <a:lnTo>
                    <a:pt x="393" y="214"/>
                  </a:lnTo>
                  <a:lnTo>
                    <a:pt x="394" y="191"/>
                  </a:lnTo>
                  <a:lnTo>
                    <a:pt x="394" y="166"/>
                  </a:lnTo>
                  <a:lnTo>
                    <a:pt x="396" y="142"/>
                  </a:lnTo>
                  <a:lnTo>
                    <a:pt x="399" y="117"/>
                  </a:lnTo>
                  <a:lnTo>
                    <a:pt x="403" y="92"/>
                  </a:lnTo>
                  <a:lnTo>
                    <a:pt x="411" y="69"/>
                  </a:lnTo>
                  <a:lnTo>
                    <a:pt x="423" y="48"/>
                  </a:lnTo>
                  <a:lnTo>
                    <a:pt x="442" y="29"/>
                  </a:lnTo>
                  <a:lnTo>
                    <a:pt x="450" y="31"/>
                  </a:lnTo>
                  <a:lnTo>
                    <a:pt x="457" y="32"/>
                  </a:lnTo>
                  <a:lnTo>
                    <a:pt x="464" y="34"/>
                  </a:lnTo>
                  <a:lnTo>
                    <a:pt x="471" y="35"/>
                  </a:lnTo>
                  <a:lnTo>
                    <a:pt x="468" y="37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75" name="Freeform 19"/>
            <p:cNvSpPr>
              <a:spLocks/>
            </p:cNvSpPr>
            <p:nvPr/>
          </p:nvSpPr>
          <p:spPr bwMode="auto">
            <a:xfrm>
              <a:off x="3539" y="3190"/>
              <a:ext cx="47" cy="50"/>
            </a:xfrm>
            <a:custGeom>
              <a:avLst/>
              <a:gdLst>
                <a:gd name="T0" fmla="*/ 3 w 94"/>
                <a:gd name="T1" fmla="*/ 0 h 101"/>
                <a:gd name="T2" fmla="*/ 14 w 94"/>
                <a:gd name="T3" fmla="*/ 2 h 101"/>
                <a:gd name="T4" fmla="*/ 26 w 94"/>
                <a:gd name="T5" fmla="*/ 3 h 101"/>
                <a:gd name="T6" fmla="*/ 37 w 94"/>
                <a:gd name="T7" fmla="*/ 6 h 101"/>
                <a:gd name="T8" fmla="*/ 50 w 94"/>
                <a:gd name="T9" fmla="*/ 8 h 101"/>
                <a:gd name="T10" fmla="*/ 60 w 94"/>
                <a:gd name="T11" fmla="*/ 11 h 101"/>
                <a:gd name="T12" fmla="*/ 73 w 94"/>
                <a:gd name="T13" fmla="*/ 14 h 101"/>
                <a:gd name="T14" fmla="*/ 84 w 94"/>
                <a:gd name="T15" fmla="*/ 19 h 101"/>
                <a:gd name="T16" fmla="*/ 94 w 94"/>
                <a:gd name="T17" fmla="*/ 22 h 101"/>
                <a:gd name="T18" fmla="*/ 30 w 94"/>
                <a:gd name="T19" fmla="*/ 101 h 101"/>
                <a:gd name="T20" fmla="*/ 22 w 94"/>
                <a:gd name="T21" fmla="*/ 76 h 101"/>
                <a:gd name="T22" fmla="*/ 23 w 94"/>
                <a:gd name="T23" fmla="*/ 45 h 101"/>
                <a:gd name="T24" fmla="*/ 20 w 94"/>
                <a:gd name="T25" fmla="*/ 17 h 101"/>
                <a:gd name="T26" fmla="*/ 0 w 94"/>
                <a:gd name="T27" fmla="*/ 2 h 101"/>
                <a:gd name="T28" fmla="*/ 3 w 94"/>
                <a:gd name="T29" fmla="*/ 0 h 1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4"/>
                <a:gd name="T46" fmla="*/ 0 h 101"/>
                <a:gd name="T47" fmla="*/ 94 w 94"/>
                <a:gd name="T48" fmla="*/ 101 h 10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4" h="101">
                  <a:moveTo>
                    <a:pt x="3" y="0"/>
                  </a:moveTo>
                  <a:lnTo>
                    <a:pt x="14" y="2"/>
                  </a:lnTo>
                  <a:lnTo>
                    <a:pt x="26" y="3"/>
                  </a:lnTo>
                  <a:lnTo>
                    <a:pt x="37" y="6"/>
                  </a:lnTo>
                  <a:lnTo>
                    <a:pt x="50" y="8"/>
                  </a:lnTo>
                  <a:lnTo>
                    <a:pt x="60" y="11"/>
                  </a:lnTo>
                  <a:lnTo>
                    <a:pt x="73" y="14"/>
                  </a:lnTo>
                  <a:lnTo>
                    <a:pt x="84" y="19"/>
                  </a:lnTo>
                  <a:lnTo>
                    <a:pt x="94" y="22"/>
                  </a:lnTo>
                  <a:lnTo>
                    <a:pt x="30" y="101"/>
                  </a:lnTo>
                  <a:lnTo>
                    <a:pt x="22" y="76"/>
                  </a:lnTo>
                  <a:lnTo>
                    <a:pt x="23" y="45"/>
                  </a:lnTo>
                  <a:lnTo>
                    <a:pt x="20" y="17"/>
                  </a:lnTo>
                  <a:lnTo>
                    <a:pt x="0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76" name="Freeform 20"/>
            <p:cNvSpPr>
              <a:spLocks/>
            </p:cNvSpPr>
            <p:nvPr/>
          </p:nvSpPr>
          <p:spPr bwMode="auto">
            <a:xfrm>
              <a:off x="3620" y="3180"/>
              <a:ext cx="48" cy="53"/>
            </a:xfrm>
            <a:custGeom>
              <a:avLst/>
              <a:gdLst>
                <a:gd name="T0" fmla="*/ 82 w 98"/>
                <a:gd name="T1" fmla="*/ 105 h 105"/>
                <a:gd name="T2" fmla="*/ 71 w 98"/>
                <a:gd name="T3" fmla="*/ 97 h 105"/>
                <a:gd name="T4" fmla="*/ 61 w 98"/>
                <a:gd name="T5" fmla="*/ 88 h 105"/>
                <a:gd name="T6" fmla="*/ 50 w 98"/>
                <a:gd name="T7" fmla="*/ 80 h 105"/>
                <a:gd name="T8" fmla="*/ 39 w 98"/>
                <a:gd name="T9" fmla="*/ 71 h 105"/>
                <a:gd name="T10" fmla="*/ 28 w 98"/>
                <a:gd name="T11" fmla="*/ 62 h 105"/>
                <a:gd name="T12" fmla="*/ 19 w 98"/>
                <a:gd name="T13" fmla="*/ 53 h 105"/>
                <a:gd name="T14" fmla="*/ 10 w 98"/>
                <a:gd name="T15" fmla="*/ 43 h 105"/>
                <a:gd name="T16" fmla="*/ 0 w 98"/>
                <a:gd name="T17" fmla="*/ 34 h 105"/>
                <a:gd name="T18" fmla="*/ 14 w 98"/>
                <a:gd name="T19" fmla="*/ 34 h 105"/>
                <a:gd name="T20" fmla="*/ 27 w 98"/>
                <a:gd name="T21" fmla="*/ 33 h 105"/>
                <a:gd name="T22" fmla="*/ 37 w 98"/>
                <a:gd name="T23" fmla="*/ 28 h 105"/>
                <a:gd name="T24" fmla="*/ 50 w 98"/>
                <a:gd name="T25" fmla="*/ 23 h 105"/>
                <a:gd name="T26" fmla="*/ 61 w 98"/>
                <a:gd name="T27" fmla="*/ 17 h 105"/>
                <a:gd name="T28" fmla="*/ 71 w 98"/>
                <a:gd name="T29" fmla="*/ 11 h 105"/>
                <a:gd name="T30" fmla="*/ 82 w 98"/>
                <a:gd name="T31" fmla="*/ 5 h 105"/>
                <a:gd name="T32" fmla="*/ 95 w 98"/>
                <a:gd name="T33" fmla="*/ 0 h 105"/>
                <a:gd name="T34" fmla="*/ 98 w 98"/>
                <a:gd name="T35" fmla="*/ 23 h 105"/>
                <a:gd name="T36" fmla="*/ 95 w 98"/>
                <a:gd name="T37" fmla="*/ 50 h 105"/>
                <a:gd name="T38" fmla="*/ 87 w 98"/>
                <a:gd name="T39" fmla="*/ 79 h 105"/>
                <a:gd name="T40" fmla="*/ 82 w 98"/>
                <a:gd name="T41" fmla="*/ 105 h 10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8"/>
                <a:gd name="T64" fmla="*/ 0 h 105"/>
                <a:gd name="T65" fmla="*/ 98 w 98"/>
                <a:gd name="T66" fmla="*/ 105 h 10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8" h="105">
                  <a:moveTo>
                    <a:pt x="82" y="105"/>
                  </a:moveTo>
                  <a:lnTo>
                    <a:pt x="71" y="97"/>
                  </a:lnTo>
                  <a:lnTo>
                    <a:pt x="61" y="88"/>
                  </a:lnTo>
                  <a:lnTo>
                    <a:pt x="50" y="80"/>
                  </a:lnTo>
                  <a:lnTo>
                    <a:pt x="39" y="71"/>
                  </a:lnTo>
                  <a:lnTo>
                    <a:pt x="28" y="62"/>
                  </a:lnTo>
                  <a:lnTo>
                    <a:pt x="19" y="53"/>
                  </a:lnTo>
                  <a:lnTo>
                    <a:pt x="10" y="43"/>
                  </a:lnTo>
                  <a:lnTo>
                    <a:pt x="0" y="34"/>
                  </a:lnTo>
                  <a:lnTo>
                    <a:pt x="14" y="34"/>
                  </a:lnTo>
                  <a:lnTo>
                    <a:pt x="27" y="33"/>
                  </a:lnTo>
                  <a:lnTo>
                    <a:pt x="37" y="28"/>
                  </a:lnTo>
                  <a:lnTo>
                    <a:pt x="50" y="23"/>
                  </a:lnTo>
                  <a:lnTo>
                    <a:pt x="61" y="17"/>
                  </a:lnTo>
                  <a:lnTo>
                    <a:pt x="71" y="11"/>
                  </a:lnTo>
                  <a:lnTo>
                    <a:pt x="82" y="5"/>
                  </a:lnTo>
                  <a:lnTo>
                    <a:pt x="95" y="0"/>
                  </a:lnTo>
                  <a:lnTo>
                    <a:pt x="98" y="23"/>
                  </a:lnTo>
                  <a:lnTo>
                    <a:pt x="95" y="50"/>
                  </a:lnTo>
                  <a:lnTo>
                    <a:pt x="87" y="79"/>
                  </a:lnTo>
                  <a:lnTo>
                    <a:pt x="82" y="1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77" name="Freeform 21"/>
            <p:cNvSpPr>
              <a:spLocks/>
            </p:cNvSpPr>
            <p:nvPr/>
          </p:nvSpPr>
          <p:spPr bwMode="auto">
            <a:xfrm>
              <a:off x="3587" y="3206"/>
              <a:ext cx="42" cy="44"/>
            </a:xfrm>
            <a:custGeom>
              <a:avLst/>
              <a:gdLst>
                <a:gd name="T0" fmla="*/ 84 w 84"/>
                <a:gd name="T1" fmla="*/ 68 h 86"/>
                <a:gd name="T2" fmla="*/ 78 w 84"/>
                <a:gd name="T3" fmla="*/ 75 h 86"/>
                <a:gd name="T4" fmla="*/ 70 w 84"/>
                <a:gd name="T5" fmla="*/ 80 h 86"/>
                <a:gd name="T6" fmla="*/ 62 w 84"/>
                <a:gd name="T7" fmla="*/ 85 h 86"/>
                <a:gd name="T8" fmla="*/ 53 w 84"/>
                <a:gd name="T9" fmla="*/ 86 h 86"/>
                <a:gd name="T10" fmla="*/ 44 w 84"/>
                <a:gd name="T11" fmla="*/ 86 h 86"/>
                <a:gd name="T12" fmla="*/ 34 w 84"/>
                <a:gd name="T13" fmla="*/ 86 h 86"/>
                <a:gd name="T14" fmla="*/ 27 w 84"/>
                <a:gd name="T15" fmla="*/ 83 h 86"/>
                <a:gd name="T16" fmla="*/ 19 w 84"/>
                <a:gd name="T17" fmla="*/ 78 h 86"/>
                <a:gd name="T18" fmla="*/ 11 w 84"/>
                <a:gd name="T19" fmla="*/ 66 h 86"/>
                <a:gd name="T20" fmla="*/ 7 w 84"/>
                <a:gd name="T21" fmla="*/ 52 h 86"/>
                <a:gd name="T22" fmla="*/ 4 w 84"/>
                <a:gd name="T23" fmla="*/ 37 h 86"/>
                <a:gd name="T24" fmla="*/ 0 w 84"/>
                <a:gd name="T25" fmla="*/ 23 h 86"/>
                <a:gd name="T26" fmla="*/ 8 w 84"/>
                <a:gd name="T27" fmla="*/ 7 h 86"/>
                <a:gd name="T28" fmla="*/ 17 w 84"/>
                <a:gd name="T29" fmla="*/ 0 h 86"/>
                <a:gd name="T30" fmla="*/ 27 w 84"/>
                <a:gd name="T31" fmla="*/ 0 h 86"/>
                <a:gd name="T32" fmla="*/ 36 w 84"/>
                <a:gd name="T33" fmla="*/ 3 h 86"/>
                <a:gd name="T34" fmla="*/ 47 w 84"/>
                <a:gd name="T35" fmla="*/ 9 h 86"/>
                <a:gd name="T36" fmla="*/ 56 w 84"/>
                <a:gd name="T37" fmla="*/ 17 h 86"/>
                <a:gd name="T38" fmla="*/ 67 w 84"/>
                <a:gd name="T39" fmla="*/ 24 h 86"/>
                <a:gd name="T40" fmla="*/ 76 w 84"/>
                <a:gd name="T41" fmla="*/ 31 h 86"/>
                <a:gd name="T42" fmla="*/ 82 w 84"/>
                <a:gd name="T43" fmla="*/ 38 h 86"/>
                <a:gd name="T44" fmla="*/ 84 w 84"/>
                <a:gd name="T45" fmla="*/ 46 h 86"/>
                <a:gd name="T46" fmla="*/ 84 w 84"/>
                <a:gd name="T47" fmla="*/ 57 h 86"/>
                <a:gd name="T48" fmla="*/ 84 w 84"/>
                <a:gd name="T49" fmla="*/ 68 h 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4"/>
                <a:gd name="T76" fmla="*/ 0 h 86"/>
                <a:gd name="T77" fmla="*/ 84 w 84"/>
                <a:gd name="T78" fmla="*/ 86 h 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4" h="86">
                  <a:moveTo>
                    <a:pt x="84" y="68"/>
                  </a:moveTo>
                  <a:lnTo>
                    <a:pt x="78" y="75"/>
                  </a:lnTo>
                  <a:lnTo>
                    <a:pt x="70" y="80"/>
                  </a:lnTo>
                  <a:lnTo>
                    <a:pt x="62" y="85"/>
                  </a:lnTo>
                  <a:lnTo>
                    <a:pt x="53" y="86"/>
                  </a:lnTo>
                  <a:lnTo>
                    <a:pt x="44" y="86"/>
                  </a:lnTo>
                  <a:lnTo>
                    <a:pt x="34" y="86"/>
                  </a:lnTo>
                  <a:lnTo>
                    <a:pt x="27" y="83"/>
                  </a:lnTo>
                  <a:lnTo>
                    <a:pt x="19" y="78"/>
                  </a:lnTo>
                  <a:lnTo>
                    <a:pt x="11" y="66"/>
                  </a:lnTo>
                  <a:lnTo>
                    <a:pt x="7" y="52"/>
                  </a:lnTo>
                  <a:lnTo>
                    <a:pt x="4" y="37"/>
                  </a:lnTo>
                  <a:lnTo>
                    <a:pt x="0" y="23"/>
                  </a:lnTo>
                  <a:lnTo>
                    <a:pt x="8" y="7"/>
                  </a:lnTo>
                  <a:lnTo>
                    <a:pt x="17" y="0"/>
                  </a:lnTo>
                  <a:lnTo>
                    <a:pt x="27" y="0"/>
                  </a:lnTo>
                  <a:lnTo>
                    <a:pt x="36" y="3"/>
                  </a:lnTo>
                  <a:lnTo>
                    <a:pt x="47" y="9"/>
                  </a:lnTo>
                  <a:lnTo>
                    <a:pt x="56" y="17"/>
                  </a:lnTo>
                  <a:lnTo>
                    <a:pt x="67" y="24"/>
                  </a:lnTo>
                  <a:lnTo>
                    <a:pt x="76" y="31"/>
                  </a:lnTo>
                  <a:lnTo>
                    <a:pt x="82" y="38"/>
                  </a:lnTo>
                  <a:lnTo>
                    <a:pt x="84" y="46"/>
                  </a:lnTo>
                  <a:lnTo>
                    <a:pt x="84" y="57"/>
                  </a:lnTo>
                  <a:lnTo>
                    <a:pt x="84" y="6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78" name="Freeform 22"/>
            <p:cNvSpPr>
              <a:spLocks/>
            </p:cNvSpPr>
            <p:nvPr/>
          </p:nvSpPr>
          <p:spPr bwMode="auto">
            <a:xfrm>
              <a:off x="3555" y="3236"/>
              <a:ext cx="32" cy="104"/>
            </a:xfrm>
            <a:custGeom>
              <a:avLst/>
              <a:gdLst>
                <a:gd name="T0" fmla="*/ 64 w 64"/>
                <a:gd name="T1" fmla="*/ 42 h 207"/>
                <a:gd name="T2" fmla="*/ 55 w 64"/>
                <a:gd name="T3" fmla="*/ 55 h 207"/>
                <a:gd name="T4" fmla="*/ 52 w 64"/>
                <a:gd name="T5" fmla="*/ 72 h 207"/>
                <a:gd name="T6" fmla="*/ 51 w 64"/>
                <a:gd name="T7" fmla="*/ 91 h 207"/>
                <a:gd name="T8" fmla="*/ 46 w 64"/>
                <a:gd name="T9" fmla="*/ 108 h 207"/>
                <a:gd name="T10" fmla="*/ 27 w 64"/>
                <a:gd name="T11" fmla="*/ 207 h 207"/>
                <a:gd name="T12" fmla="*/ 15 w 64"/>
                <a:gd name="T13" fmla="*/ 170 h 207"/>
                <a:gd name="T14" fmla="*/ 9 w 64"/>
                <a:gd name="T15" fmla="*/ 133 h 207"/>
                <a:gd name="T16" fmla="*/ 4 w 64"/>
                <a:gd name="T17" fmla="*/ 94 h 207"/>
                <a:gd name="T18" fmla="*/ 0 w 64"/>
                <a:gd name="T19" fmla="*/ 57 h 207"/>
                <a:gd name="T20" fmla="*/ 9 w 64"/>
                <a:gd name="T21" fmla="*/ 42 h 207"/>
                <a:gd name="T22" fmla="*/ 15 w 64"/>
                <a:gd name="T23" fmla="*/ 28 h 207"/>
                <a:gd name="T24" fmla="*/ 23 w 64"/>
                <a:gd name="T25" fmla="*/ 14 h 207"/>
                <a:gd name="T26" fmla="*/ 38 w 64"/>
                <a:gd name="T27" fmla="*/ 0 h 207"/>
                <a:gd name="T28" fmla="*/ 64 w 64"/>
                <a:gd name="T29" fmla="*/ 42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4"/>
                <a:gd name="T46" fmla="*/ 0 h 207"/>
                <a:gd name="T47" fmla="*/ 64 w 64"/>
                <a:gd name="T48" fmla="*/ 207 h 20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4" h="207">
                  <a:moveTo>
                    <a:pt x="64" y="42"/>
                  </a:moveTo>
                  <a:lnTo>
                    <a:pt x="55" y="55"/>
                  </a:lnTo>
                  <a:lnTo>
                    <a:pt x="52" y="72"/>
                  </a:lnTo>
                  <a:lnTo>
                    <a:pt x="51" y="91"/>
                  </a:lnTo>
                  <a:lnTo>
                    <a:pt x="46" y="108"/>
                  </a:lnTo>
                  <a:lnTo>
                    <a:pt x="27" y="207"/>
                  </a:lnTo>
                  <a:lnTo>
                    <a:pt x="15" y="170"/>
                  </a:lnTo>
                  <a:lnTo>
                    <a:pt x="9" y="133"/>
                  </a:lnTo>
                  <a:lnTo>
                    <a:pt x="4" y="94"/>
                  </a:lnTo>
                  <a:lnTo>
                    <a:pt x="0" y="57"/>
                  </a:lnTo>
                  <a:lnTo>
                    <a:pt x="9" y="42"/>
                  </a:lnTo>
                  <a:lnTo>
                    <a:pt x="15" y="28"/>
                  </a:lnTo>
                  <a:lnTo>
                    <a:pt x="23" y="14"/>
                  </a:lnTo>
                  <a:lnTo>
                    <a:pt x="38" y="0"/>
                  </a:lnTo>
                  <a:lnTo>
                    <a:pt x="64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79" name="Freeform 23"/>
            <p:cNvSpPr>
              <a:spLocks/>
            </p:cNvSpPr>
            <p:nvPr/>
          </p:nvSpPr>
          <p:spPr bwMode="auto">
            <a:xfrm>
              <a:off x="3626" y="3238"/>
              <a:ext cx="28" cy="96"/>
            </a:xfrm>
            <a:custGeom>
              <a:avLst/>
              <a:gdLst>
                <a:gd name="T0" fmla="*/ 17 w 57"/>
                <a:gd name="T1" fmla="*/ 193 h 193"/>
                <a:gd name="T2" fmla="*/ 14 w 57"/>
                <a:gd name="T3" fmla="*/ 173 h 193"/>
                <a:gd name="T4" fmla="*/ 9 w 57"/>
                <a:gd name="T5" fmla="*/ 150 h 193"/>
                <a:gd name="T6" fmla="*/ 4 w 57"/>
                <a:gd name="T7" fmla="*/ 125 h 193"/>
                <a:gd name="T8" fmla="*/ 1 w 57"/>
                <a:gd name="T9" fmla="*/ 100 h 193"/>
                <a:gd name="T10" fmla="*/ 0 w 57"/>
                <a:gd name="T11" fmla="*/ 77 h 193"/>
                <a:gd name="T12" fmla="*/ 4 w 57"/>
                <a:gd name="T13" fmla="*/ 54 h 193"/>
                <a:gd name="T14" fmla="*/ 17 w 57"/>
                <a:gd name="T15" fmla="*/ 32 h 193"/>
                <a:gd name="T16" fmla="*/ 35 w 57"/>
                <a:gd name="T17" fmla="*/ 15 h 193"/>
                <a:gd name="T18" fmla="*/ 35 w 57"/>
                <a:gd name="T19" fmla="*/ 0 h 193"/>
                <a:gd name="T20" fmla="*/ 57 w 57"/>
                <a:gd name="T21" fmla="*/ 28 h 193"/>
                <a:gd name="T22" fmla="*/ 17 w 57"/>
                <a:gd name="T23" fmla="*/ 193 h 1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7"/>
                <a:gd name="T37" fmla="*/ 0 h 193"/>
                <a:gd name="T38" fmla="*/ 57 w 57"/>
                <a:gd name="T39" fmla="*/ 193 h 19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7" h="193">
                  <a:moveTo>
                    <a:pt x="17" y="193"/>
                  </a:moveTo>
                  <a:lnTo>
                    <a:pt x="14" y="173"/>
                  </a:lnTo>
                  <a:lnTo>
                    <a:pt x="9" y="150"/>
                  </a:lnTo>
                  <a:lnTo>
                    <a:pt x="4" y="125"/>
                  </a:lnTo>
                  <a:lnTo>
                    <a:pt x="1" y="100"/>
                  </a:lnTo>
                  <a:lnTo>
                    <a:pt x="0" y="77"/>
                  </a:lnTo>
                  <a:lnTo>
                    <a:pt x="4" y="54"/>
                  </a:lnTo>
                  <a:lnTo>
                    <a:pt x="17" y="32"/>
                  </a:lnTo>
                  <a:lnTo>
                    <a:pt x="35" y="15"/>
                  </a:lnTo>
                  <a:lnTo>
                    <a:pt x="35" y="0"/>
                  </a:lnTo>
                  <a:lnTo>
                    <a:pt x="57" y="28"/>
                  </a:lnTo>
                  <a:lnTo>
                    <a:pt x="17" y="1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80" name="Freeform 24"/>
            <p:cNvSpPr>
              <a:spLocks/>
            </p:cNvSpPr>
            <p:nvPr/>
          </p:nvSpPr>
          <p:spPr bwMode="auto">
            <a:xfrm>
              <a:off x="3578" y="3263"/>
              <a:ext cx="41" cy="158"/>
            </a:xfrm>
            <a:custGeom>
              <a:avLst/>
              <a:gdLst>
                <a:gd name="T0" fmla="*/ 66 w 82"/>
                <a:gd name="T1" fmla="*/ 45 h 317"/>
                <a:gd name="T2" fmla="*/ 71 w 82"/>
                <a:gd name="T3" fmla="*/ 77 h 317"/>
                <a:gd name="T4" fmla="*/ 76 w 82"/>
                <a:gd name="T5" fmla="*/ 111 h 317"/>
                <a:gd name="T6" fmla="*/ 80 w 82"/>
                <a:gd name="T7" fmla="*/ 147 h 317"/>
                <a:gd name="T8" fmla="*/ 82 w 82"/>
                <a:gd name="T9" fmla="*/ 181 h 317"/>
                <a:gd name="T10" fmla="*/ 80 w 82"/>
                <a:gd name="T11" fmla="*/ 215 h 317"/>
                <a:gd name="T12" fmla="*/ 74 w 82"/>
                <a:gd name="T13" fmla="*/ 247 h 317"/>
                <a:gd name="T14" fmla="*/ 60 w 82"/>
                <a:gd name="T15" fmla="*/ 280 h 317"/>
                <a:gd name="T16" fmla="*/ 37 w 82"/>
                <a:gd name="T17" fmla="*/ 309 h 317"/>
                <a:gd name="T18" fmla="*/ 29 w 82"/>
                <a:gd name="T19" fmla="*/ 317 h 317"/>
                <a:gd name="T20" fmla="*/ 14 w 82"/>
                <a:gd name="T21" fmla="*/ 300 h 317"/>
                <a:gd name="T22" fmla="*/ 9 w 82"/>
                <a:gd name="T23" fmla="*/ 280 h 317"/>
                <a:gd name="T24" fmla="*/ 6 w 82"/>
                <a:gd name="T25" fmla="*/ 257 h 317"/>
                <a:gd name="T26" fmla="*/ 0 w 82"/>
                <a:gd name="T27" fmla="*/ 233 h 317"/>
                <a:gd name="T28" fmla="*/ 9 w 82"/>
                <a:gd name="T29" fmla="*/ 230 h 317"/>
                <a:gd name="T30" fmla="*/ 11 w 82"/>
                <a:gd name="T31" fmla="*/ 221 h 317"/>
                <a:gd name="T32" fmla="*/ 12 w 82"/>
                <a:gd name="T33" fmla="*/ 212 h 317"/>
                <a:gd name="T34" fmla="*/ 15 w 82"/>
                <a:gd name="T35" fmla="*/ 204 h 317"/>
                <a:gd name="T36" fmla="*/ 8 w 82"/>
                <a:gd name="T37" fmla="*/ 196 h 317"/>
                <a:gd name="T38" fmla="*/ 40 w 82"/>
                <a:gd name="T39" fmla="*/ 0 h 317"/>
                <a:gd name="T40" fmla="*/ 60 w 82"/>
                <a:gd name="T41" fmla="*/ 0 h 317"/>
                <a:gd name="T42" fmla="*/ 66 w 82"/>
                <a:gd name="T43" fmla="*/ 14 h 317"/>
                <a:gd name="T44" fmla="*/ 66 w 82"/>
                <a:gd name="T45" fmla="*/ 31 h 317"/>
                <a:gd name="T46" fmla="*/ 66 w 82"/>
                <a:gd name="T47" fmla="*/ 45 h 31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"/>
                <a:gd name="T73" fmla="*/ 0 h 317"/>
                <a:gd name="T74" fmla="*/ 82 w 82"/>
                <a:gd name="T75" fmla="*/ 317 h 31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" h="317">
                  <a:moveTo>
                    <a:pt x="66" y="45"/>
                  </a:moveTo>
                  <a:lnTo>
                    <a:pt x="71" y="77"/>
                  </a:lnTo>
                  <a:lnTo>
                    <a:pt x="76" y="111"/>
                  </a:lnTo>
                  <a:lnTo>
                    <a:pt x="80" y="147"/>
                  </a:lnTo>
                  <a:lnTo>
                    <a:pt x="82" y="181"/>
                  </a:lnTo>
                  <a:lnTo>
                    <a:pt x="80" y="215"/>
                  </a:lnTo>
                  <a:lnTo>
                    <a:pt x="74" y="247"/>
                  </a:lnTo>
                  <a:lnTo>
                    <a:pt x="60" y="280"/>
                  </a:lnTo>
                  <a:lnTo>
                    <a:pt x="37" y="309"/>
                  </a:lnTo>
                  <a:lnTo>
                    <a:pt x="29" y="317"/>
                  </a:lnTo>
                  <a:lnTo>
                    <a:pt x="14" y="300"/>
                  </a:lnTo>
                  <a:lnTo>
                    <a:pt x="9" y="280"/>
                  </a:lnTo>
                  <a:lnTo>
                    <a:pt x="6" y="257"/>
                  </a:lnTo>
                  <a:lnTo>
                    <a:pt x="0" y="233"/>
                  </a:lnTo>
                  <a:lnTo>
                    <a:pt x="9" y="230"/>
                  </a:lnTo>
                  <a:lnTo>
                    <a:pt x="11" y="221"/>
                  </a:lnTo>
                  <a:lnTo>
                    <a:pt x="12" y="212"/>
                  </a:lnTo>
                  <a:lnTo>
                    <a:pt x="15" y="204"/>
                  </a:lnTo>
                  <a:lnTo>
                    <a:pt x="8" y="196"/>
                  </a:lnTo>
                  <a:lnTo>
                    <a:pt x="40" y="0"/>
                  </a:lnTo>
                  <a:lnTo>
                    <a:pt x="60" y="0"/>
                  </a:lnTo>
                  <a:lnTo>
                    <a:pt x="66" y="14"/>
                  </a:lnTo>
                  <a:lnTo>
                    <a:pt x="66" y="31"/>
                  </a:lnTo>
                  <a:lnTo>
                    <a:pt x="66" y="4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81" name="Freeform 25"/>
            <p:cNvSpPr>
              <a:spLocks/>
            </p:cNvSpPr>
            <p:nvPr/>
          </p:nvSpPr>
          <p:spPr bwMode="auto">
            <a:xfrm>
              <a:off x="3564" y="3497"/>
              <a:ext cx="57" cy="60"/>
            </a:xfrm>
            <a:custGeom>
              <a:avLst/>
              <a:gdLst>
                <a:gd name="T0" fmla="*/ 111 w 114"/>
                <a:gd name="T1" fmla="*/ 27 h 118"/>
                <a:gd name="T2" fmla="*/ 114 w 114"/>
                <a:gd name="T3" fmla="*/ 52 h 118"/>
                <a:gd name="T4" fmla="*/ 114 w 114"/>
                <a:gd name="T5" fmla="*/ 74 h 118"/>
                <a:gd name="T6" fmla="*/ 110 w 114"/>
                <a:gd name="T7" fmla="*/ 95 h 118"/>
                <a:gd name="T8" fmla="*/ 101 w 114"/>
                <a:gd name="T9" fmla="*/ 118 h 118"/>
                <a:gd name="T10" fmla="*/ 87 w 114"/>
                <a:gd name="T11" fmla="*/ 118 h 118"/>
                <a:gd name="T12" fmla="*/ 71 w 114"/>
                <a:gd name="T13" fmla="*/ 118 h 118"/>
                <a:gd name="T14" fmla="*/ 57 w 114"/>
                <a:gd name="T15" fmla="*/ 117 h 118"/>
                <a:gd name="T16" fmla="*/ 45 w 114"/>
                <a:gd name="T17" fmla="*/ 115 h 118"/>
                <a:gd name="T18" fmla="*/ 33 w 114"/>
                <a:gd name="T19" fmla="*/ 112 h 118"/>
                <a:gd name="T20" fmla="*/ 20 w 114"/>
                <a:gd name="T21" fmla="*/ 106 h 118"/>
                <a:gd name="T22" fmla="*/ 11 w 114"/>
                <a:gd name="T23" fmla="*/ 97 h 118"/>
                <a:gd name="T24" fmla="*/ 2 w 114"/>
                <a:gd name="T25" fmla="*/ 83 h 118"/>
                <a:gd name="T26" fmla="*/ 0 w 114"/>
                <a:gd name="T27" fmla="*/ 58 h 118"/>
                <a:gd name="T28" fmla="*/ 5 w 114"/>
                <a:gd name="T29" fmla="*/ 35 h 118"/>
                <a:gd name="T30" fmla="*/ 16 w 114"/>
                <a:gd name="T31" fmla="*/ 15 h 118"/>
                <a:gd name="T32" fmla="*/ 31 w 114"/>
                <a:gd name="T33" fmla="*/ 0 h 118"/>
                <a:gd name="T34" fmla="*/ 42 w 114"/>
                <a:gd name="T35" fmla="*/ 3 h 118"/>
                <a:gd name="T36" fmla="*/ 53 w 114"/>
                <a:gd name="T37" fmla="*/ 4 h 118"/>
                <a:gd name="T38" fmla="*/ 63 w 114"/>
                <a:gd name="T39" fmla="*/ 4 h 118"/>
                <a:gd name="T40" fmla="*/ 76 w 114"/>
                <a:gd name="T41" fmla="*/ 6 h 118"/>
                <a:gd name="T42" fmla="*/ 87 w 114"/>
                <a:gd name="T43" fmla="*/ 7 h 118"/>
                <a:gd name="T44" fmla="*/ 96 w 114"/>
                <a:gd name="T45" fmla="*/ 10 h 118"/>
                <a:gd name="T46" fmla="*/ 105 w 114"/>
                <a:gd name="T47" fmla="*/ 17 h 118"/>
                <a:gd name="T48" fmla="*/ 111 w 114"/>
                <a:gd name="T49" fmla="*/ 27 h 11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18"/>
                <a:gd name="T77" fmla="*/ 114 w 114"/>
                <a:gd name="T78" fmla="*/ 118 h 11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18">
                  <a:moveTo>
                    <a:pt x="111" y="27"/>
                  </a:moveTo>
                  <a:lnTo>
                    <a:pt x="114" y="52"/>
                  </a:lnTo>
                  <a:lnTo>
                    <a:pt x="114" y="74"/>
                  </a:lnTo>
                  <a:lnTo>
                    <a:pt x="110" y="95"/>
                  </a:lnTo>
                  <a:lnTo>
                    <a:pt x="101" y="118"/>
                  </a:lnTo>
                  <a:lnTo>
                    <a:pt x="87" y="118"/>
                  </a:lnTo>
                  <a:lnTo>
                    <a:pt x="71" y="118"/>
                  </a:lnTo>
                  <a:lnTo>
                    <a:pt x="57" y="117"/>
                  </a:lnTo>
                  <a:lnTo>
                    <a:pt x="45" y="115"/>
                  </a:lnTo>
                  <a:lnTo>
                    <a:pt x="33" y="112"/>
                  </a:lnTo>
                  <a:lnTo>
                    <a:pt x="20" y="106"/>
                  </a:lnTo>
                  <a:lnTo>
                    <a:pt x="11" y="97"/>
                  </a:lnTo>
                  <a:lnTo>
                    <a:pt x="2" y="83"/>
                  </a:lnTo>
                  <a:lnTo>
                    <a:pt x="0" y="58"/>
                  </a:lnTo>
                  <a:lnTo>
                    <a:pt x="5" y="35"/>
                  </a:lnTo>
                  <a:lnTo>
                    <a:pt x="16" y="15"/>
                  </a:lnTo>
                  <a:lnTo>
                    <a:pt x="31" y="0"/>
                  </a:lnTo>
                  <a:lnTo>
                    <a:pt x="42" y="3"/>
                  </a:lnTo>
                  <a:lnTo>
                    <a:pt x="53" y="4"/>
                  </a:lnTo>
                  <a:lnTo>
                    <a:pt x="63" y="4"/>
                  </a:lnTo>
                  <a:lnTo>
                    <a:pt x="76" y="6"/>
                  </a:lnTo>
                  <a:lnTo>
                    <a:pt x="87" y="7"/>
                  </a:lnTo>
                  <a:lnTo>
                    <a:pt x="96" y="10"/>
                  </a:lnTo>
                  <a:lnTo>
                    <a:pt x="105" y="17"/>
                  </a:lnTo>
                  <a:lnTo>
                    <a:pt x="11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82" name="Freeform 26"/>
            <p:cNvSpPr>
              <a:spLocks/>
            </p:cNvSpPr>
            <p:nvPr/>
          </p:nvSpPr>
          <p:spPr bwMode="auto">
            <a:xfrm>
              <a:off x="3578" y="3513"/>
              <a:ext cx="30" cy="29"/>
            </a:xfrm>
            <a:custGeom>
              <a:avLst/>
              <a:gdLst>
                <a:gd name="T0" fmla="*/ 59 w 60"/>
                <a:gd name="T1" fmla="*/ 24 h 59"/>
                <a:gd name="T2" fmla="*/ 60 w 60"/>
                <a:gd name="T3" fmla="*/ 33 h 59"/>
                <a:gd name="T4" fmla="*/ 57 w 60"/>
                <a:gd name="T5" fmla="*/ 42 h 59"/>
                <a:gd name="T6" fmla="*/ 52 w 60"/>
                <a:gd name="T7" fmla="*/ 50 h 59"/>
                <a:gd name="T8" fmla="*/ 48 w 60"/>
                <a:gd name="T9" fmla="*/ 58 h 59"/>
                <a:gd name="T10" fmla="*/ 42 w 60"/>
                <a:gd name="T11" fmla="*/ 58 h 59"/>
                <a:gd name="T12" fmla="*/ 35 w 60"/>
                <a:gd name="T13" fmla="*/ 59 h 59"/>
                <a:gd name="T14" fmla="*/ 29 w 60"/>
                <a:gd name="T15" fmla="*/ 59 h 59"/>
                <a:gd name="T16" fmla="*/ 25 w 60"/>
                <a:gd name="T17" fmla="*/ 59 h 59"/>
                <a:gd name="T18" fmla="*/ 18 w 60"/>
                <a:gd name="T19" fmla="*/ 58 h 59"/>
                <a:gd name="T20" fmla="*/ 12 w 60"/>
                <a:gd name="T21" fmla="*/ 54 h 59"/>
                <a:gd name="T22" fmla="*/ 6 w 60"/>
                <a:gd name="T23" fmla="*/ 51 h 59"/>
                <a:gd name="T24" fmla="*/ 0 w 60"/>
                <a:gd name="T25" fmla="*/ 45 h 59"/>
                <a:gd name="T26" fmla="*/ 0 w 60"/>
                <a:gd name="T27" fmla="*/ 34 h 59"/>
                <a:gd name="T28" fmla="*/ 1 w 60"/>
                <a:gd name="T29" fmla="*/ 22 h 59"/>
                <a:gd name="T30" fmla="*/ 5 w 60"/>
                <a:gd name="T31" fmla="*/ 11 h 59"/>
                <a:gd name="T32" fmla="*/ 11 w 60"/>
                <a:gd name="T33" fmla="*/ 2 h 59"/>
                <a:gd name="T34" fmla="*/ 18 w 60"/>
                <a:gd name="T35" fmla="*/ 2 h 59"/>
                <a:gd name="T36" fmla="*/ 28 w 60"/>
                <a:gd name="T37" fmla="*/ 2 h 59"/>
                <a:gd name="T38" fmla="*/ 37 w 60"/>
                <a:gd name="T39" fmla="*/ 2 h 59"/>
                <a:gd name="T40" fmla="*/ 45 w 60"/>
                <a:gd name="T41" fmla="*/ 0 h 59"/>
                <a:gd name="T42" fmla="*/ 52 w 60"/>
                <a:gd name="T43" fmla="*/ 2 h 59"/>
                <a:gd name="T44" fmla="*/ 57 w 60"/>
                <a:gd name="T45" fmla="*/ 7 h 59"/>
                <a:gd name="T46" fmla="*/ 60 w 60"/>
                <a:gd name="T47" fmla="*/ 13 h 59"/>
                <a:gd name="T48" fmla="*/ 59 w 60"/>
                <a:gd name="T49" fmla="*/ 24 h 5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59"/>
                <a:gd name="T77" fmla="*/ 60 w 60"/>
                <a:gd name="T78" fmla="*/ 59 h 5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59">
                  <a:moveTo>
                    <a:pt x="59" y="24"/>
                  </a:moveTo>
                  <a:lnTo>
                    <a:pt x="60" y="33"/>
                  </a:lnTo>
                  <a:lnTo>
                    <a:pt x="57" y="42"/>
                  </a:lnTo>
                  <a:lnTo>
                    <a:pt x="52" y="50"/>
                  </a:lnTo>
                  <a:lnTo>
                    <a:pt x="48" y="58"/>
                  </a:lnTo>
                  <a:lnTo>
                    <a:pt x="42" y="58"/>
                  </a:lnTo>
                  <a:lnTo>
                    <a:pt x="35" y="59"/>
                  </a:lnTo>
                  <a:lnTo>
                    <a:pt x="29" y="59"/>
                  </a:lnTo>
                  <a:lnTo>
                    <a:pt x="25" y="59"/>
                  </a:lnTo>
                  <a:lnTo>
                    <a:pt x="18" y="58"/>
                  </a:lnTo>
                  <a:lnTo>
                    <a:pt x="12" y="54"/>
                  </a:lnTo>
                  <a:lnTo>
                    <a:pt x="6" y="51"/>
                  </a:lnTo>
                  <a:lnTo>
                    <a:pt x="0" y="45"/>
                  </a:lnTo>
                  <a:lnTo>
                    <a:pt x="0" y="34"/>
                  </a:lnTo>
                  <a:lnTo>
                    <a:pt x="1" y="22"/>
                  </a:lnTo>
                  <a:lnTo>
                    <a:pt x="5" y="11"/>
                  </a:lnTo>
                  <a:lnTo>
                    <a:pt x="11" y="2"/>
                  </a:lnTo>
                  <a:lnTo>
                    <a:pt x="18" y="2"/>
                  </a:lnTo>
                  <a:lnTo>
                    <a:pt x="28" y="2"/>
                  </a:lnTo>
                  <a:lnTo>
                    <a:pt x="37" y="2"/>
                  </a:lnTo>
                  <a:lnTo>
                    <a:pt x="45" y="0"/>
                  </a:lnTo>
                  <a:lnTo>
                    <a:pt x="52" y="2"/>
                  </a:lnTo>
                  <a:lnTo>
                    <a:pt x="57" y="7"/>
                  </a:lnTo>
                  <a:lnTo>
                    <a:pt x="60" y="13"/>
                  </a:lnTo>
                  <a:lnTo>
                    <a:pt x="59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83" name="Freeform 27"/>
            <p:cNvSpPr>
              <a:spLocks/>
            </p:cNvSpPr>
            <p:nvPr/>
          </p:nvSpPr>
          <p:spPr bwMode="auto">
            <a:xfrm>
              <a:off x="3681" y="3558"/>
              <a:ext cx="132" cy="155"/>
            </a:xfrm>
            <a:custGeom>
              <a:avLst/>
              <a:gdLst>
                <a:gd name="T0" fmla="*/ 258 w 262"/>
                <a:gd name="T1" fmla="*/ 73 h 311"/>
                <a:gd name="T2" fmla="*/ 262 w 262"/>
                <a:gd name="T3" fmla="*/ 138 h 311"/>
                <a:gd name="T4" fmla="*/ 255 w 262"/>
                <a:gd name="T5" fmla="*/ 190 h 311"/>
                <a:gd name="T6" fmla="*/ 241 w 262"/>
                <a:gd name="T7" fmla="*/ 235 h 311"/>
                <a:gd name="T8" fmla="*/ 218 w 262"/>
                <a:gd name="T9" fmla="*/ 272 h 311"/>
                <a:gd name="T10" fmla="*/ 181 w 262"/>
                <a:gd name="T11" fmla="*/ 297 h 311"/>
                <a:gd name="T12" fmla="*/ 139 w 262"/>
                <a:gd name="T13" fmla="*/ 308 h 311"/>
                <a:gd name="T14" fmla="*/ 94 w 262"/>
                <a:gd name="T15" fmla="*/ 311 h 311"/>
                <a:gd name="T16" fmla="*/ 52 w 262"/>
                <a:gd name="T17" fmla="*/ 298 h 311"/>
                <a:gd name="T18" fmla="*/ 60 w 262"/>
                <a:gd name="T19" fmla="*/ 294 h 311"/>
                <a:gd name="T20" fmla="*/ 76 w 262"/>
                <a:gd name="T21" fmla="*/ 289 h 311"/>
                <a:gd name="T22" fmla="*/ 88 w 262"/>
                <a:gd name="T23" fmla="*/ 280 h 311"/>
                <a:gd name="T24" fmla="*/ 86 w 262"/>
                <a:gd name="T25" fmla="*/ 263 h 311"/>
                <a:gd name="T26" fmla="*/ 63 w 262"/>
                <a:gd name="T27" fmla="*/ 261 h 311"/>
                <a:gd name="T28" fmla="*/ 42 w 262"/>
                <a:gd name="T29" fmla="*/ 268 h 311"/>
                <a:gd name="T30" fmla="*/ 18 w 262"/>
                <a:gd name="T31" fmla="*/ 269 h 311"/>
                <a:gd name="T32" fmla="*/ 0 w 262"/>
                <a:gd name="T33" fmla="*/ 255 h 311"/>
                <a:gd name="T34" fmla="*/ 3 w 262"/>
                <a:gd name="T35" fmla="*/ 200 h 311"/>
                <a:gd name="T36" fmla="*/ 26 w 262"/>
                <a:gd name="T37" fmla="*/ 150 h 311"/>
                <a:gd name="T38" fmla="*/ 38 w 262"/>
                <a:gd name="T39" fmla="*/ 153 h 311"/>
                <a:gd name="T40" fmla="*/ 52 w 262"/>
                <a:gd name="T41" fmla="*/ 155 h 311"/>
                <a:gd name="T42" fmla="*/ 46 w 262"/>
                <a:gd name="T43" fmla="*/ 178 h 311"/>
                <a:gd name="T44" fmla="*/ 45 w 262"/>
                <a:gd name="T45" fmla="*/ 204 h 311"/>
                <a:gd name="T46" fmla="*/ 57 w 262"/>
                <a:gd name="T47" fmla="*/ 210 h 311"/>
                <a:gd name="T48" fmla="*/ 72 w 262"/>
                <a:gd name="T49" fmla="*/ 207 h 311"/>
                <a:gd name="T50" fmla="*/ 86 w 262"/>
                <a:gd name="T51" fmla="*/ 149 h 311"/>
                <a:gd name="T52" fmla="*/ 109 w 262"/>
                <a:gd name="T53" fmla="*/ 85 h 311"/>
                <a:gd name="T54" fmla="*/ 97 w 262"/>
                <a:gd name="T55" fmla="*/ 76 h 311"/>
                <a:gd name="T56" fmla="*/ 83 w 262"/>
                <a:gd name="T57" fmla="*/ 79 h 311"/>
                <a:gd name="T58" fmla="*/ 49 w 262"/>
                <a:gd name="T59" fmla="*/ 112 h 311"/>
                <a:gd name="T60" fmla="*/ 51 w 262"/>
                <a:gd name="T61" fmla="*/ 76 h 311"/>
                <a:gd name="T62" fmla="*/ 66 w 262"/>
                <a:gd name="T63" fmla="*/ 42 h 311"/>
                <a:gd name="T64" fmla="*/ 97 w 262"/>
                <a:gd name="T65" fmla="*/ 28 h 311"/>
                <a:gd name="T66" fmla="*/ 133 w 262"/>
                <a:gd name="T67" fmla="*/ 27 h 311"/>
                <a:gd name="T68" fmla="*/ 165 w 262"/>
                <a:gd name="T69" fmla="*/ 19 h 311"/>
                <a:gd name="T70" fmla="*/ 188 w 262"/>
                <a:gd name="T71" fmla="*/ 0 h 311"/>
                <a:gd name="T72" fmla="*/ 210 w 262"/>
                <a:gd name="T73" fmla="*/ 2 h 311"/>
                <a:gd name="T74" fmla="*/ 228 w 262"/>
                <a:gd name="T75" fmla="*/ 14 h 311"/>
                <a:gd name="T76" fmla="*/ 245 w 262"/>
                <a:gd name="T77" fmla="*/ 30 h 31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62"/>
                <a:gd name="T118" fmla="*/ 0 h 311"/>
                <a:gd name="T119" fmla="*/ 262 w 262"/>
                <a:gd name="T120" fmla="*/ 311 h 31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62" h="311">
                  <a:moveTo>
                    <a:pt x="255" y="38"/>
                  </a:moveTo>
                  <a:lnTo>
                    <a:pt x="258" y="73"/>
                  </a:lnTo>
                  <a:lnTo>
                    <a:pt x="262" y="105"/>
                  </a:lnTo>
                  <a:lnTo>
                    <a:pt x="262" y="138"/>
                  </a:lnTo>
                  <a:lnTo>
                    <a:pt x="252" y="169"/>
                  </a:lnTo>
                  <a:lnTo>
                    <a:pt x="255" y="190"/>
                  </a:lnTo>
                  <a:lnTo>
                    <a:pt x="250" y="212"/>
                  </a:lnTo>
                  <a:lnTo>
                    <a:pt x="241" y="235"/>
                  </a:lnTo>
                  <a:lnTo>
                    <a:pt x="233" y="255"/>
                  </a:lnTo>
                  <a:lnTo>
                    <a:pt x="218" y="272"/>
                  </a:lnTo>
                  <a:lnTo>
                    <a:pt x="201" y="286"/>
                  </a:lnTo>
                  <a:lnTo>
                    <a:pt x="181" y="297"/>
                  </a:lnTo>
                  <a:lnTo>
                    <a:pt x="160" y="303"/>
                  </a:lnTo>
                  <a:lnTo>
                    <a:pt x="139" y="308"/>
                  </a:lnTo>
                  <a:lnTo>
                    <a:pt x="116" y="311"/>
                  </a:lnTo>
                  <a:lnTo>
                    <a:pt x="94" y="311"/>
                  </a:lnTo>
                  <a:lnTo>
                    <a:pt x="72" y="309"/>
                  </a:lnTo>
                  <a:lnTo>
                    <a:pt x="52" y="298"/>
                  </a:lnTo>
                  <a:lnTo>
                    <a:pt x="55" y="297"/>
                  </a:lnTo>
                  <a:lnTo>
                    <a:pt x="60" y="294"/>
                  </a:lnTo>
                  <a:lnTo>
                    <a:pt x="68" y="292"/>
                  </a:lnTo>
                  <a:lnTo>
                    <a:pt x="76" y="289"/>
                  </a:lnTo>
                  <a:lnTo>
                    <a:pt x="82" y="286"/>
                  </a:lnTo>
                  <a:lnTo>
                    <a:pt x="88" y="280"/>
                  </a:lnTo>
                  <a:lnTo>
                    <a:pt x="89" y="272"/>
                  </a:lnTo>
                  <a:lnTo>
                    <a:pt x="86" y="263"/>
                  </a:lnTo>
                  <a:lnTo>
                    <a:pt x="76" y="260"/>
                  </a:lnTo>
                  <a:lnTo>
                    <a:pt x="63" y="261"/>
                  </a:lnTo>
                  <a:lnTo>
                    <a:pt x="52" y="264"/>
                  </a:lnTo>
                  <a:lnTo>
                    <a:pt x="42" y="268"/>
                  </a:lnTo>
                  <a:lnTo>
                    <a:pt x="29" y="269"/>
                  </a:lnTo>
                  <a:lnTo>
                    <a:pt x="18" y="269"/>
                  </a:lnTo>
                  <a:lnTo>
                    <a:pt x="9" y="264"/>
                  </a:lnTo>
                  <a:lnTo>
                    <a:pt x="0" y="255"/>
                  </a:lnTo>
                  <a:lnTo>
                    <a:pt x="0" y="229"/>
                  </a:lnTo>
                  <a:lnTo>
                    <a:pt x="3" y="200"/>
                  </a:lnTo>
                  <a:lnTo>
                    <a:pt x="11" y="173"/>
                  </a:lnTo>
                  <a:lnTo>
                    <a:pt x="26" y="150"/>
                  </a:lnTo>
                  <a:lnTo>
                    <a:pt x="32" y="152"/>
                  </a:lnTo>
                  <a:lnTo>
                    <a:pt x="38" y="153"/>
                  </a:lnTo>
                  <a:lnTo>
                    <a:pt x="45" y="155"/>
                  </a:lnTo>
                  <a:lnTo>
                    <a:pt x="52" y="155"/>
                  </a:lnTo>
                  <a:lnTo>
                    <a:pt x="49" y="166"/>
                  </a:lnTo>
                  <a:lnTo>
                    <a:pt x="46" y="178"/>
                  </a:lnTo>
                  <a:lnTo>
                    <a:pt x="45" y="190"/>
                  </a:lnTo>
                  <a:lnTo>
                    <a:pt x="45" y="204"/>
                  </a:lnTo>
                  <a:lnTo>
                    <a:pt x="51" y="206"/>
                  </a:lnTo>
                  <a:lnTo>
                    <a:pt x="57" y="210"/>
                  </a:lnTo>
                  <a:lnTo>
                    <a:pt x="65" y="212"/>
                  </a:lnTo>
                  <a:lnTo>
                    <a:pt x="72" y="207"/>
                  </a:lnTo>
                  <a:lnTo>
                    <a:pt x="77" y="180"/>
                  </a:lnTo>
                  <a:lnTo>
                    <a:pt x="86" y="149"/>
                  </a:lnTo>
                  <a:lnTo>
                    <a:pt x="99" y="116"/>
                  </a:lnTo>
                  <a:lnTo>
                    <a:pt x="109" y="85"/>
                  </a:lnTo>
                  <a:lnTo>
                    <a:pt x="103" y="79"/>
                  </a:lnTo>
                  <a:lnTo>
                    <a:pt x="97" y="76"/>
                  </a:lnTo>
                  <a:lnTo>
                    <a:pt x="89" y="75"/>
                  </a:lnTo>
                  <a:lnTo>
                    <a:pt x="83" y="79"/>
                  </a:lnTo>
                  <a:lnTo>
                    <a:pt x="59" y="124"/>
                  </a:lnTo>
                  <a:lnTo>
                    <a:pt x="49" y="112"/>
                  </a:lnTo>
                  <a:lnTo>
                    <a:pt x="48" y="95"/>
                  </a:lnTo>
                  <a:lnTo>
                    <a:pt x="51" y="76"/>
                  </a:lnTo>
                  <a:lnTo>
                    <a:pt x="55" y="61"/>
                  </a:lnTo>
                  <a:lnTo>
                    <a:pt x="66" y="42"/>
                  </a:lnTo>
                  <a:lnTo>
                    <a:pt x="82" y="31"/>
                  </a:lnTo>
                  <a:lnTo>
                    <a:pt x="97" y="28"/>
                  </a:lnTo>
                  <a:lnTo>
                    <a:pt x="116" y="27"/>
                  </a:lnTo>
                  <a:lnTo>
                    <a:pt x="133" y="27"/>
                  </a:lnTo>
                  <a:lnTo>
                    <a:pt x="150" y="25"/>
                  </a:lnTo>
                  <a:lnTo>
                    <a:pt x="165" y="19"/>
                  </a:lnTo>
                  <a:lnTo>
                    <a:pt x="177" y="5"/>
                  </a:lnTo>
                  <a:lnTo>
                    <a:pt x="188" y="0"/>
                  </a:lnTo>
                  <a:lnTo>
                    <a:pt x="199" y="0"/>
                  </a:lnTo>
                  <a:lnTo>
                    <a:pt x="210" y="2"/>
                  </a:lnTo>
                  <a:lnTo>
                    <a:pt x="219" y="7"/>
                  </a:lnTo>
                  <a:lnTo>
                    <a:pt x="228" y="14"/>
                  </a:lnTo>
                  <a:lnTo>
                    <a:pt x="238" y="22"/>
                  </a:lnTo>
                  <a:lnTo>
                    <a:pt x="245" y="30"/>
                  </a:lnTo>
                  <a:lnTo>
                    <a:pt x="255" y="38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84" name="Freeform 28"/>
            <p:cNvSpPr>
              <a:spLocks/>
            </p:cNvSpPr>
            <p:nvPr/>
          </p:nvSpPr>
          <p:spPr bwMode="auto">
            <a:xfrm>
              <a:off x="3565" y="3612"/>
              <a:ext cx="59" cy="61"/>
            </a:xfrm>
            <a:custGeom>
              <a:avLst/>
              <a:gdLst>
                <a:gd name="T0" fmla="*/ 117 w 117"/>
                <a:gd name="T1" fmla="*/ 46 h 121"/>
                <a:gd name="T2" fmla="*/ 117 w 117"/>
                <a:gd name="T3" fmla="*/ 64 h 121"/>
                <a:gd name="T4" fmla="*/ 114 w 117"/>
                <a:gd name="T5" fmla="*/ 86 h 121"/>
                <a:gd name="T6" fmla="*/ 105 w 117"/>
                <a:gd name="T7" fmla="*/ 106 h 121"/>
                <a:gd name="T8" fmla="*/ 89 w 117"/>
                <a:gd name="T9" fmla="*/ 121 h 121"/>
                <a:gd name="T10" fmla="*/ 80 w 117"/>
                <a:gd name="T11" fmla="*/ 118 h 121"/>
                <a:gd name="T12" fmla="*/ 72 w 117"/>
                <a:gd name="T13" fmla="*/ 115 h 121"/>
                <a:gd name="T14" fmla="*/ 65 w 117"/>
                <a:gd name="T15" fmla="*/ 112 h 121"/>
                <a:gd name="T16" fmla="*/ 58 w 117"/>
                <a:gd name="T17" fmla="*/ 109 h 121"/>
                <a:gd name="T18" fmla="*/ 51 w 117"/>
                <a:gd name="T19" fmla="*/ 106 h 121"/>
                <a:gd name="T20" fmla="*/ 44 w 117"/>
                <a:gd name="T21" fmla="*/ 105 h 121"/>
                <a:gd name="T22" fmla="*/ 35 w 117"/>
                <a:gd name="T23" fmla="*/ 103 h 121"/>
                <a:gd name="T24" fmla="*/ 26 w 117"/>
                <a:gd name="T25" fmla="*/ 103 h 121"/>
                <a:gd name="T26" fmla="*/ 10 w 117"/>
                <a:gd name="T27" fmla="*/ 88 h 121"/>
                <a:gd name="T28" fmla="*/ 3 w 117"/>
                <a:gd name="T29" fmla="*/ 67 h 121"/>
                <a:gd name="T30" fmla="*/ 0 w 117"/>
                <a:gd name="T31" fmla="*/ 47 h 121"/>
                <a:gd name="T32" fmla="*/ 0 w 117"/>
                <a:gd name="T33" fmla="*/ 27 h 121"/>
                <a:gd name="T34" fmla="*/ 3 w 117"/>
                <a:gd name="T35" fmla="*/ 18 h 121"/>
                <a:gd name="T36" fmla="*/ 7 w 117"/>
                <a:gd name="T37" fmla="*/ 9 h 121"/>
                <a:gd name="T38" fmla="*/ 14 w 117"/>
                <a:gd name="T39" fmla="*/ 3 h 121"/>
                <a:gd name="T40" fmla="*/ 23 w 117"/>
                <a:gd name="T41" fmla="*/ 1 h 121"/>
                <a:gd name="T42" fmla="*/ 38 w 117"/>
                <a:gd name="T43" fmla="*/ 0 h 121"/>
                <a:gd name="T44" fmla="*/ 52 w 117"/>
                <a:gd name="T45" fmla="*/ 0 h 121"/>
                <a:gd name="T46" fmla="*/ 68 w 117"/>
                <a:gd name="T47" fmla="*/ 1 h 121"/>
                <a:gd name="T48" fmla="*/ 82 w 117"/>
                <a:gd name="T49" fmla="*/ 6 h 121"/>
                <a:gd name="T50" fmla="*/ 94 w 117"/>
                <a:gd name="T51" fmla="*/ 13 h 121"/>
                <a:gd name="T52" fmla="*/ 103 w 117"/>
                <a:gd name="T53" fmla="*/ 21 h 121"/>
                <a:gd name="T54" fmla="*/ 112 w 117"/>
                <a:gd name="T55" fmla="*/ 32 h 121"/>
                <a:gd name="T56" fmla="*/ 117 w 117"/>
                <a:gd name="T57" fmla="*/ 46 h 12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7"/>
                <a:gd name="T88" fmla="*/ 0 h 121"/>
                <a:gd name="T89" fmla="*/ 117 w 117"/>
                <a:gd name="T90" fmla="*/ 121 h 12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7" h="121">
                  <a:moveTo>
                    <a:pt x="117" y="46"/>
                  </a:moveTo>
                  <a:lnTo>
                    <a:pt x="117" y="64"/>
                  </a:lnTo>
                  <a:lnTo>
                    <a:pt x="114" y="86"/>
                  </a:lnTo>
                  <a:lnTo>
                    <a:pt x="105" y="106"/>
                  </a:lnTo>
                  <a:lnTo>
                    <a:pt x="89" y="121"/>
                  </a:lnTo>
                  <a:lnTo>
                    <a:pt x="80" y="118"/>
                  </a:lnTo>
                  <a:lnTo>
                    <a:pt x="72" y="115"/>
                  </a:lnTo>
                  <a:lnTo>
                    <a:pt x="65" y="112"/>
                  </a:lnTo>
                  <a:lnTo>
                    <a:pt x="58" y="109"/>
                  </a:lnTo>
                  <a:lnTo>
                    <a:pt x="51" y="106"/>
                  </a:lnTo>
                  <a:lnTo>
                    <a:pt x="44" y="105"/>
                  </a:lnTo>
                  <a:lnTo>
                    <a:pt x="35" y="103"/>
                  </a:lnTo>
                  <a:lnTo>
                    <a:pt x="26" y="103"/>
                  </a:lnTo>
                  <a:lnTo>
                    <a:pt x="10" y="88"/>
                  </a:lnTo>
                  <a:lnTo>
                    <a:pt x="3" y="67"/>
                  </a:lnTo>
                  <a:lnTo>
                    <a:pt x="0" y="47"/>
                  </a:lnTo>
                  <a:lnTo>
                    <a:pt x="0" y="27"/>
                  </a:lnTo>
                  <a:lnTo>
                    <a:pt x="3" y="18"/>
                  </a:lnTo>
                  <a:lnTo>
                    <a:pt x="7" y="9"/>
                  </a:lnTo>
                  <a:lnTo>
                    <a:pt x="14" y="3"/>
                  </a:lnTo>
                  <a:lnTo>
                    <a:pt x="23" y="1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68" y="1"/>
                  </a:lnTo>
                  <a:lnTo>
                    <a:pt x="82" y="6"/>
                  </a:lnTo>
                  <a:lnTo>
                    <a:pt x="94" y="13"/>
                  </a:lnTo>
                  <a:lnTo>
                    <a:pt x="103" y="21"/>
                  </a:lnTo>
                  <a:lnTo>
                    <a:pt x="112" y="32"/>
                  </a:lnTo>
                  <a:lnTo>
                    <a:pt x="117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85" name="Freeform 29"/>
            <p:cNvSpPr>
              <a:spLocks/>
            </p:cNvSpPr>
            <p:nvPr/>
          </p:nvSpPr>
          <p:spPr bwMode="auto">
            <a:xfrm>
              <a:off x="3579" y="3625"/>
              <a:ext cx="32" cy="30"/>
            </a:xfrm>
            <a:custGeom>
              <a:avLst/>
              <a:gdLst>
                <a:gd name="T0" fmla="*/ 65 w 65"/>
                <a:gd name="T1" fmla="*/ 34 h 60"/>
                <a:gd name="T2" fmla="*/ 64 w 65"/>
                <a:gd name="T3" fmla="*/ 48 h 60"/>
                <a:gd name="T4" fmla="*/ 61 w 65"/>
                <a:gd name="T5" fmla="*/ 57 h 60"/>
                <a:gd name="T6" fmla="*/ 53 w 65"/>
                <a:gd name="T7" fmla="*/ 60 h 60"/>
                <a:gd name="T8" fmla="*/ 45 w 65"/>
                <a:gd name="T9" fmla="*/ 60 h 60"/>
                <a:gd name="T10" fmla="*/ 36 w 65"/>
                <a:gd name="T11" fmla="*/ 57 h 60"/>
                <a:gd name="T12" fmla="*/ 27 w 65"/>
                <a:gd name="T13" fmla="*/ 55 h 60"/>
                <a:gd name="T14" fmla="*/ 17 w 65"/>
                <a:gd name="T15" fmla="*/ 52 h 60"/>
                <a:gd name="T16" fmla="*/ 10 w 65"/>
                <a:gd name="T17" fmla="*/ 52 h 60"/>
                <a:gd name="T18" fmla="*/ 5 w 65"/>
                <a:gd name="T19" fmla="*/ 40 h 60"/>
                <a:gd name="T20" fmla="*/ 0 w 65"/>
                <a:gd name="T21" fmla="*/ 26 h 60"/>
                <a:gd name="T22" fmla="*/ 0 w 65"/>
                <a:gd name="T23" fmla="*/ 14 h 60"/>
                <a:gd name="T24" fmla="*/ 7 w 65"/>
                <a:gd name="T25" fmla="*/ 1 h 60"/>
                <a:gd name="T26" fmla="*/ 17 w 65"/>
                <a:gd name="T27" fmla="*/ 0 h 60"/>
                <a:gd name="T28" fmla="*/ 27 w 65"/>
                <a:gd name="T29" fmla="*/ 0 h 60"/>
                <a:gd name="T30" fmla="*/ 36 w 65"/>
                <a:gd name="T31" fmla="*/ 1 h 60"/>
                <a:gd name="T32" fmla="*/ 45 w 65"/>
                <a:gd name="T33" fmla="*/ 4 h 60"/>
                <a:gd name="T34" fmla="*/ 51 w 65"/>
                <a:gd name="T35" fmla="*/ 9 h 60"/>
                <a:gd name="T36" fmla="*/ 58 w 65"/>
                <a:gd name="T37" fmla="*/ 17 h 60"/>
                <a:gd name="T38" fmla="*/ 62 w 65"/>
                <a:gd name="T39" fmla="*/ 24 h 60"/>
                <a:gd name="T40" fmla="*/ 65 w 65"/>
                <a:gd name="T41" fmla="*/ 34 h 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5"/>
                <a:gd name="T64" fmla="*/ 0 h 60"/>
                <a:gd name="T65" fmla="*/ 65 w 65"/>
                <a:gd name="T66" fmla="*/ 60 h 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5" h="60">
                  <a:moveTo>
                    <a:pt x="65" y="34"/>
                  </a:moveTo>
                  <a:lnTo>
                    <a:pt x="64" y="48"/>
                  </a:lnTo>
                  <a:lnTo>
                    <a:pt x="61" y="57"/>
                  </a:lnTo>
                  <a:lnTo>
                    <a:pt x="53" y="60"/>
                  </a:lnTo>
                  <a:lnTo>
                    <a:pt x="45" y="60"/>
                  </a:lnTo>
                  <a:lnTo>
                    <a:pt x="36" y="57"/>
                  </a:lnTo>
                  <a:lnTo>
                    <a:pt x="27" y="55"/>
                  </a:lnTo>
                  <a:lnTo>
                    <a:pt x="17" y="52"/>
                  </a:lnTo>
                  <a:lnTo>
                    <a:pt x="10" y="52"/>
                  </a:lnTo>
                  <a:lnTo>
                    <a:pt x="5" y="40"/>
                  </a:lnTo>
                  <a:lnTo>
                    <a:pt x="0" y="26"/>
                  </a:lnTo>
                  <a:lnTo>
                    <a:pt x="0" y="14"/>
                  </a:lnTo>
                  <a:lnTo>
                    <a:pt x="7" y="1"/>
                  </a:lnTo>
                  <a:lnTo>
                    <a:pt x="17" y="0"/>
                  </a:lnTo>
                  <a:lnTo>
                    <a:pt x="27" y="0"/>
                  </a:lnTo>
                  <a:lnTo>
                    <a:pt x="36" y="1"/>
                  </a:lnTo>
                  <a:lnTo>
                    <a:pt x="45" y="4"/>
                  </a:lnTo>
                  <a:lnTo>
                    <a:pt x="51" y="9"/>
                  </a:lnTo>
                  <a:lnTo>
                    <a:pt x="58" y="17"/>
                  </a:lnTo>
                  <a:lnTo>
                    <a:pt x="62" y="24"/>
                  </a:lnTo>
                  <a:lnTo>
                    <a:pt x="65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86" name="Freeform 30"/>
            <p:cNvSpPr>
              <a:spLocks/>
            </p:cNvSpPr>
            <p:nvPr/>
          </p:nvSpPr>
          <p:spPr bwMode="auto">
            <a:xfrm>
              <a:off x="3261" y="3667"/>
              <a:ext cx="114" cy="107"/>
            </a:xfrm>
            <a:custGeom>
              <a:avLst/>
              <a:gdLst>
                <a:gd name="T0" fmla="*/ 137 w 227"/>
                <a:gd name="T1" fmla="*/ 8 h 213"/>
                <a:gd name="T2" fmla="*/ 162 w 227"/>
                <a:gd name="T3" fmla="*/ 16 h 213"/>
                <a:gd name="T4" fmla="*/ 190 w 227"/>
                <a:gd name="T5" fmla="*/ 23 h 213"/>
                <a:gd name="T6" fmla="*/ 214 w 227"/>
                <a:gd name="T7" fmla="*/ 34 h 213"/>
                <a:gd name="T8" fmla="*/ 221 w 227"/>
                <a:gd name="T9" fmla="*/ 45 h 213"/>
                <a:gd name="T10" fmla="*/ 207 w 227"/>
                <a:gd name="T11" fmla="*/ 42 h 213"/>
                <a:gd name="T12" fmla="*/ 194 w 227"/>
                <a:gd name="T13" fmla="*/ 37 h 213"/>
                <a:gd name="T14" fmla="*/ 184 w 227"/>
                <a:gd name="T15" fmla="*/ 39 h 213"/>
                <a:gd name="T16" fmla="*/ 182 w 227"/>
                <a:gd name="T17" fmla="*/ 57 h 213"/>
                <a:gd name="T18" fmla="*/ 201 w 227"/>
                <a:gd name="T19" fmla="*/ 76 h 213"/>
                <a:gd name="T20" fmla="*/ 205 w 227"/>
                <a:gd name="T21" fmla="*/ 104 h 213"/>
                <a:gd name="T22" fmla="*/ 205 w 227"/>
                <a:gd name="T23" fmla="*/ 138 h 213"/>
                <a:gd name="T24" fmla="*/ 202 w 227"/>
                <a:gd name="T25" fmla="*/ 168 h 213"/>
                <a:gd name="T26" fmla="*/ 187 w 227"/>
                <a:gd name="T27" fmla="*/ 188 h 213"/>
                <a:gd name="T28" fmla="*/ 170 w 227"/>
                <a:gd name="T29" fmla="*/ 184 h 213"/>
                <a:gd name="T30" fmla="*/ 170 w 227"/>
                <a:gd name="T31" fmla="*/ 162 h 213"/>
                <a:gd name="T32" fmla="*/ 162 w 227"/>
                <a:gd name="T33" fmla="*/ 144 h 213"/>
                <a:gd name="T34" fmla="*/ 147 w 227"/>
                <a:gd name="T35" fmla="*/ 134 h 213"/>
                <a:gd name="T36" fmla="*/ 128 w 227"/>
                <a:gd name="T37" fmla="*/ 128 h 213"/>
                <a:gd name="T38" fmla="*/ 108 w 227"/>
                <a:gd name="T39" fmla="*/ 128 h 213"/>
                <a:gd name="T40" fmla="*/ 85 w 227"/>
                <a:gd name="T41" fmla="*/ 141 h 213"/>
                <a:gd name="T42" fmla="*/ 71 w 227"/>
                <a:gd name="T43" fmla="*/ 176 h 213"/>
                <a:gd name="T44" fmla="*/ 59 w 227"/>
                <a:gd name="T45" fmla="*/ 209 h 213"/>
                <a:gd name="T46" fmla="*/ 38 w 227"/>
                <a:gd name="T47" fmla="*/ 207 h 213"/>
                <a:gd name="T48" fmla="*/ 1 w 227"/>
                <a:gd name="T49" fmla="*/ 164 h 213"/>
                <a:gd name="T50" fmla="*/ 6 w 227"/>
                <a:gd name="T51" fmla="*/ 107 h 213"/>
                <a:gd name="T52" fmla="*/ 20 w 227"/>
                <a:gd name="T53" fmla="*/ 70 h 213"/>
                <a:gd name="T54" fmla="*/ 37 w 227"/>
                <a:gd name="T55" fmla="*/ 46 h 213"/>
                <a:gd name="T56" fmla="*/ 54 w 227"/>
                <a:gd name="T57" fmla="*/ 25 h 213"/>
                <a:gd name="T58" fmla="*/ 74 w 227"/>
                <a:gd name="T59" fmla="*/ 8 h 213"/>
                <a:gd name="T60" fmla="*/ 96 w 227"/>
                <a:gd name="T61" fmla="*/ 5 h 213"/>
                <a:gd name="T62" fmla="*/ 117 w 227"/>
                <a:gd name="T63" fmla="*/ 8 h 21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27"/>
                <a:gd name="T97" fmla="*/ 0 h 213"/>
                <a:gd name="T98" fmla="*/ 227 w 227"/>
                <a:gd name="T99" fmla="*/ 213 h 21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27" h="213">
                  <a:moveTo>
                    <a:pt x="125" y="0"/>
                  </a:moveTo>
                  <a:lnTo>
                    <a:pt x="137" y="8"/>
                  </a:lnTo>
                  <a:lnTo>
                    <a:pt x="150" y="12"/>
                  </a:lnTo>
                  <a:lnTo>
                    <a:pt x="162" y="16"/>
                  </a:lnTo>
                  <a:lnTo>
                    <a:pt x="176" y="20"/>
                  </a:lnTo>
                  <a:lnTo>
                    <a:pt x="190" y="23"/>
                  </a:lnTo>
                  <a:lnTo>
                    <a:pt x="202" y="28"/>
                  </a:lnTo>
                  <a:lnTo>
                    <a:pt x="214" y="34"/>
                  </a:lnTo>
                  <a:lnTo>
                    <a:pt x="227" y="42"/>
                  </a:lnTo>
                  <a:lnTo>
                    <a:pt x="221" y="45"/>
                  </a:lnTo>
                  <a:lnTo>
                    <a:pt x="214" y="45"/>
                  </a:lnTo>
                  <a:lnTo>
                    <a:pt x="207" y="42"/>
                  </a:lnTo>
                  <a:lnTo>
                    <a:pt x="201" y="40"/>
                  </a:lnTo>
                  <a:lnTo>
                    <a:pt x="194" y="37"/>
                  </a:lnTo>
                  <a:lnTo>
                    <a:pt x="188" y="37"/>
                  </a:lnTo>
                  <a:lnTo>
                    <a:pt x="184" y="39"/>
                  </a:lnTo>
                  <a:lnTo>
                    <a:pt x="177" y="45"/>
                  </a:lnTo>
                  <a:lnTo>
                    <a:pt x="182" y="57"/>
                  </a:lnTo>
                  <a:lnTo>
                    <a:pt x="191" y="67"/>
                  </a:lnTo>
                  <a:lnTo>
                    <a:pt x="201" y="76"/>
                  </a:lnTo>
                  <a:lnTo>
                    <a:pt x="208" y="88"/>
                  </a:lnTo>
                  <a:lnTo>
                    <a:pt x="205" y="104"/>
                  </a:lnTo>
                  <a:lnTo>
                    <a:pt x="205" y="121"/>
                  </a:lnTo>
                  <a:lnTo>
                    <a:pt x="205" y="138"/>
                  </a:lnTo>
                  <a:lnTo>
                    <a:pt x="204" y="153"/>
                  </a:lnTo>
                  <a:lnTo>
                    <a:pt x="202" y="168"/>
                  </a:lnTo>
                  <a:lnTo>
                    <a:pt x="196" y="181"/>
                  </a:lnTo>
                  <a:lnTo>
                    <a:pt x="187" y="188"/>
                  </a:lnTo>
                  <a:lnTo>
                    <a:pt x="173" y="193"/>
                  </a:lnTo>
                  <a:lnTo>
                    <a:pt x="170" y="184"/>
                  </a:lnTo>
                  <a:lnTo>
                    <a:pt x="170" y="173"/>
                  </a:lnTo>
                  <a:lnTo>
                    <a:pt x="170" y="162"/>
                  </a:lnTo>
                  <a:lnTo>
                    <a:pt x="170" y="150"/>
                  </a:lnTo>
                  <a:lnTo>
                    <a:pt x="162" y="144"/>
                  </a:lnTo>
                  <a:lnTo>
                    <a:pt x="154" y="139"/>
                  </a:lnTo>
                  <a:lnTo>
                    <a:pt x="147" y="134"/>
                  </a:lnTo>
                  <a:lnTo>
                    <a:pt x="137" y="131"/>
                  </a:lnTo>
                  <a:lnTo>
                    <a:pt x="128" y="128"/>
                  </a:lnTo>
                  <a:lnTo>
                    <a:pt x="119" y="128"/>
                  </a:lnTo>
                  <a:lnTo>
                    <a:pt x="108" y="128"/>
                  </a:lnTo>
                  <a:lnTo>
                    <a:pt x="99" y="131"/>
                  </a:lnTo>
                  <a:lnTo>
                    <a:pt x="85" y="141"/>
                  </a:lnTo>
                  <a:lnTo>
                    <a:pt x="77" y="156"/>
                  </a:lnTo>
                  <a:lnTo>
                    <a:pt x="71" y="176"/>
                  </a:lnTo>
                  <a:lnTo>
                    <a:pt x="65" y="195"/>
                  </a:lnTo>
                  <a:lnTo>
                    <a:pt x="59" y="209"/>
                  </a:lnTo>
                  <a:lnTo>
                    <a:pt x="51" y="213"/>
                  </a:lnTo>
                  <a:lnTo>
                    <a:pt x="38" y="207"/>
                  </a:lnTo>
                  <a:lnTo>
                    <a:pt x="20" y="185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6" y="107"/>
                  </a:lnTo>
                  <a:lnTo>
                    <a:pt x="12" y="80"/>
                  </a:lnTo>
                  <a:lnTo>
                    <a:pt x="20" y="70"/>
                  </a:lnTo>
                  <a:lnTo>
                    <a:pt x="29" y="57"/>
                  </a:lnTo>
                  <a:lnTo>
                    <a:pt x="37" y="46"/>
                  </a:lnTo>
                  <a:lnTo>
                    <a:pt x="45" y="36"/>
                  </a:lnTo>
                  <a:lnTo>
                    <a:pt x="54" y="25"/>
                  </a:lnTo>
                  <a:lnTo>
                    <a:pt x="63" y="16"/>
                  </a:lnTo>
                  <a:lnTo>
                    <a:pt x="74" y="8"/>
                  </a:lnTo>
                  <a:lnTo>
                    <a:pt x="86" y="0"/>
                  </a:lnTo>
                  <a:lnTo>
                    <a:pt x="96" y="5"/>
                  </a:lnTo>
                  <a:lnTo>
                    <a:pt x="106" y="8"/>
                  </a:lnTo>
                  <a:lnTo>
                    <a:pt x="117" y="8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87" name="Freeform 31"/>
            <p:cNvSpPr>
              <a:spLocks/>
            </p:cNvSpPr>
            <p:nvPr/>
          </p:nvSpPr>
          <p:spPr bwMode="auto">
            <a:xfrm>
              <a:off x="3308" y="3748"/>
              <a:ext cx="20" cy="43"/>
            </a:xfrm>
            <a:custGeom>
              <a:avLst/>
              <a:gdLst>
                <a:gd name="T0" fmla="*/ 36 w 41"/>
                <a:gd name="T1" fmla="*/ 87 h 87"/>
                <a:gd name="T2" fmla="*/ 4 w 41"/>
                <a:gd name="T3" fmla="*/ 82 h 87"/>
                <a:gd name="T4" fmla="*/ 0 w 41"/>
                <a:gd name="T5" fmla="*/ 60 h 87"/>
                <a:gd name="T6" fmla="*/ 8 w 41"/>
                <a:gd name="T7" fmla="*/ 39 h 87"/>
                <a:gd name="T8" fmla="*/ 19 w 41"/>
                <a:gd name="T9" fmla="*/ 19 h 87"/>
                <a:gd name="T10" fmla="*/ 30 w 41"/>
                <a:gd name="T11" fmla="*/ 0 h 87"/>
                <a:gd name="T12" fmla="*/ 36 w 41"/>
                <a:gd name="T13" fmla="*/ 20 h 87"/>
                <a:gd name="T14" fmla="*/ 39 w 41"/>
                <a:gd name="T15" fmla="*/ 42 h 87"/>
                <a:gd name="T16" fmla="*/ 41 w 41"/>
                <a:gd name="T17" fmla="*/ 65 h 87"/>
                <a:gd name="T18" fmla="*/ 36 w 41"/>
                <a:gd name="T19" fmla="*/ 87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1"/>
                <a:gd name="T31" fmla="*/ 0 h 87"/>
                <a:gd name="T32" fmla="*/ 41 w 41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1" h="87">
                  <a:moveTo>
                    <a:pt x="36" y="87"/>
                  </a:moveTo>
                  <a:lnTo>
                    <a:pt x="4" y="82"/>
                  </a:lnTo>
                  <a:lnTo>
                    <a:pt x="0" y="60"/>
                  </a:lnTo>
                  <a:lnTo>
                    <a:pt x="8" y="39"/>
                  </a:lnTo>
                  <a:lnTo>
                    <a:pt x="19" y="19"/>
                  </a:lnTo>
                  <a:lnTo>
                    <a:pt x="30" y="0"/>
                  </a:lnTo>
                  <a:lnTo>
                    <a:pt x="36" y="20"/>
                  </a:lnTo>
                  <a:lnTo>
                    <a:pt x="39" y="42"/>
                  </a:lnTo>
                  <a:lnTo>
                    <a:pt x="41" y="65"/>
                  </a:lnTo>
                  <a:lnTo>
                    <a:pt x="36" y="87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88" name="Freeform 32"/>
            <p:cNvSpPr>
              <a:spLocks/>
            </p:cNvSpPr>
            <p:nvPr/>
          </p:nvSpPr>
          <p:spPr bwMode="auto">
            <a:xfrm>
              <a:off x="3504" y="3751"/>
              <a:ext cx="94" cy="440"/>
            </a:xfrm>
            <a:custGeom>
              <a:avLst/>
              <a:gdLst>
                <a:gd name="T0" fmla="*/ 166 w 188"/>
                <a:gd name="T1" fmla="*/ 880 h 880"/>
                <a:gd name="T2" fmla="*/ 43 w 188"/>
                <a:gd name="T3" fmla="*/ 879 h 880"/>
                <a:gd name="T4" fmla="*/ 31 w 188"/>
                <a:gd name="T5" fmla="*/ 797 h 880"/>
                <a:gd name="T6" fmla="*/ 26 w 188"/>
                <a:gd name="T7" fmla="*/ 715 h 880"/>
                <a:gd name="T8" fmla="*/ 23 w 188"/>
                <a:gd name="T9" fmla="*/ 632 h 880"/>
                <a:gd name="T10" fmla="*/ 17 w 188"/>
                <a:gd name="T11" fmla="*/ 547 h 880"/>
                <a:gd name="T12" fmla="*/ 7 w 188"/>
                <a:gd name="T13" fmla="*/ 442 h 880"/>
                <a:gd name="T14" fmla="*/ 1 w 188"/>
                <a:gd name="T15" fmla="*/ 337 h 880"/>
                <a:gd name="T16" fmla="*/ 0 w 188"/>
                <a:gd name="T17" fmla="*/ 230 h 880"/>
                <a:gd name="T18" fmla="*/ 4 w 188"/>
                <a:gd name="T19" fmla="*/ 122 h 880"/>
                <a:gd name="T20" fmla="*/ 21 w 188"/>
                <a:gd name="T21" fmla="*/ 124 h 880"/>
                <a:gd name="T22" fmla="*/ 40 w 188"/>
                <a:gd name="T23" fmla="*/ 125 h 880"/>
                <a:gd name="T24" fmla="*/ 57 w 188"/>
                <a:gd name="T25" fmla="*/ 127 h 880"/>
                <a:gd name="T26" fmla="*/ 75 w 188"/>
                <a:gd name="T27" fmla="*/ 129 h 880"/>
                <a:gd name="T28" fmla="*/ 92 w 188"/>
                <a:gd name="T29" fmla="*/ 130 h 880"/>
                <a:gd name="T30" fmla="*/ 109 w 188"/>
                <a:gd name="T31" fmla="*/ 130 h 880"/>
                <a:gd name="T32" fmla="*/ 125 w 188"/>
                <a:gd name="T33" fmla="*/ 130 h 880"/>
                <a:gd name="T34" fmla="*/ 140 w 188"/>
                <a:gd name="T35" fmla="*/ 130 h 880"/>
                <a:gd name="T36" fmla="*/ 143 w 188"/>
                <a:gd name="T37" fmla="*/ 112 h 880"/>
                <a:gd name="T38" fmla="*/ 148 w 188"/>
                <a:gd name="T39" fmla="*/ 95 h 880"/>
                <a:gd name="T40" fmla="*/ 153 w 188"/>
                <a:gd name="T41" fmla="*/ 79 h 880"/>
                <a:gd name="T42" fmla="*/ 160 w 188"/>
                <a:gd name="T43" fmla="*/ 62 h 880"/>
                <a:gd name="T44" fmla="*/ 168 w 188"/>
                <a:gd name="T45" fmla="*/ 47 h 880"/>
                <a:gd name="T46" fmla="*/ 174 w 188"/>
                <a:gd name="T47" fmla="*/ 31 h 880"/>
                <a:gd name="T48" fmla="*/ 182 w 188"/>
                <a:gd name="T49" fmla="*/ 16 h 880"/>
                <a:gd name="T50" fmla="*/ 188 w 188"/>
                <a:gd name="T51" fmla="*/ 0 h 880"/>
                <a:gd name="T52" fmla="*/ 187 w 188"/>
                <a:gd name="T53" fmla="*/ 213 h 880"/>
                <a:gd name="T54" fmla="*/ 182 w 188"/>
                <a:gd name="T55" fmla="*/ 434 h 880"/>
                <a:gd name="T56" fmla="*/ 174 w 188"/>
                <a:gd name="T57" fmla="*/ 658 h 880"/>
                <a:gd name="T58" fmla="*/ 166 w 188"/>
                <a:gd name="T59" fmla="*/ 880 h 88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8"/>
                <a:gd name="T91" fmla="*/ 0 h 880"/>
                <a:gd name="T92" fmla="*/ 188 w 188"/>
                <a:gd name="T93" fmla="*/ 880 h 88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8" h="880">
                  <a:moveTo>
                    <a:pt x="166" y="880"/>
                  </a:moveTo>
                  <a:lnTo>
                    <a:pt x="43" y="879"/>
                  </a:lnTo>
                  <a:lnTo>
                    <a:pt x="31" y="797"/>
                  </a:lnTo>
                  <a:lnTo>
                    <a:pt x="26" y="715"/>
                  </a:lnTo>
                  <a:lnTo>
                    <a:pt x="23" y="632"/>
                  </a:lnTo>
                  <a:lnTo>
                    <a:pt x="17" y="547"/>
                  </a:lnTo>
                  <a:lnTo>
                    <a:pt x="7" y="442"/>
                  </a:lnTo>
                  <a:lnTo>
                    <a:pt x="1" y="337"/>
                  </a:lnTo>
                  <a:lnTo>
                    <a:pt x="0" y="230"/>
                  </a:lnTo>
                  <a:lnTo>
                    <a:pt x="4" y="122"/>
                  </a:lnTo>
                  <a:lnTo>
                    <a:pt x="21" y="124"/>
                  </a:lnTo>
                  <a:lnTo>
                    <a:pt x="40" y="125"/>
                  </a:lnTo>
                  <a:lnTo>
                    <a:pt x="57" y="127"/>
                  </a:lnTo>
                  <a:lnTo>
                    <a:pt x="75" y="129"/>
                  </a:lnTo>
                  <a:lnTo>
                    <a:pt x="92" y="130"/>
                  </a:lnTo>
                  <a:lnTo>
                    <a:pt x="109" y="130"/>
                  </a:lnTo>
                  <a:lnTo>
                    <a:pt x="125" y="130"/>
                  </a:lnTo>
                  <a:lnTo>
                    <a:pt x="140" y="130"/>
                  </a:lnTo>
                  <a:lnTo>
                    <a:pt x="143" y="112"/>
                  </a:lnTo>
                  <a:lnTo>
                    <a:pt x="148" y="95"/>
                  </a:lnTo>
                  <a:lnTo>
                    <a:pt x="153" y="79"/>
                  </a:lnTo>
                  <a:lnTo>
                    <a:pt x="160" y="62"/>
                  </a:lnTo>
                  <a:lnTo>
                    <a:pt x="168" y="47"/>
                  </a:lnTo>
                  <a:lnTo>
                    <a:pt x="174" y="31"/>
                  </a:lnTo>
                  <a:lnTo>
                    <a:pt x="182" y="16"/>
                  </a:lnTo>
                  <a:lnTo>
                    <a:pt x="188" y="0"/>
                  </a:lnTo>
                  <a:lnTo>
                    <a:pt x="187" y="213"/>
                  </a:lnTo>
                  <a:lnTo>
                    <a:pt x="182" y="434"/>
                  </a:lnTo>
                  <a:lnTo>
                    <a:pt x="174" y="658"/>
                  </a:lnTo>
                  <a:lnTo>
                    <a:pt x="166" y="880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89" name="Freeform 33"/>
            <p:cNvSpPr>
              <a:spLocks/>
            </p:cNvSpPr>
            <p:nvPr/>
          </p:nvSpPr>
          <p:spPr bwMode="auto">
            <a:xfrm>
              <a:off x="3340" y="3780"/>
              <a:ext cx="17" cy="34"/>
            </a:xfrm>
            <a:custGeom>
              <a:avLst/>
              <a:gdLst>
                <a:gd name="T0" fmla="*/ 13 w 34"/>
                <a:gd name="T1" fmla="*/ 0 h 69"/>
                <a:gd name="T2" fmla="*/ 11 w 34"/>
                <a:gd name="T3" fmla="*/ 16 h 69"/>
                <a:gd name="T4" fmla="*/ 16 w 34"/>
                <a:gd name="T5" fmla="*/ 35 h 69"/>
                <a:gd name="T6" fmla="*/ 24 w 34"/>
                <a:gd name="T7" fmla="*/ 52 h 69"/>
                <a:gd name="T8" fmla="*/ 34 w 34"/>
                <a:gd name="T9" fmla="*/ 69 h 69"/>
                <a:gd name="T10" fmla="*/ 2 w 34"/>
                <a:gd name="T11" fmla="*/ 64 h 69"/>
                <a:gd name="T12" fmla="*/ 2 w 34"/>
                <a:gd name="T13" fmla="*/ 46 h 69"/>
                <a:gd name="T14" fmla="*/ 0 w 34"/>
                <a:gd name="T15" fmla="*/ 27 h 69"/>
                <a:gd name="T16" fmla="*/ 3 w 34"/>
                <a:gd name="T17" fmla="*/ 12 h 69"/>
                <a:gd name="T18" fmla="*/ 13 w 34"/>
                <a:gd name="T19" fmla="*/ 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"/>
                <a:gd name="T31" fmla="*/ 0 h 69"/>
                <a:gd name="T32" fmla="*/ 34 w 34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" h="69">
                  <a:moveTo>
                    <a:pt x="13" y="0"/>
                  </a:moveTo>
                  <a:lnTo>
                    <a:pt x="11" y="16"/>
                  </a:lnTo>
                  <a:lnTo>
                    <a:pt x="16" y="35"/>
                  </a:lnTo>
                  <a:lnTo>
                    <a:pt x="24" y="52"/>
                  </a:lnTo>
                  <a:lnTo>
                    <a:pt x="34" y="69"/>
                  </a:lnTo>
                  <a:lnTo>
                    <a:pt x="2" y="64"/>
                  </a:lnTo>
                  <a:lnTo>
                    <a:pt x="2" y="46"/>
                  </a:lnTo>
                  <a:lnTo>
                    <a:pt x="0" y="27"/>
                  </a:lnTo>
                  <a:lnTo>
                    <a:pt x="3" y="1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2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90" name="Freeform 34"/>
            <p:cNvSpPr>
              <a:spLocks/>
            </p:cNvSpPr>
            <p:nvPr/>
          </p:nvSpPr>
          <p:spPr bwMode="auto">
            <a:xfrm>
              <a:off x="3607" y="3780"/>
              <a:ext cx="78" cy="323"/>
            </a:xfrm>
            <a:custGeom>
              <a:avLst/>
              <a:gdLst>
                <a:gd name="T0" fmla="*/ 137 w 156"/>
                <a:gd name="T1" fmla="*/ 109 h 646"/>
                <a:gd name="T2" fmla="*/ 142 w 156"/>
                <a:gd name="T3" fmla="*/ 106 h 646"/>
                <a:gd name="T4" fmla="*/ 145 w 156"/>
                <a:gd name="T5" fmla="*/ 103 h 646"/>
                <a:gd name="T6" fmla="*/ 149 w 156"/>
                <a:gd name="T7" fmla="*/ 101 h 646"/>
                <a:gd name="T8" fmla="*/ 156 w 156"/>
                <a:gd name="T9" fmla="*/ 101 h 646"/>
                <a:gd name="T10" fmla="*/ 146 w 156"/>
                <a:gd name="T11" fmla="*/ 169 h 646"/>
                <a:gd name="T12" fmla="*/ 139 w 156"/>
                <a:gd name="T13" fmla="*/ 239 h 646"/>
                <a:gd name="T14" fmla="*/ 131 w 156"/>
                <a:gd name="T15" fmla="*/ 307 h 646"/>
                <a:gd name="T16" fmla="*/ 119 w 156"/>
                <a:gd name="T17" fmla="*/ 373 h 646"/>
                <a:gd name="T18" fmla="*/ 111 w 156"/>
                <a:gd name="T19" fmla="*/ 405 h 646"/>
                <a:gd name="T20" fmla="*/ 103 w 156"/>
                <a:gd name="T21" fmla="*/ 438 h 646"/>
                <a:gd name="T22" fmla="*/ 95 w 156"/>
                <a:gd name="T23" fmla="*/ 472 h 646"/>
                <a:gd name="T24" fmla="*/ 86 w 156"/>
                <a:gd name="T25" fmla="*/ 504 h 646"/>
                <a:gd name="T26" fmla="*/ 78 w 156"/>
                <a:gd name="T27" fmla="*/ 537 h 646"/>
                <a:gd name="T28" fmla="*/ 71 w 156"/>
                <a:gd name="T29" fmla="*/ 569 h 646"/>
                <a:gd name="T30" fmla="*/ 63 w 156"/>
                <a:gd name="T31" fmla="*/ 601 h 646"/>
                <a:gd name="T32" fmla="*/ 57 w 156"/>
                <a:gd name="T33" fmla="*/ 635 h 646"/>
                <a:gd name="T34" fmla="*/ 51 w 156"/>
                <a:gd name="T35" fmla="*/ 639 h 646"/>
                <a:gd name="T36" fmla="*/ 46 w 156"/>
                <a:gd name="T37" fmla="*/ 642 h 646"/>
                <a:gd name="T38" fmla="*/ 40 w 156"/>
                <a:gd name="T39" fmla="*/ 645 h 646"/>
                <a:gd name="T40" fmla="*/ 34 w 156"/>
                <a:gd name="T41" fmla="*/ 645 h 646"/>
                <a:gd name="T42" fmla="*/ 26 w 156"/>
                <a:gd name="T43" fmla="*/ 646 h 646"/>
                <a:gd name="T44" fmla="*/ 20 w 156"/>
                <a:gd name="T45" fmla="*/ 646 h 646"/>
                <a:gd name="T46" fmla="*/ 12 w 156"/>
                <a:gd name="T47" fmla="*/ 646 h 646"/>
                <a:gd name="T48" fmla="*/ 4 w 156"/>
                <a:gd name="T49" fmla="*/ 646 h 646"/>
                <a:gd name="T50" fmla="*/ 1 w 156"/>
                <a:gd name="T51" fmla="*/ 614 h 646"/>
                <a:gd name="T52" fmla="*/ 0 w 156"/>
                <a:gd name="T53" fmla="*/ 580 h 646"/>
                <a:gd name="T54" fmla="*/ 1 w 156"/>
                <a:gd name="T55" fmla="*/ 546 h 646"/>
                <a:gd name="T56" fmla="*/ 0 w 156"/>
                <a:gd name="T57" fmla="*/ 512 h 646"/>
                <a:gd name="T58" fmla="*/ 3 w 156"/>
                <a:gd name="T59" fmla="*/ 402 h 646"/>
                <a:gd name="T60" fmla="*/ 7 w 156"/>
                <a:gd name="T61" fmla="*/ 293 h 646"/>
                <a:gd name="T62" fmla="*/ 9 w 156"/>
                <a:gd name="T63" fmla="*/ 185 h 646"/>
                <a:gd name="T64" fmla="*/ 4 w 156"/>
                <a:gd name="T65" fmla="*/ 75 h 646"/>
                <a:gd name="T66" fmla="*/ 14 w 156"/>
                <a:gd name="T67" fmla="*/ 0 h 646"/>
                <a:gd name="T68" fmla="*/ 26 w 156"/>
                <a:gd name="T69" fmla="*/ 15 h 646"/>
                <a:gd name="T70" fmla="*/ 38 w 156"/>
                <a:gd name="T71" fmla="*/ 35 h 646"/>
                <a:gd name="T72" fmla="*/ 51 w 156"/>
                <a:gd name="T73" fmla="*/ 55 h 646"/>
                <a:gd name="T74" fmla="*/ 64 w 156"/>
                <a:gd name="T75" fmla="*/ 75 h 646"/>
                <a:gd name="T76" fmla="*/ 78 w 156"/>
                <a:gd name="T77" fmla="*/ 92 h 646"/>
                <a:gd name="T78" fmla="*/ 95 w 156"/>
                <a:gd name="T79" fmla="*/ 106 h 646"/>
                <a:gd name="T80" fmla="*/ 114 w 156"/>
                <a:gd name="T81" fmla="*/ 112 h 646"/>
                <a:gd name="T82" fmla="*/ 137 w 156"/>
                <a:gd name="T83" fmla="*/ 109 h 6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6"/>
                <a:gd name="T127" fmla="*/ 0 h 646"/>
                <a:gd name="T128" fmla="*/ 156 w 156"/>
                <a:gd name="T129" fmla="*/ 646 h 6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6" h="646">
                  <a:moveTo>
                    <a:pt x="137" y="109"/>
                  </a:moveTo>
                  <a:lnTo>
                    <a:pt x="142" y="106"/>
                  </a:lnTo>
                  <a:lnTo>
                    <a:pt x="145" y="103"/>
                  </a:lnTo>
                  <a:lnTo>
                    <a:pt x="149" y="101"/>
                  </a:lnTo>
                  <a:lnTo>
                    <a:pt x="156" y="101"/>
                  </a:lnTo>
                  <a:lnTo>
                    <a:pt x="146" y="169"/>
                  </a:lnTo>
                  <a:lnTo>
                    <a:pt x="139" y="239"/>
                  </a:lnTo>
                  <a:lnTo>
                    <a:pt x="131" y="307"/>
                  </a:lnTo>
                  <a:lnTo>
                    <a:pt x="119" y="373"/>
                  </a:lnTo>
                  <a:lnTo>
                    <a:pt x="111" y="405"/>
                  </a:lnTo>
                  <a:lnTo>
                    <a:pt x="103" y="438"/>
                  </a:lnTo>
                  <a:lnTo>
                    <a:pt x="95" y="472"/>
                  </a:lnTo>
                  <a:lnTo>
                    <a:pt x="86" y="504"/>
                  </a:lnTo>
                  <a:lnTo>
                    <a:pt x="78" y="537"/>
                  </a:lnTo>
                  <a:lnTo>
                    <a:pt x="71" y="569"/>
                  </a:lnTo>
                  <a:lnTo>
                    <a:pt x="63" y="601"/>
                  </a:lnTo>
                  <a:lnTo>
                    <a:pt x="57" y="635"/>
                  </a:lnTo>
                  <a:lnTo>
                    <a:pt x="51" y="639"/>
                  </a:lnTo>
                  <a:lnTo>
                    <a:pt x="46" y="642"/>
                  </a:lnTo>
                  <a:lnTo>
                    <a:pt x="40" y="645"/>
                  </a:lnTo>
                  <a:lnTo>
                    <a:pt x="34" y="645"/>
                  </a:lnTo>
                  <a:lnTo>
                    <a:pt x="26" y="646"/>
                  </a:lnTo>
                  <a:lnTo>
                    <a:pt x="20" y="646"/>
                  </a:lnTo>
                  <a:lnTo>
                    <a:pt x="12" y="646"/>
                  </a:lnTo>
                  <a:lnTo>
                    <a:pt x="4" y="646"/>
                  </a:lnTo>
                  <a:lnTo>
                    <a:pt x="1" y="614"/>
                  </a:lnTo>
                  <a:lnTo>
                    <a:pt x="0" y="580"/>
                  </a:lnTo>
                  <a:lnTo>
                    <a:pt x="1" y="546"/>
                  </a:lnTo>
                  <a:lnTo>
                    <a:pt x="0" y="512"/>
                  </a:lnTo>
                  <a:lnTo>
                    <a:pt x="3" y="402"/>
                  </a:lnTo>
                  <a:lnTo>
                    <a:pt x="7" y="293"/>
                  </a:lnTo>
                  <a:lnTo>
                    <a:pt x="9" y="185"/>
                  </a:lnTo>
                  <a:lnTo>
                    <a:pt x="4" y="75"/>
                  </a:lnTo>
                  <a:lnTo>
                    <a:pt x="14" y="0"/>
                  </a:lnTo>
                  <a:lnTo>
                    <a:pt x="26" y="15"/>
                  </a:lnTo>
                  <a:lnTo>
                    <a:pt x="38" y="35"/>
                  </a:lnTo>
                  <a:lnTo>
                    <a:pt x="51" y="55"/>
                  </a:lnTo>
                  <a:lnTo>
                    <a:pt x="64" y="75"/>
                  </a:lnTo>
                  <a:lnTo>
                    <a:pt x="78" y="92"/>
                  </a:lnTo>
                  <a:lnTo>
                    <a:pt x="95" y="106"/>
                  </a:lnTo>
                  <a:lnTo>
                    <a:pt x="114" y="112"/>
                  </a:lnTo>
                  <a:lnTo>
                    <a:pt x="137" y="109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91" name="Freeform 35"/>
            <p:cNvSpPr>
              <a:spLocks/>
            </p:cNvSpPr>
            <p:nvPr/>
          </p:nvSpPr>
          <p:spPr bwMode="auto">
            <a:xfrm>
              <a:off x="3235" y="3786"/>
              <a:ext cx="54" cy="28"/>
            </a:xfrm>
            <a:custGeom>
              <a:avLst/>
              <a:gdLst>
                <a:gd name="T0" fmla="*/ 105 w 108"/>
                <a:gd name="T1" fmla="*/ 6 h 57"/>
                <a:gd name="T2" fmla="*/ 108 w 108"/>
                <a:gd name="T3" fmla="*/ 25 h 57"/>
                <a:gd name="T4" fmla="*/ 107 w 108"/>
                <a:gd name="T5" fmla="*/ 37 h 57"/>
                <a:gd name="T6" fmla="*/ 101 w 108"/>
                <a:gd name="T7" fmla="*/ 45 h 57"/>
                <a:gd name="T8" fmla="*/ 91 w 108"/>
                <a:gd name="T9" fmla="*/ 49 h 57"/>
                <a:gd name="T10" fmla="*/ 79 w 108"/>
                <a:gd name="T11" fmla="*/ 52 h 57"/>
                <a:gd name="T12" fmla="*/ 67 w 108"/>
                <a:gd name="T13" fmla="*/ 54 h 57"/>
                <a:gd name="T14" fmla="*/ 53 w 108"/>
                <a:gd name="T15" fmla="*/ 55 h 57"/>
                <a:gd name="T16" fmla="*/ 42 w 108"/>
                <a:gd name="T17" fmla="*/ 57 h 57"/>
                <a:gd name="T18" fmla="*/ 30 w 108"/>
                <a:gd name="T19" fmla="*/ 54 h 57"/>
                <a:gd name="T20" fmla="*/ 17 w 108"/>
                <a:gd name="T21" fmla="*/ 51 h 57"/>
                <a:gd name="T22" fmla="*/ 7 w 108"/>
                <a:gd name="T23" fmla="*/ 46 h 57"/>
                <a:gd name="T24" fmla="*/ 0 w 108"/>
                <a:gd name="T25" fmla="*/ 37 h 57"/>
                <a:gd name="T26" fmla="*/ 8 w 108"/>
                <a:gd name="T27" fmla="*/ 23 h 57"/>
                <a:gd name="T28" fmla="*/ 17 w 108"/>
                <a:gd name="T29" fmla="*/ 12 h 57"/>
                <a:gd name="T30" fmla="*/ 30 w 108"/>
                <a:gd name="T31" fmla="*/ 4 h 57"/>
                <a:gd name="T32" fmla="*/ 44 w 108"/>
                <a:gd name="T33" fmla="*/ 0 h 57"/>
                <a:gd name="T34" fmla="*/ 59 w 108"/>
                <a:gd name="T35" fmla="*/ 0 h 57"/>
                <a:gd name="T36" fmla="*/ 74 w 108"/>
                <a:gd name="T37" fmla="*/ 0 h 57"/>
                <a:gd name="T38" fmla="*/ 90 w 108"/>
                <a:gd name="T39" fmla="*/ 3 h 57"/>
                <a:gd name="T40" fmla="*/ 105 w 108"/>
                <a:gd name="T41" fmla="*/ 6 h 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57"/>
                <a:gd name="T65" fmla="*/ 108 w 108"/>
                <a:gd name="T66" fmla="*/ 57 h 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57">
                  <a:moveTo>
                    <a:pt x="105" y="6"/>
                  </a:moveTo>
                  <a:lnTo>
                    <a:pt x="108" y="25"/>
                  </a:lnTo>
                  <a:lnTo>
                    <a:pt x="107" y="37"/>
                  </a:lnTo>
                  <a:lnTo>
                    <a:pt x="101" y="45"/>
                  </a:lnTo>
                  <a:lnTo>
                    <a:pt x="91" y="49"/>
                  </a:lnTo>
                  <a:lnTo>
                    <a:pt x="79" y="52"/>
                  </a:lnTo>
                  <a:lnTo>
                    <a:pt x="67" y="54"/>
                  </a:lnTo>
                  <a:lnTo>
                    <a:pt x="53" y="55"/>
                  </a:lnTo>
                  <a:lnTo>
                    <a:pt x="42" y="57"/>
                  </a:lnTo>
                  <a:lnTo>
                    <a:pt x="30" y="54"/>
                  </a:lnTo>
                  <a:lnTo>
                    <a:pt x="17" y="51"/>
                  </a:lnTo>
                  <a:lnTo>
                    <a:pt x="7" y="46"/>
                  </a:lnTo>
                  <a:lnTo>
                    <a:pt x="0" y="37"/>
                  </a:lnTo>
                  <a:lnTo>
                    <a:pt x="8" y="23"/>
                  </a:lnTo>
                  <a:lnTo>
                    <a:pt x="17" y="12"/>
                  </a:lnTo>
                  <a:lnTo>
                    <a:pt x="30" y="4"/>
                  </a:lnTo>
                  <a:lnTo>
                    <a:pt x="44" y="0"/>
                  </a:lnTo>
                  <a:lnTo>
                    <a:pt x="59" y="0"/>
                  </a:lnTo>
                  <a:lnTo>
                    <a:pt x="74" y="0"/>
                  </a:lnTo>
                  <a:lnTo>
                    <a:pt x="90" y="3"/>
                  </a:lnTo>
                  <a:lnTo>
                    <a:pt x="105" y="6"/>
                  </a:lnTo>
                  <a:close/>
                </a:path>
              </a:pathLst>
            </a:custGeom>
            <a:solidFill>
              <a:srgbClr val="992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92" name="Freeform 36"/>
            <p:cNvSpPr>
              <a:spLocks/>
            </p:cNvSpPr>
            <p:nvPr/>
          </p:nvSpPr>
          <p:spPr bwMode="auto">
            <a:xfrm>
              <a:off x="3196" y="3802"/>
              <a:ext cx="28" cy="273"/>
            </a:xfrm>
            <a:custGeom>
              <a:avLst/>
              <a:gdLst>
                <a:gd name="T0" fmla="*/ 57 w 57"/>
                <a:gd name="T1" fmla="*/ 57 h 547"/>
                <a:gd name="T2" fmla="*/ 54 w 57"/>
                <a:gd name="T3" fmla="*/ 178 h 547"/>
                <a:gd name="T4" fmla="*/ 49 w 57"/>
                <a:gd name="T5" fmla="*/ 298 h 547"/>
                <a:gd name="T6" fmla="*/ 43 w 57"/>
                <a:gd name="T7" fmla="*/ 420 h 547"/>
                <a:gd name="T8" fmla="*/ 38 w 57"/>
                <a:gd name="T9" fmla="*/ 547 h 547"/>
                <a:gd name="T10" fmla="*/ 15 w 57"/>
                <a:gd name="T11" fmla="*/ 505 h 547"/>
                <a:gd name="T12" fmla="*/ 4 w 57"/>
                <a:gd name="T13" fmla="*/ 457 h 547"/>
                <a:gd name="T14" fmla="*/ 0 w 57"/>
                <a:gd name="T15" fmla="*/ 408 h 547"/>
                <a:gd name="T16" fmla="*/ 1 w 57"/>
                <a:gd name="T17" fmla="*/ 357 h 547"/>
                <a:gd name="T18" fmla="*/ 6 w 57"/>
                <a:gd name="T19" fmla="*/ 304 h 547"/>
                <a:gd name="T20" fmla="*/ 10 w 57"/>
                <a:gd name="T21" fmla="*/ 253 h 547"/>
                <a:gd name="T22" fmla="*/ 13 w 57"/>
                <a:gd name="T23" fmla="*/ 202 h 547"/>
                <a:gd name="T24" fmla="*/ 13 w 57"/>
                <a:gd name="T25" fmla="*/ 156 h 547"/>
                <a:gd name="T26" fmla="*/ 18 w 57"/>
                <a:gd name="T27" fmla="*/ 113 h 547"/>
                <a:gd name="T28" fmla="*/ 18 w 57"/>
                <a:gd name="T29" fmla="*/ 74 h 547"/>
                <a:gd name="T30" fmla="*/ 20 w 57"/>
                <a:gd name="T31" fmla="*/ 37 h 547"/>
                <a:gd name="T32" fmla="*/ 30 w 57"/>
                <a:gd name="T33" fmla="*/ 0 h 547"/>
                <a:gd name="T34" fmla="*/ 34 w 57"/>
                <a:gd name="T35" fmla="*/ 16 h 547"/>
                <a:gd name="T36" fmla="*/ 37 w 57"/>
                <a:gd name="T37" fmla="*/ 31 h 547"/>
                <a:gd name="T38" fmla="*/ 44 w 57"/>
                <a:gd name="T39" fmla="*/ 45 h 547"/>
                <a:gd name="T40" fmla="*/ 57 w 57"/>
                <a:gd name="T41" fmla="*/ 57 h 54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547"/>
                <a:gd name="T65" fmla="*/ 57 w 57"/>
                <a:gd name="T66" fmla="*/ 547 h 54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547">
                  <a:moveTo>
                    <a:pt x="57" y="57"/>
                  </a:moveTo>
                  <a:lnTo>
                    <a:pt x="54" y="178"/>
                  </a:lnTo>
                  <a:lnTo>
                    <a:pt x="49" y="298"/>
                  </a:lnTo>
                  <a:lnTo>
                    <a:pt x="43" y="420"/>
                  </a:lnTo>
                  <a:lnTo>
                    <a:pt x="38" y="547"/>
                  </a:lnTo>
                  <a:lnTo>
                    <a:pt x="15" y="505"/>
                  </a:lnTo>
                  <a:lnTo>
                    <a:pt x="4" y="457"/>
                  </a:lnTo>
                  <a:lnTo>
                    <a:pt x="0" y="408"/>
                  </a:lnTo>
                  <a:lnTo>
                    <a:pt x="1" y="357"/>
                  </a:lnTo>
                  <a:lnTo>
                    <a:pt x="6" y="304"/>
                  </a:lnTo>
                  <a:lnTo>
                    <a:pt x="10" y="253"/>
                  </a:lnTo>
                  <a:lnTo>
                    <a:pt x="13" y="202"/>
                  </a:lnTo>
                  <a:lnTo>
                    <a:pt x="13" y="156"/>
                  </a:lnTo>
                  <a:lnTo>
                    <a:pt x="18" y="113"/>
                  </a:lnTo>
                  <a:lnTo>
                    <a:pt x="18" y="74"/>
                  </a:lnTo>
                  <a:lnTo>
                    <a:pt x="20" y="37"/>
                  </a:lnTo>
                  <a:lnTo>
                    <a:pt x="30" y="0"/>
                  </a:lnTo>
                  <a:lnTo>
                    <a:pt x="34" y="16"/>
                  </a:lnTo>
                  <a:lnTo>
                    <a:pt x="37" y="31"/>
                  </a:lnTo>
                  <a:lnTo>
                    <a:pt x="44" y="45"/>
                  </a:lnTo>
                  <a:lnTo>
                    <a:pt x="57" y="57"/>
                  </a:lnTo>
                  <a:close/>
                </a:path>
              </a:pathLst>
            </a:custGeom>
            <a:solidFill>
              <a:srgbClr val="4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93" name="Freeform 37"/>
            <p:cNvSpPr>
              <a:spLocks/>
            </p:cNvSpPr>
            <p:nvPr/>
          </p:nvSpPr>
          <p:spPr bwMode="auto">
            <a:xfrm>
              <a:off x="3306" y="3804"/>
              <a:ext cx="13" cy="7"/>
            </a:xfrm>
            <a:custGeom>
              <a:avLst/>
              <a:gdLst>
                <a:gd name="T0" fmla="*/ 0 w 25"/>
                <a:gd name="T1" fmla="*/ 12 h 12"/>
                <a:gd name="T2" fmla="*/ 7 w 25"/>
                <a:gd name="T3" fmla="*/ 0 h 12"/>
                <a:gd name="T4" fmla="*/ 25 w 25"/>
                <a:gd name="T5" fmla="*/ 8 h 12"/>
                <a:gd name="T6" fmla="*/ 0 w 25"/>
                <a:gd name="T7" fmla="*/ 12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12"/>
                <a:gd name="T14" fmla="*/ 25 w 25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12">
                  <a:moveTo>
                    <a:pt x="0" y="12"/>
                  </a:moveTo>
                  <a:lnTo>
                    <a:pt x="7" y="0"/>
                  </a:lnTo>
                  <a:lnTo>
                    <a:pt x="25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92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94" name="Freeform 38"/>
            <p:cNvSpPr>
              <a:spLocks/>
            </p:cNvSpPr>
            <p:nvPr/>
          </p:nvSpPr>
          <p:spPr bwMode="auto">
            <a:xfrm>
              <a:off x="3444" y="3804"/>
              <a:ext cx="62" cy="382"/>
            </a:xfrm>
            <a:custGeom>
              <a:avLst/>
              <a:gdLst>
                <a:gd name="T0" fmla="*/ 88 w 125"/>
                <a:gd name="T1" fmla="*/ 12 h 764"/>
                <a:gd name="T2" fmla="*/ 93 w 125"/>
                <a:gd name="T3" fmla="*/ 202 h 764"/>
                <a:gd name="T4" fmla="*/ 104 w 125"/>
                <a:gd name="T5" fmla="*/ 392 h 764"/>
                <a:gd name="T6" fmla="*/ 116 w 125"/>
                <a:gd name="T7" fmla="*/ 579 h 764"/>
                <a:gd name="T8" fmla="*/ 125 w 125"/>
                <a:gd name="T9" fmla="*/ 764 h 764"/>
                <a:gd name="T10" fmla="*/ 116 w 125"/>
                <a:gd name="T11" fmla="*/ 764 h 764"/>
                <a:gd name="T12" fmla="*/ 107 w 125"/>
                <a:gd name="T13" fmla="*/ 764 h 764"/>
                <a:gd name="T14" fmla="*/ 96 w 125"/>
                <a:gd name="T15" fmla="*/ 764 h 764"/>
                <a:gd name="T16" fmla="*/ 85 w 125"/>
                <a:gd name="T17" fmla="*/ 761 h 764"/>
                <a:gd name="T18" fmla="*/ 76 w 125"/>
                <a:gd name="T19" fmla="*/ 758 h 764"/>
                <a:gd name="T20" fmla="*/ 68 w 125"/>
                <a:gd name="T21" fmla="*/ 753 h 764"/>
                <a:gd name="T22" fmla="*/ 62 w 125"/>
                <a:gd name="T23" fmla="*/ 745 h 764"/>
                <a:gd name="T24" fmla="*/ 59 w 125"/>
                <a:gd name="T25" fmla="*/ 735 h 764"/>
                <a:gd name="T26" fmla="*/ 45 w 125"/>
                <a:gd name="T27" fmla="*/ 667 h 764"/>
                <a:gd name="T28" fmla="*/ 36 w 125"/>
                <a:gd name="T29" fmla="*/ 597 h 764"/>
                <a:gd name="T30" fmla="*/ 30 w 125"/>
                <a:gd name="T31" fmla="*/ 526 h 764"/>
                <a:gd name="T32" fmla="*/ 25 w 125"/>
                <a:gd name="T33" fmla="*/ 452 h 764"/>
                <a:gd name="T34" fmla="*/ 22 w 125"/>
                <a:gd name="T35" fmla="*/ 380 h 764"/>
                <a:gd name="T36" fmla="*/ 19 w 125"/>
                <a:gd name="T37" fmla="*/ 306 h 764"/>
                <a:gd name="T38" fmla="*/ 14 w 125"/>
                <a:gd name="T39" fmla="*/ 231 h 764"/>
                <a:gd name="T40" fmla="*/ 8 w 125"/>
                <a:gd name="T41" fmla="*/ 157 h 764"/>
                <a:gd name="T42" fmla="*/ 6 w 125"/>
                <a:gd name="T43" fmla="*/ 119 h 764"/>
                <a:gd name="T44" fmla="*/ 2 w 125"/>
                <a:gd name="T45" fmla="*/ 79 h 764"/>
                <a:gd name="T46" fmla="*/ 0 w 125"/>
                <a:gd name="T47" fmla="*/ 37 h 764"/>
                <a:gd name="T48" fmla="*/ 13 w 125"/>
                <a:gd name="T49" fmla="*/ 0 h 764"/>
                <a:gd name="T50" fmla="*/ 88 w 125"/>
                <a:gd name="T51" fmla="*/ 12 h 76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5"/>
                <a:gd name="T79" fmla="*/ 0 h 764"/>
                <a:gd name="T80" fmla="*/ 125 w 125"/>
                <a:gd name="T81" fmla="*/ 764 h 76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5" h="764">
                  <a:moveTo>
                    <a:pt x="88" y="12"/>
                  </a:moveTo>
                  <a:lnTo>
                    <a:pt x="93" y="202"/>
                  </a:lnTo>
                  <a:lnTo>
                    <a:pt x="104" y="392"/>
                  </a:lnTo>
                  <a:lnTo>
                    <a:pt x="116" y="579"/>
                  </a:lnTo>
                  <a:lnTo>
                    <a:pt x="125" y="764"/>
                  </a:lnTo>
                  <a:lnTo>
                    <a:pt x="116" y="764"/>
                  </a:lnTo>
                  <a:lnTo>
                    <a:pt x="107" y="764"/>
                  </a:lnTo>
                  <a:lnTo>
                    <a:pt x="96" y="764"/>
                  </a:lnTo>
                  <a:lnTo>
                    <a:pt x="85" y="761"/>
                  </a:lnTo>
                  <a:lnTo>
                    <a:pt x="76" y="758"/>
                  </a:lnTo>
                  <a:lnTo>
                    <a:pt x="68" y="753"/>
                  </a:lnTo>
                  <a:lnTo>
                    <a:pt x="62" y="745"/>
                  </a:lnTo>
                  <a:lnTo>
                    <a:pt x="59" y="735"/>
                  </a:lnTo>
                  <a:lnTo>
                    <a:pt x="45" y="667"/>
                  </a:lnTo>
                  <a:lnTo>
                    <a:pt x="36" y="597"/>
                  </a:lnTo>
                  <a:lnTo>
                    <a:pt x="30" y="526"/>
                  </a:lnTo>
                  <a:lnTo>
                    <a:pt x="25" y="452"/>
                  </a:lnTo>
                  <a:lnTo>
                    <a:pt x="22" y="380"/>
                  </a:lnTo>
                  <a:lnTo>
                    <a:pt x="19" y="306"/>
                  </a:lnTo>
                  <a:lnTo>
                    <a:pt x="14" y="231"/>
                  </a:lnTo>
                  <a:lnTo>
                    <a:pt x="8" y="157"/>
                  </a:lnTo>
                  <a:lnTo>
                    <a:pt x="6" y="119"/>
                  </a:lnTo>
                  <a:lnTo>
                    <a:pt x="2" y="79"/>
                  </a:lnTo>
                  <a:lnTo>
                    <a:pt x="0" y="37"/>
                  </a:lnTo>
                  <a:lnTo>
                    <a:pt x="13" y="0"/>
                  </a:lnTo>
                  <a:lnTo>
                    <a:pt x="88" y="12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95" name="Freeform 39"/>
            <p:cNvSpPr>
              <a:spLocks/>
            </p:cNvSpPr>
            <p:nvPr/>
          </p:nvSpPr>
          <p:spPr bwMode="auto">
            <a:xfrm>
              <a:off x="3654" y="3806"/>
              <a:ext cx="98" cy="293"/>
            </a:xfrm>
            <a:custGeom>
              <a:avLst/>
              <a:gdLst>
                <a:gd name="T0" fmla="*/ 28 w 196"/>
                <a:gd name="T1" fmla="*/ 583 h 587"/>
                <a:gd name="T2" fmla="*/ 0 w 196"/>
                <a:gd name="T3" fmla="*/ 587 h 587"/>
                <a:gd name="T4" fmla="*/ 14 w 196"/>
                <a:gd name="T5" fmla="*/ 520 h 587"/>
                <a:gd name="T6" fmla="*/ 26 w 196"/>
                <a:gd name="T7" fmla="*/ 454 h 587"/>
                <a:gd name="T8" fmla="*/ 38 w 196"/>
                <a:gd name="T9" fmla="*/ 386 h 587"/>
                <a:gd name="T10" fmla="*/ 51 w 196"/>
                <a:gd name="T11" fmla="*/ 316 h 587"/>
                <a:gd name="T12" fmla="*/ 62 w 196"/>
                <a:gd name="T13" fmla="*/ 248 h 587"/>
                <a:gd name="T14" fmla="*/ 71 w 196"/>
                <a:gd name="T15" fmla="*/ 179 h 587"/>
                <a:gd name="T16" fmla="*/ 82 w 196"/>
                <a:gd name="T17" fmla="*/ 110 h 587"/>
                <a:gd name="T18" fmla="*/ 91 w 196"/>
                <a:gd name="T19" fmla="*/ 42 h 587"/>
                <a:gd name="T20" fmla="*/ 196 w 196"/>
                <a:gd name="T21" fmla="*/ 0 h 587"/>
                <a:gd name="T22" fmla="*/ 182 w 196"/>
                <a:gd name="T23" fmla="*/ 74 h 587"/>
                <a:gd name="T24" fmla="*/ 167 w 196"/>
                <a:gd name="T25" fmla="*/ 148 h 587"/>
                <a:gd name="T26" fmla="*/ 150 w 196"/>
                <a:gd name="T27" fmla="*/ 222 h 587"/>
                <a:gd name="T28" fmla="*/ 130 w 196"/>
                <a:gd name="T29" fmla="*/ 296 h 587"/>
                <a:gd name="T30" fmla="*/ 106 w 196"/>
                <a:gd name="T31" fmla="*/ 369 h 587"/>
                <a:gd name="T32" fmla="*/ 83 w 196"/>
                <a:gd name="T33" fmla="*/ 441 h 587"/>
                <a:gd name="T34" fmla="*/ 55 w 196"/>
                <a:gd name="T35" fmla="*/ 514 h 587"/>
                <a:gd name="T36" fmla="*/ 28 w 196"/>
                <a:gd name="T37" fmla="*/ 583 h 5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6"/>
                <a:gd name="T58" fmla="*/ 0 h 587"/>
                <a:gd name="T59" fmla="*/ 196 w 196"/>
                <a:gd name="T60" fmla="*/ 587 h 5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6" h="587">
                  <a:moveTo>
                    <a:pt x="28" y="583"/>
                  </a:moveTo>
                  <a:lnTo>
                    <a:pt x="0" y="587"/>
                  </a:lnTo>
                  <a:lnTo>
                    <a:pt x="14" y="520"/>
                  </a:lnTo>
                  <a:lnTo>
                    <a:pt x="26" y="454"/>
                  </a:lnTo>
                  <a:lnTo>
                    <a:pt x="38" y="386"/>
                  </a:lnTo>
                  <a:lnTo>
                    <a:pt x="51" y="316"/>
                  </a:lnTo>
                  <a:lnTo>
                    <a:pt x="62" y="248"/>
                  </a:lnTo>
                  <a:lnTo>
                    <a:pt x="71" y="179"/>
                  </a:lnTo>
                  <a:lnTo>
                    <a:pt x="82" y="110"/>
                  </a:lnTo>
                  <a:lnTo>
                    <a:pt x="91" y="42"/>
                  </a:lnTo>
                  <a:lnTo>
                    <a:pt x="196" y="0"/>
                  </a:lnTo>
                  <a:lnTo>
                    <a:pt x="182" y="74"/>
                  </a:lnTo>
                  <a:lnTo>
                    <a:pt x="167" y="148"/>
                  </a:lnTo>
                  <a:lnTo>
                    <a:pt x="150" y="222"/>
                  </a:lnTo>
                  <a:lnTo>
                    <a:pt x="130" y="296"/>
                  </a:lnTo>
                  <a:lnTo>
                    <a:pt x="106" y="369"/>
                  </a:lnTo>
                  <a:lnTo>
                    <a:pt x="83" y="441"/>
                  </a:lnTo>
                  <a:lnTo>
                    <a:pt x="55" y="514"/>
                  </a:lnTo>
                  <a:lnTo>
                    <a:pt x="28" y="583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96" name="Freeform 40"/>
            <p:cNvSpPr>
              <a:spLocks/>
            </p:cNvSpPr>
            <p:nvPr/>
          </p:nvSpPr>
          <p:spPr bwMode="auto">
            <a:xfrm>
              <a:off x="3273" y="3827"/>
              <a:ext cx="49" cy="276"/>
            </a:xfrm>
            <a:custGeom>
              <a:avLst/>
              <a:gdLst>
                <a:gd name="T0" fmla="*/ 99 w 99"/>
                <a:gd name="T1" fmla="*/ 0 h 552"/>
                <a:gd name="T2" fmla="*/ 96 w 99"/>
                <a:gd name="T3" fmla="*/ 142 h 552"/>
                <a:gd name="T4" fmla="*/ 82 w 99"/>
                <a:gd name="T5" fmla="*/ 281 h 552"/>
                <a:gd name="T6" fmla="*/ 68 w 99"/>
                <a:gd name="T7" fmla="*/ 418 h 552"/>
                <a:gd name="T8" fmla="*/ 60 w 99"/>
                <a:gd name="T9" fmla="*/ 552 h 552"/>
                <a:gd name="T10" fmla="*/ 53 w 99"/>
                <a:gd name="T11" fmla="*/ 552 h 552"/>
                <a:gd name="T12" fmla="*/ 46 w 99"/>
                <a:gd name="T13" fmla="*/ 552 h 552"/>
                <a:gd name="T14" fmla="*/ 39 w 99"/>
                <a:gd name="T15" fmla="*/ 552 h 552"/>
                <a:gd name="T16" fmla="*/ 31 w 99"/>
                <a:gd name="T17" fmla="*/ 552 h 552"/>
                <a:gd name="T18" fmla="*/ 25 w 99"/>
                <a:gd name="T19" fmla="*/ 552 h 552"/>
                <a:gd name="T20" fmla="*/ 17 w 99"/>
                <a:gd name="T21" fmla="*/ 552 h 552"/>
                <a:gd name="T22" fmla="*/ 8 w 99"/>
                <a:gd name="T23" fmla="*/ 551 h 552"/>
                <a:gd name="T24" fmla="*/ 0 w 99"/>
                <a:gd name="T25" fmla="*/ 549 h 552"/>
                <a:gd name="T26" fmla="*/ 9 w 99"/>
                <a:gd name="T27" fmla="*/ 528 h 552"/>
                <a:gd name="T28" fmla="*/ 12 w 99"/>
                <a:gd name="T29" fmla="*/ 506 h 552"/>
                <a:gd name="T30" fmla="*/ 11 w 99"/>
                <a:gd name="T31" fmla="*/ 481 h 552"/>
                <a:gd name="T32" fmla="*/ 15 w 99"/>
                <a:gd name="T33" fmla="*/ 455 h 552"/>
                <a:gd name="T34" fmla="*/ 15 w 99"/>
                <a:gd name="T35" fmla="*/ 398 h 552"/>
                <a:gd name="T36" fmla="*/ 19 w 99"/>
                <a:gd name="T37" fmla="*/ 341 h 552"/>
                <a:gd name="T38" fmla="*/ 25 w 99"/>
                <a:gd name="T39" fmla="*/ 284 h 552"/>
                <a:gd name="T40" fmla="*/ 32 w 99"/>
                <a:gd name="T41" fmla="*/ 228 h 552"/>
                <a:gd name="T42" fmla="*/ 39 w 99"/>
                <a:gd name="T43" fmla="*/ 174 h 552"/>
                <a:gd name="T44" fmla="*/ 45 w 99"/>
                <a:gd name="T45" fmla="*/ 119 h 552"/>
                <a:gd name="T46" fmla="*/ 46 w 99"/>
                <a:gd name="T47" fmla="*/ 63 h 552"/>
                <a:gd name="T48" fmla="*/ 45 w 99"/>
                <a:gd name="T49" fmla="*/ 7 h 552"/>
                <a:gd name="T50" fmla="*/ 51 w 99"/>
                <a:gd name="T51" fmla="*/ 6 h 552"/>
                <a:gd name="T52" fmla="*/ 56 w 99"/>
                <a:gd name="T53" fmla="*/ 4 h 552"/>
                <a:gd name="T54" fmla="*/ 63 w 99"/>
                <a:gd name="T55" fmla="*/ 3 h 552"/>
                <a:gd name="T56" fmla="*/ 69 w 99"/>
                <a:gd name="T57" fmla="*/ 1 h 552"/>
                <a:gd name="T58" fmla="*/ 77 w 99"/>
                <a:gd name="T59" fmla="*/ 1 h 552"/>
                <a:gd name="T60" fmla="*/ 83 w 99"/>
                <a:gd name="T61" fmla="*/ 0 h 552"/>
                <a:gd name="T62" fmla="*/ 91 w 99"/>
                <a:gd name="T63" fmla="*/ 0 h 552"/>
                <a:gd name="T64" fmla="*/ 99 w 99"/>
                <a:gd name="T65" fmla="*/ 0 h 5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9"/>
                <a:gd name="T100" fmla="*/ 0 h 552"/>
                <a:gd name="T101" fmla="*/ 99 w 99"/>
                <a:gd name="T102" fmla="*/ 552 h 55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9" h="552">
                  <a:moveTo>
                    <a:pt x="99" y="0"/>
                  </a:moveTo>
                  <a:lnTo>
                    <a:pt x="96" y="142"/>
                  </a:lnTo>
                  <a:lnTo>
                    <a:pt x="82" y="281"/>
                  </a:lnTo>
                  <a:lnTo>
                    <a:pt x="68" y="418"/>
                  </a:lnTo>
                  <a:lnTo>
                    <a:pt x="60" y="552"/>
                  </a:lnTo>
                  <a:lnTo>
                    <a:pt x="53" y="552"/>
                  </a:lnTo>
                  <a:lnTo>
                    <a:pt x="46" y="552"/>
                  </a:lnTo>
                  <a:lnTo>
                    <a:pt x="39" y="552"/>
                  </a:lnTo>
                  <a:lnTo>
                    <a:pt x="31" y="552"/>
                  </a:lnTo>
                  <a:lnTo>
                    <a:pt x="25" y="552"/>
                  </a:lnTo>
                  <a:lnTo>
                    <a:pt x="17" y="552"/>
                  </a:lnTo>
                  <a:lnTo>
                    <a:pt x="8" y="551"/>
                  </a:lnTo>
                  <a:lnTo>
                    <a:pt x="0" y="549"/>
                  </a:lnTo>
                  <a:lnTo>
                    <a:pt x="9" y="528"/>
                  </a:lnTo>
                  <a:lnTo>
                    <a:pt x="12" y="506"/>
                  </a:lnTo>
                  <a:lnTo>
                    <a:pt x="11" y="481"/>
                  </a:lnTo>
                  <a:lnTo>
                    <a:pt x="15" y="455"/>
                  </a:lnTo>
                  <a:lnTo>
                    <a:pt x="15" y="398"/>
                  </a:lnTo>
                  <a:lnTo>
                    <a:pt x="19" y="341"/>
                  </a:lnTo>
                  <a:lnTo>
                    <a:pt x="25" y="284"/>
                  </a:lnTo>
                  <a:lnTo>
                    <a:pt x="32" y="228"/>
                  </a:lnTo>
                  <a:lnTo>
                    <a:pt x="39" y="174"/>
                  </a:lnTo>
                  <a:lnTo>
                    <a:pt x="45" y="119"/>
                  </a:lnTo>
                  <a:lnTo>
                    <a:pt x="46" y="63"/>
                  </a:lnTo>
                  <a:lnTo>
                    <a:pt x="45" y="7"/>
                  </a:lnTo>
                  <a:lnTo>
                    <a:pt x="51" y="6"/>
                  </a:lnTo>
                  <a:lnTo>
                    <a:pt x="56" y="4"/>
                  </a:lnTo>
                  <a:lnTo>
                    <a:pt x="63" y="3"/>
                  </a:lnTo>
                  <a:lnTo>
                    <a:pt x="69" y="1"/>
                  </a:lnTo>
                  <a:lnTo>
                    <a:pt x="77" y="1"/>
                  </a:lnTo>
                  <a:lnTo>
                    <a:pt x="83" y="0"/>
                  </a:lnTo>
                  <a:lnTo>
                    <a:pt x="91" y="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97" name="Freeform 41"/>
            <p:cNvSpPr>
              <a:spLocks/>
            </p:cNvSpPr>
            <p:nvPr/>
          </p:nvSpPr>
          <p:spPr bwMode="auto">
            <a:xfrm>
              <a:off x="3231" y="3830"/>
              <a:ext cx="54" cy="272"/>
            </a:xfrm>
            <a:custGeom>
              <a:avLst/>
              <a:gdLst>
                <a:gd name="T0" fmla="*/ 98 w 106"/>
                <a:gd name="T1" fmla="*/ 1 h 543"/>
                <a:gd name="T2" fmla="*/ 95 w 106"/>
                <a:gd name="T3" fmla="*/ 9 h 543"/>
                <a:gd name="T4" fmla="*/ 97 w 106"/>
                <a:gd name="T5" fmla="*/ 17 h 543"/>
                <a:gd name="T6" fmla="*/ 102 w 106"/>
                <a:gd name="T7" fmla="*/ 23 h 543"/>
                <a:gd name="T8" fmla="*/ 106 w 106"/>
                <a:gd name="T9" fmla="*/ 31 h 543"/>
                <a:gd name="T10" fmla="*/ 95 w 106"/>
                <a:gd name="T11" fmla="*/ 151 h 543"/>
                <a:gd name="T12" fmla="*/ 83 w 106"/>
                <a:gd name="T13" fmla="*/ 267 h 543"/>
                <a:gd name="T14" fmla="*/ 72 w 106"/>
                <a:gd name="T15" fmla="*/ 381 h 543"/>
                <a:gd name="T16" fmla="*/ 61 w 106"/>
                <a:gd name="T17" fmla="*/ 501 h 543"/>
                <a:gd name="T18" fmla="*/ 64 w 106"/>
                <a:gd name="T19" fmla="*/ 543 h 543"/>
                <a:gd name="T20" fmla="*/ 7 w 106"/>
                <a:gd name="T21" fmla="*/ 532 h 543"/>
                <a:gd name="T22" fmla="*/ 0 w 106"/>
                <a:gd name="T23" fmla="*/ 401 h 543"/>
                <a:gd name="T24" fmla="*/ 4 w 106"/>
                <a:gd name="T25" fmla="*/ 275 h 543"/>
                <a:gd name="T26" fmla="*/ 15 w 106"/>
                <a:gd name="T27" fmla="*/ 146 h 543"/>
                <a:gd name="T28" fmla="*/ 23 w 106"/>
                <a:gd name="T29" fmla="*/ 12 h 543"/>
                <a:gd name="T30" fmla="*/ 26 w 106"/>
                <a:gd name="T31" fmla="*/ 6 h 543"/>
                <a:gd name="T32" fmla="*/ 32 w 106"/>
                <a:gd name="T33" fmla="*/ 1 h 543"/>
                <a:gd name="T34" fmla="*/ 40 w 106"/>
                <a:gd name="T35" fmla="*/ 0 h 543"/>
                <a:gd name="T36" fmla="*/ 49 w 106"/>
                <a:gd name="T37" fmla="*/ 0 h 543"/>
                <a:gd name="T38" fmla="*/ 58 w 106"/>
                <a:gd name="T39" fmla="*/ 1 h 543"/>
                <a:gd name="T40" fmla="*/ 69 w 106"/>
                <a:gd name="T41" fmla="*/ 3 h 543"/>
                <a:gd name="T42" fmla="*/ 78 w 106"/>
                <a:gd name="T43" fmla="*/ 3 h 543"/>
                <a:gd name="T44" fmla="*/ 88 w 106"/>
                <a:gd name="T45" fmla="*/ 1 h 543"/>
                <a:gd name="T46" fmla="*/ 98 w 106"/>
                <a:gd name="T47" fmla="*/ 1 h 54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6"/>
                <a:gd name="T73" fmla="*/ 0 h 543"/>
                <a:gd name="T74" fmla="*/ 106 w 106"/>
                <a:gd name="T75" fmla="*/ 543 h 54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6" h="543">
                  <a:moveTo>
                    <a:pt x="98" y="1"/>
                  </a:moveTo>
                  <a:lnTo>
                    <a:pt x="95" y="9"/>
                  </a:lnTo>
                  <a:lnTo>
                    <a:pt x="97" y="17"/>
                  </a:lnTo>
                  <a:lnTo>
                    <a:pt x="102" y="23"/>
                  </a:lnTo>
                  <a:lnTo>
                    <a:pt x="106" y="31"/>
                  </a:lnTo>
                  <a:lnTo>
                    <a:pt x="95" y="151"/>
                  </a:lnTo>
                  <a:lnTo>
                    <a:pt x="83" y="267"/>
                  </a:lnTo>
                  <a:lnTo>
                    <a:pt x="72" y="381"/>
                  </a:lnTo>
                  <a:lnTo>
                    <a:pt x="61" y="501"/>
                  </a:lnTo>
                  <a:lnTo>
                    <a:pt x="64" y="543"/>
                  </a:lnTo>
                  <a:lnTo>
                    <a:pt x="7" y="532"/>
                  </a:lnTo>
                  <a:lnTo>
                    <a:pt x="0" y="401"/>
                  </a:lnTo>
                  <a:lnTo>
                    <a:pt x="4" y="275"/>
                  </a:lnTo>
                  <a:lnTo>
                    <a:pt x="15" y="146"/>
                  </a:lnTo>
                  <a:lnTo>
                    <a:pt x="23" y="12"/>
                  </a:lnTo>
                  <a:lnTo>
                    <a:pt x="26" y="6"/>
                  </a:lnTo>
                  <a:lnTo>
                    <a:pt x="32" y="1"/>
                  </a:lnTo>
                  <a:lnTo>
                    <a:pt x="40" y="0"/>
                  </a:lnTo>
                  <a:lnTo>
                    <a:pt x="49" y="0"/>
                  </a:lnTo>
                  <a:lnTo>
                    <a:pt x="58" y="1"/>
                  </a:lnTo>
                  <a:lnTo>
                    <a:pt x="69" y="3"/>
                  </a:lnTo>
                  <a:lnTo>
                    <a:pt x="78" y="3"/>
                  </a:lnTo>
                  <a:lnTo>
                    <a:pt x="88" y="1"/>
                  </a:lnTo>
                  <a:lnTo>
                    <a:pt x="98" y="1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98" name="Freeform 42"/>
            <p:cNvSpPr>
              <a:spLocks/>
            </p:cNvSpPr>
            <p:nvPr/>
          </p:nvSpPr>
          <p:spPr bwMode="auto">
            <a:xfrm>
              <a:off x="3322" y="3831"/>
              <a:ext cx="51" cy="276"/>
            </a:xfrm>
            <a:custGeom>
              <a:avLst/>
              <a:gdLst>
                <a:gd name="T0" fmla="*/ 100 w 100"/>
                <a:gd name="T1" fmla="*/ 34 h 553"/>
                <a:gd name="T2" fmla="*/ 89 w 100"/>
                <a:gd name="T3" fmla="*/ 169 h 553"/>
                <a:gd name="T4" fmla="*/ 80 w 100"/>
                <a:gd name="T5" fmla="*/ 298 h 553"/>
                <a:gd name="T6" fmla="*/ 71 w 100"/>
                <a:gd name="T7" fmla="*/ 425 h 553"/>
                <a:gd name="T8" fmla="*/ 62 w 100"/>
                <a:gd name="T9" fmla="*/ 553 h 553"/>
                <a:gd name="T10" fmla="*/ 0 w 100"/>
                <a:gd name="T11" fmla="*/ 550 h 553"/>
                <a:gd name="T12" fmla="*/ 4 w 100"/>
                <a:gd name="T13" fmla="*/ 414 h 553"/>
                <a:gd name="T14" fmla="*/ 12 w 100"/>
                <a:gd name="T15" fmla="*/ 275 h 553"/>
                <a:gd name="T16" fmla="*/ 21 w 100"/>
                <a:gd name="T17" fmla="*/ 136 h 553"/>
                <a:gd name="T18" fmla="*/ 32 w 100"/>
                <a:gd name="T19" fmla="*/ 0 h 553"/>
                <a:gd name="T20" fmla="*/ 42 w 100"/>
                <a:gd name="T21" fmla="*/ 2 h 553"/>
                <a:gd name="T22" fmla="*/ 52 w 100"/>
                <a:gd name="T23" fmla="*/ 3 h 553"/>
                <a:gd name="T24" fmla="*/ 63 w 100"/>
                <a:gd name="T25" fmla="*/ 5 h 553"/>
                <a:gd name="T26" fmla="*/ 74 w 100"/>
                <a:gd name="T27" fmla="*/ 7 h 553"/>
                <a:gd name="T28" fmla="*/ 83 w 100"/>
                <a:gd name="T29" fmla="*/ 10 h 553"/>
                <a:gd name="T30" fmla="*/ 92 w 100"/>
                <a:gd name="T31" fmla="*/ 16 h 553"/>
                <a:gd name="T32" fmla="*/ 97 w 100"/>
                <a:gd name="T33" fmla="*/ 24 h 553"/>
                <a:gd name="T34" fmla="*/ 100 w 100"/>
                <a:gd name="T35" fmla="*/ 34 h 5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0"/>
                <a:gd name="T55" fmla="*/ 0 h 553"/>
                <a:gd name="T56" fmla="*/ 100 w 100"/>
                <a:gd name="T57" fmla="*/ 553 h 5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0" h="553">
                  <a:moveTo>
                    <a:pt x="100" y="34"/>
                  </a:moveTo>
                  <a:lnTo>
                    <a:pt x="89" y="169"/>
                  </a:lnTo>
                  <a:lnTo>
                    <a:pt x="80" y="298"/>
                  </a:lnTo>
                  <a:lnTo>
                    <a:pt x="71" y="425"/>
                  </a:lnTo>
                  <a:lnTo>
                    <a:pt x="62" y="553"/>
                  </a:lnTo>
                  <a:lnTo>
                    <a:pt x="0" y="550"/>
                  </a:lnTo>
                  <a:lnTo>
                    <a:pt x="4" y="414"/>
                  </a:lnTo>
                  <a:lnTo>
                    <a:pt x="12" y="275"/>
                  </a:lnTo>
                  <a:lnTo>
                    <a:pt x="21" y="136"/>
                  </a:lnTo>
                  <a:lnTo>
                    <a:pt x="32" y="0"/>
                  </a:lnTo>
                  <a:lnTo>
                    <a:pt x="42" y="2"/>
                  </a:lnTo>
                  <a:lnTo>
                    <a:pt x="52" y="3"/>
                  </a:lnTo>
                  <a:lnTo>
                    <a:pt x="63" y="5"/>
                  </a:lnTo>
                  <a:lnTo>
                    <a:pt x="74" y="7"/>
                  </a:lnTo>
                  <a:lnTo>
                    <a:pt x="83" y="10"/>
                  </a:lnTo>
                  <a:lnTo>
                    <a:pt x="92" y="16"/>
                  </a:lnTo>
                  <a:lnTo>
                    <a:pt x="97" y="24"/>
                  </a:lnTo>
                  <a:lnTo>
                    <a:pt x="100" y="34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99" name="Freeform 43"/>
            <p:cNvSpPr>
              <a:spLocks/>
            </p:cNvSpPr>
            <p:nvPr/>
          </p:nvSpPr>
          <p:spPr bwMode="auto">
            <a:xfrm>
              <a:off x="3606" y="4117"/>
              <a:ext cx="126" cy="75"/>
            </a:xfrm>
            <a:custGeom>
              <a:avLst/>
              <a:gdLst>
                <a:gd name="T0" fmla="*/ 154 w 253"/>
                <a:gd name="T1" fmla="*/ 8 h 150"/>
                <a:gd name="T2" fmla="*/ 169 w 253"/>
                <a:gd name="T3" fmla="*/ 22 h 150"/>
                <a:gd name="T4" fmla="*/ 185 w 253"/>
                <a:gd name="T5" fmla="*/ 37 h 150"/>
                <a:gd name="T6" fmla="*/ 200 w 253"/>
                <a:gd name="T7" fmla="*/ 53 h 150"/>
                <a:gd name="T8" fmla="*/ 214 w 253"/>
                <a:gd name="T9" fmla="*/ 70 h 150"/>
                <a:gd name="T10" fmla="*/ 227 w 253"/>
                <a:gd name="T11" fmla="*/ 88 h 150"/>
                <a:gd name="T12" fmla="*/ 237 w 253"/>
                <a:gd name="T13" fmla="*/ 107 h 150"/>
                <a:gd name="T14" fmla="*/ 247 w 253"/>
                <a:gd name="T15" fmla="*/ 127 h 150"/>
                <a:gd name="T16" fmla="*/ 253 w 253"/>
                <a:gd name="T17" fmla="*/ 147 h 150"/>
                <a:gd name="T18" fmla="*/ 237 w 253"/>
                <a:gd name="T19" fmla="*/ 148 h 150"/>
                <a:gd name="T20" fmla="*/ 220 w 253"/>
                <a:gd name="T21" fmla="*/ 148 h 150"/>
                <a:gd name="T22" fmla="*/ 203 w 253"/>
                <a:gd name="T23" fmla="*/ 150 h 150"/>
                <a:gd name="T24" fmla="*/ 188 w 253"/>
                <a:gd name="T25" fmla="*/ 150 h 150"/>
                <a:gd name="T26" fmla="*/ 171 w 253"/>
                <a:gd name="T27" fmla="*/ 148 h 150"/>
                <a:gd name="T28" fmla="*/ 154 w 253"/>
                <a:gd name="T29" fmla="*/ 148 h 150"/>
                <a:gd name="T30" fmla="*/ 138 w 253"/>
                <a:gd name="T31" fmla="*/ 147 h 150"/>
                <a:gd name="T32" fmla="*/ 122 w 253"/>
                <a:gd name="T33" fmla="*/ 145 h 150"/>
                <a:gd name="T34" fmla="*/ 105 w 253"/>
                <a:gd name="T35" fmla="*/ 142 h 150"/>
                <a:gd name="T36" fmla="*/ 89 w 253"/>
                <a:gd name="T37" fmla="*/ 139 h 150"/>
                <a:gd name="T38" fmla="*/ 74 w 253"/>
                <a:gd name="T39" fmla="*/ 136 h 150"/>
                <a:gd name="T40" fmla="*/ 58 w 253"/>
                <a:gd name="T41" fmla="*/ 133 h 150"/>
                <a:gd name="T42" fmla="*/ 43 w 253"/>
                <a:gd name="T43" fmla="*/ 128 h 150"/>
                <a:gd name="T44" fmla="*/ 27 w 253"/>
                <a:gd name="T45" fmla="*/ 122 h 150"/>
                <a:gd name="T46" fmla="*/ 13 w 253"/>
                <a:gd name="T47" fmla="*/ 116 h 150"/>
                <a:gd name="T48" fmla="*/ 0 w 253"/>
                <a:gd name="T49" fmla="*/ 110 h 150"/>
                <a:gd name="T50" fmla="*/ 0 w 253"/>
                <a:gd name="T51" fmla="*/ 85 h 150"/>
                <a:gd name="T52" fmla="*/ 0 w 253"/>
                <a:gd name="T53" fmla="*/ 60 h 150"/>
                <a:gd name="T54" fmla="*/ 0 w 253"/>
                <a:gd name="T55" fmla="*/ 36 h 150"/>
                <a:gd name="T56" fmla="*/ 3 w 253"/>
                <a:gd name="T57" fmla="*/ 11 h 150"/>
                <a:gd name="T58" fmla="*/ 18 w 253"/>
                <a:gd name="T59" fmla="*/ 8 h 150"/>
                <a:gd name="T60" fmla="*/ 35 w 253"/>
                <a:gd name="T61" fmla="*/ 5 h 150"/>
                <a:gd name="T62" fmla="*/ 50 w 253"/>
                <a:gd name="T63" fmla="*/ 3 h 150"/>
                <a:gd name="T64" fmla="*/ 67 w 253"/>
                <a:gd name="T65" fmla="*/ 2 h 150"/>
                <a:gd name="T66" fmla="*/ 83 w 253"/>
                <a:gd name="T67" fmla="*/ 0 h 150"/>
                <a:gd name="T68" fmla="*/ 98 w 253"/>
                <a:gd name="T69" fmla="*/ 0 h 150"/>
                <a:gd name="T70" fmla="*/ 114 w 253"/>
                <a:gd name="T71" fmla="*/ 2 h 150"/>
                <a:gd name="T72" fmla="*/ 129 w 253"/>
                <a:gd name="T73" fmla="*/ 3 h 150"/>
                <a:gd name="T74" fmla="*/ 154 w 253"/>
                <a:gd name="T75" fmla="*/ 8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53"/>
                <a:gd name="T115" fmla="*/ 0 h 150"/>
                <a:gd name="T116" fmla="*/ 253 w 253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53" h="150">
                  <a:moveTo>
                    <a:pt x="154" y="8"/>
                  </a:moveTo>
                  <a:lnTo>
                    <a:pt x="169" y="22"/>
                  </a:lnTo>
                  <a:lnTo>
                    <a:pt x="185" y="37"/>
                  </a:lnTo>
                  <a:lnTo>
                    <a:pt x="200" y="53"/>
                  </a:lnTo>
                  <a:lnTo>
                    <a:pt x="214" y="70"/>
                  </a:lnTo>
                  <a:lnTo>
                    <a:pt x="227" y="88"/>
                  </a:lnTo>
                  <a:lnTo>
                    <a:pt x="237" y="107"/>
                  </a:lnTo>
                  <a:lnTo>
                    <a:pt x="247" y="127"/>
                  </a:lnTo>
                  <a:lnTo>
                    <a:pt x="253" y="147"/>
                  </a:lnTo>
                  <a:lnTo>
                    <a:pt x="237" y="148"/>
                  </a:lnTo>
                  <a:lnTo>
                    <a:pt x="220" y="148"/>
                  </a:lnTo>
                  <a:lnTo>
                    <a:pt x="203" y="150"/>
                  </a:lnTo>
                  <a:lnTo>
                    <a:pt x="188" y="150"/>
                  </a:lnTo>
                  <a:lnTo>
                    <a:pt x="171" y="148"/>
                  </a:lnTo>
                  <a:lnTo>
                    <a:pt x="154" y="148"/>
                  </a:lnTo>
                  <a:lnTo>
                    <a:pt x="138" y="147"/>
                  </a:lnTo>
                  <a:lnTo>
                    <a:pt x="122" y="145"/>
                  </a:lnTo>
                  <a:lnTo>
                    <a:pt x="105" y="142"/>
                  </a:lnTo>
                  <a:lnTo>
                    <a:pt x="89" y="139"/>
                  </a:lnTo>
                  <a:lnTo>
                    <a:pt x="74" y="136"/>
                  </a:lnTo>
                  <a:lnTo>
                    <a:pt x="58" y="133"/>
                  </a:lnTo>
                  <a:lnTo>
                    <a:pt x="43" y="128"/>
                  </a:lnTo>
                  <a:lnTo>
                    <a:pt x="27" y="122"/>
                  </a:lnTo>
                  <a:lnTo>
                    <a:pt x="13" y="116"/>
                  </a:lnTo>
                  <a:lnTo>
                    <a:pt x="0" y="110"/>
                  </a:lnTo>
                  <a:lnTo>
                    <a:pt x="0" y="85"/>
                  </a:lnTo>
                  <a:lnTo>
                    <a:pt x="0" y="60"/>
                  </a:lnTo>
                  <a:lnTo>
                    <a:pt x="0" y="36"/>
                  </a:lnTo>
                  <a:lnTo>
                    <a:pt x="3" y="11"/>
                  </a:lnTo>
                  <a:lnTo>
                    <a:pt x="18" y="8"/>
                  </a:lnTo>
                  <a:lnTo>
                    <a:pt x="35" y="5"/>
                  </a:lnTo>
                  <a:lnTo>
                    <a:pt x="50" y="3"/>
                  </a:lnTo>
                  <a:lnTo>
                    <a:pt x="67" y="2"/>
                  </a:lnTo>
                  <a:lnTo>
                    <a:pt x="83" y="0"/>
                  </a:lnTo>
                  <a:lnTo>
                    <a:pt x="98" y="0"/>
                  </a:lnTo>
                  <a:lnTo>
                    <a:pt x="114" y="2"/>
                  </a:lnTo>
                  <a:lnTo>
                    <a:pt x="129" y="3"/>
                  </a:lnTo>
                  <a:lnTo>
                    <a:pt x="154" y="8"/>
                  </a:lnTo>
                  <a:close/>
                </a:path>
              </a:pathLst>
            </a:custGeom>
            <a:solidFill>
              <a:srgbClr val="99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700" name="Freeform 44"/>
            <p:cNvSpPr>
              <a:spLocks/>
            </p:cNvSpPr>
            <p:nvPr/>
          </p:nvSpPr>
          <p:spPr bwMode="auto">
            <a:xfrm>
              <a:off x="3408" y="4202"/>
              <a:ext cx="168" cy="88"/>
            </a:xfrm>
            <a:custGeom>
              <a:avLst/>
              <a:gdLst>
                <a:gd name="T0" fmla="*/ 337 w 337"/>
                <a:gd name="T1" fmla="*/ 159 h 176"/>
                <a:gd name="T2" fmla="*/ 315 w 337"/>
                <a:gd name="T3" fmla="*/ 165 h 176"/>
                <a:gd name="T4" fmla="*/ 295 w 337"/>
                <a:gd name="T5" fmla="*/ 171 h 176"/>
                <a:gd name="T6" fmla="*/ 274 w 337"/>
                <a:gd name="T7" fmla="*/ 174 h 176"/>
                <a:gd name="T8" fmla="*/ 253 w 337"/>
                <a:gd name="T9" fmla="*/ 176 h 176"/>
                <a:gd name="T10" fmla="*/ 232 w 337"/>
                <a:gd name="T11" fmla="*/ 176 h 176"/>
                <a:gd name="T12" fmla="*/ 212 w 337"/>
                <a:gd name="T13" fmla="*/ 176 h 176"/>
                <a:gd name="T14" fmla="*/ 190 w 337"/>
                <a:gd name="T15" fmla="*/ 174 h 176"/>
                <a:gd name="T16" fmla="*/ 170 w 337"/>
                <a:gd name="T17" fmla="*/ 171 h 176"/>
                <a:gd name="T18" fmla="*/ 148 w 337"/>
                <a:gd name="T19" fmla="*/ 168 h 176"/>
                <a:gd name="T20" fmla="*/ 128 w 337"/>
                <a:gd name="T21" fmla="*/ 165 h 176"/>
                <a:gd name="T22" fmla="*/ 107 w 337"/>
                <a:gd name="T23" fmla="*/ 162 h 176"/>
                <a:gd name="T24" fmla="*/ 85 w 337"/>
                <a:gd name="T25" fmla="*/ 159 h 176"/>
                <a:gd name="T26" fmla="*/ 65 w 337"/>
                <a:gd name="T27" fmla="*/ 154 h 176"/>
                <a:gd name="T28" fmla="*/ 43 w 337"/>
                <a:gd name="T29" fmla="*/ 153 h 176"/>
                <a:gd name="T30" fmla="*/ 22 w 337"/>
                <a:gd name="T31" fmla="*/ 150 h 176"/>
                <a:gd name="T32" fmla="*/ 0 w 337"/>
                <a:gd name="T33" fmla="*/ 148 h 176"/>
                <a:gd name="T34" fmla="*/ 19 w 337"/>
                <a:gd name="T35" fmla="*/ 128 h 176"/>
                <a:gd name="T36" fmla="*/ 39 w 337"/>
                <a:gd name="T37" fmla="*/ 108 h 176"/>
                <a:gd name="T38" fmla="*/ 57 w 337"/>
                <a:gd name="T39" fmla="*/ 86 h 176"/>
                <a:gd name="T40" fmla="*/ 77 w 337"/>
                <a:gd name="T41" fmla="*/ 65 h 176"/>
                <a:gd name="T42" fmla="*/ 99 w 337"/>
                <a:gd name="T43" fmla="*/ 45 h 176"/>
                <a:gd name="T44" fmla="*/ 121 w 337"/>
                <a:gd name="T45" fmla="*/ 26 h 176"/>
                <a:gd name="T46" fmla="*/ 144 w 337"/>
                <a:gd name="T47" fmla="*/ 11 h 176"/>
                <a:gd name="T48" fmla="*/ 170 w 337"/>
                <a:gd name="T49" fmla="*/ 0 h 176"/>
                <a:gd name="T50" fmla="*/ 318 w 337"/>
                <a:gd name="T51" fmla="*/ 15 h 176"/>
                <a:gd name="T52" fmla="*/ 337 w 337"/>
                <a:gd name="T53" fmla="*/ 159 h 17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37"/>
                <a:gd name="T82" fmla="*/ 0 h 176"/>
                <a:gd name="T83" fmla="*/ 337 w 337"/>
                <a:gd name="T84" fmla="*/ 176 h 17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37" h="176">
                  <a:moveTo>
                    <a:pt x="337" y="159"/>
                  </a:moveTo>
                  <a:lnTo>
                    <a:pt x="315" y="165"/>
                  </a:lnTo>
                  <a:lnTo>
                    <a:pt x="295" y="171"/>
                  </a:lnTo>
                  <a:lnTo>
                    <a:pt x="274" y="174"/>
                  </a:lnTo>
                  <a:lnTo>
                    <a:pt x="253" y="176"/>
                  </a:lnTo>
                  <a:lnTo>
                    <a:pt x="232" y="176"/>
                  </a:lnTo>
                  <a:lnTo>
                    <a:pt x="212" y="176"/>
                  </a:lnTo>
                  <a:lnTo>
                    <a:pt x="190" y="174"/>
                  </a:lnTo>
                  <a:lnTo>
                    <a:pt x="170" y="171"/>
                  </a:lnTo>
                  <a:lnTo>
                    <a:pt x="148" y="168"/>
                  </a:lnTo>
                  <a:lnTo>
                    <a:pt x="128" y="165"/>
                  </a:lnTo>
                  <a:lnTo>
                    <a:pt x="107" y="162"/>
                  </a:lnTo>
                  <a:lnTo>
                    <a:pt x="85" y="159"/>
                  </a:lnTo>
                  <a:lnTo>
                    <a:pt x="65" y="154"/>
                  </a:lnTo>
                  <a:lnTo>
                    <a:pt x="43" y="153"/>
                  </a:lnTo>
                  <a:lnTo>
                    <a:pt x="22" y="150"/>
                  </a:lnTo>
                  <a:lnTo>
                    <a:pt x="0" y="148"/>
                  </a:lnTo>
                  <a:lnTo>
                    <a:pt x="19" y="128"/>
                  </a:lnTo>
                  <a:lnTo>
                    <a:pt x="39" y="108"/>
                  </a:lnTo>
                  <a:lnTo>
                    <a:pt x="57" y="86"/>
                  </a:lnTo>
                  <a:lnTo>
                    <a:pt x="77" y="65"/>
                  </a:lnTo>
                  <a:lnTo>
                    <a:pt x="99" y="45"/>
                  </a:lnTo>
                  <a:lnTo>
                    <a:pt x="121" y="26"/>
                  </a:lnTo>
                  <a:lnTo>
                    <a:pt x="144" y="11"/>
                  </a:lnTo>
                  <a:lnTo>
                    <a:pt x="170" y="0"/>
                  </a:lnTo>
                  <a:lnTo>
                    <a:pt x="318" y="15"/>
                  </a:lnTo>
                  <a:lnTo>
                    <a:pt x="337" y="159"/>
                  </a:lnTo>
                  <a:close/>
                </a:path>
              </a:pathLst>
            </a:custGeom>
            <a:solidFill>
              <a:srgbClr val="99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8477" name="Picture 45" descr="J007919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4800600"/>
            <a:ext cx="159543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  <p:bldP spid="18436" grpId="0" animBg="1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Шаблоны PowerPoint школа</Template>
  <TotalTime>204</TotalTime>
  <Words>1418</Words>
  <Application>Microsoft Office PowerPoint</Application>
  <PresentationFormat>Экран (4:3)</PresentationFormat>
  <Paragraphs>90</Paragraphs>
  <Slides>25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Diseño predeterminado</vt:lpstr>
      <vt:lpstr>Социализация  на каждом этапе жизни ребенка</vt:lpstr>
      <vt:lpstr>Слайд 2</vt:lpstr>
      <vt:lpstr>Социализация – это процесс и результат присвоения ребенком социального опыта по мере его психологического интеллектуального и личностного развития, то есть преобразование под влиянием обучения и воспитания его психических функций, присвоение социально-нравственных ценностей, норм и правил поведения, формирования мировоззрения.    Социальный опыт – это всегда результат действий ребенка, активного взаимодействия с окружающим миром</vt:lpstr>
      <vt:lpstr>Слайд 4</vt:lpstr>
      <vt:lpstr>Социальный опыт ребенка является результатом его социализации и воспитания.  Во-первых, оно идет стихийно, так как ребенок с самых первых шагов свою выстраивает индивидуальную жизнь как человеческое существо, как член человеческого сообщества. Причем ребенок не пассивно вбирает воздействия окружающей среды, а, включаясь в совместные с другими людьми акты поведения, присваивает социальный опыт. Во-вторых, овладение социальным опытом реализуется как целенаправленный процесс: воспитание, просвещение, обучение. В-третьих, социальный опыт ребенка складывается и спонтанно. Даже в самые ранние периоды жизни, когда активная деятельность в социуме еще невозможна, ребенок уже способен быстро приспосабливаться к условиям жизни, к людям. </vt:lpstr>
      <vt:lpstr>  Ребенок социализируется и приобретает собственный социальный опыт:  </vt:lpstr>
      <vt:lpstr>Методы воспитания в механизме социализации: воспитание не просто функционирует как составная часть социализации, а системой своих методов по существу обеспечивает целенаправленный механизм социализации. Это: пример великого человека, пример родителей, пример сверстников, метод педагогического требования, метод упражнения, социальное внушение, метод соревнования, метод поощрения, метод наказания. </vt:lpstr>
      <vt:lpstr>Слайд 8</vt:lpstr>
      <vt:lpstr>Слайд 9</vt:lpstr>
      <vt:lpstr>Слайд 10</vt:lpstr>
      <vt:lpstr>Социально- психологические задачи – это становление самосознания личности, ее самоопределение в актуальной жизни и на перспективу, самореализация и самоутверждение, которые на каждом возрастном этапе имеют специфические содержание и способы их решения. </vt:lpstr>
      <vt:lpstr>Самосознание личности можно рассматривать как достижение ею в каждом возрасте определенной меры самопознания, наличие целостной Я-концепции и определенного уровня самоуважения и меры самопринятия. Так, например, перед подростком стоит задача познания тех компонентов своего Я, которые связаны с осознанием своего сходства с другими людьми и отличия от них, а перед юношей – тех, от которых зависят мировоззрение, определение своего места в мире </vt:lpstr>
      <vt:lpstr>Самоопределение личности предполагает нахождение ею определенной позиции в различных сферах актуальной жизнедеятельности и выработку планов на различные отрезки будущей жизни. Так, в младшем школьном возрасте ребенку необходимо найти индивидуально приемлемую и социально одобряемую позицию в новой социальной ситуации – ситуации поступления в школу. Он должен определить отношения со сверстниками и взрослыми, перестроить связи с этим уже имеющиеся у него системы отношений. В подростковом возрасте особое значение приобретает поиск позиции среди сверстников своего пола, что дополняется в ранней юности определением своей позиции в отношениях со сверстниками противоположного пола. </vt:lpstr>
      <vt:lpstr>Самореализация предполагает реализацию человеком активности в значимых для него сферах жизнедеятельности или взаимоотношений. При этом необходимо, чтобы успешность реализации признавалась и одобрялась значимыми для человека лицами. Самореализация может иметь разнообразные формы. Они могут быть социально ценными, социально полезными, социально приемлемыми, а также асоциальными и антисоциальными Самоутверждение – достижение человеком субъективной удовлетворенности результатом или процессом самореализации. </vt:lpstr>
      <vt:lpstr> </vt:lpstr>
      <vt:lpstr>  Сотрудничество - отношения, возникшие в процессе совместной деятельности взрослых и детей, становящиеся основой развития всех участников деятельности.      Демократизация ДОО - специальная деятельность, поиск гуманистических, демократических отношений в различных видах и формах совместной деятельности детей и взрослых. Демократизация ДОО, сотрудничество учащихся, вожатых, родителей в совместной деятельности способствует самоопределению школьников, т.е. их социализации.  </vt:lpstr>
      <vt:lpstr>Социальное воспитание – процесс относительно социально контролируемой социализации, осуществляемый в специально созданных воспитательных организациях, который помогает развить возможности человека, включающие его способности, знания, образцы поведения, ценности, отношения, позитивно ценные для общества, в котором он живет. Социальное воспитание представляет собой взращивание человека в процессе планомерного создания условий для целенаправленных позитивных развития и духовно-ценностной ориентации. </vt:lpstr>
      <vt:lpstr>Ведущими функциями ДОО как воспитательной организации являются: • культурно-образовательная (культурно-духовное развитие учащихся, формирование грамотных; образованных, социально зрелых людей, просвещение детей, выработка системы знаний и взглядов, приемов решения задач и проблем, формирование навыков — получения знаний, трудовых и т.п.); • регулятивно-воспитательная (ценностные установки, отношения, позиции, ориентации, мотивация деятельности, формирование мотивационной культуры личности)</vt:lpstr>
      <vt:lpstr>• коммуникативная (формализация отношений, ролевого поведения, формирование поля межличностного очного общения); • организационно-управленческая; • социально-интегративная (влияет на социальные структуры общества: усиливает сегрегацию, дискриминацию, социальную напряженность или создает, укрепляет и развивает отношения доверия, сплоченности между социальными группами); • производственно-экономическая; • общественно-политическая. </vt:lpstr>
      <vt:lpstr>Мониторинг эффективности процесса воспитания и социализации</vt:lpstr>
      <vt:lpstr>Основные принципы организации мониторинга </vt:lpstr>
      <vt:lpstr>Методологический инструментарий мониторинга воспитания и социализации обучающихся</vt:lpstr>
      <vt:lpstr>Слайд 23</vt:lpstr>
      <vt:lpstr>литература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Социализация учащихся: роль школы  на каждом этапе жизни ребенка</dc:title>
  <dc:creator>Admin</dc:creator>
  <cp:lastModifiedBy>Admin</cp:lastModifiedBy>
  <cp:revision>22</cp:revision>
  <dcterms:created xsi:type="dcterms:W3CDTF">2013-01-08T01:17:43Z</dcterms:created>
  <dcterms:modified xsi:type="dcterms:W3CDTF">2013-08-20T04:55:09Z</dcterms:modified>
</cp:coreProperties>
</file>