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7"/>
  </p:notesMasterIdLst>
  <p:handoutMasterIdLst>
    <p:handoutMasterId r:id="rId38"/>
  </p:handoutMasterIdLst>
  <p:sldIdLst>
    <p:sldId id="257" r:id="rId3"/>
    <p:sldId id="258" r:id="rId4"/>
    <p:sldId id="259" r:id="rId5"/>
    <p:sldId id="260" r:id="rId6"/>
    <p:sldId id="275" r:id="rId7"/>
    <p:sldId id="276" r:id="rId8"/>
    <p:sldId id="278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73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265" r:id="rId35"/>
    <p:sldId id="27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708" autoAdjust="0"/>
  </p:normalViewPr>
  <p:slideViewPr>
    <p:cSldViewPr snapToGrid="0">
      <p:cViewPr varScale="1">
        <p:scale>
          <a:sx n="54" d="100"/>
          <a:sy n="54" d="100"/>
        </p:scale>
        <p:origin x="-4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8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 экзамен</c:v>
                </c:pt>
              </c:strCache>
            </c:strRef>
          </c:tx>
          <c:marker>
            <c:symbol val="none"/>
          </c:marker>
          <c:dLbls>
            <c:spPr>
              <a:solidFill>
                <a:srgbClr val="90C226">
                  <a:lumMod val="40000"/>
                  <a:lumOff val="60000"/>
                  <a:alpha val="46000"/>
                </a:srgbClr>
              </a:solidFill>
            </c:spPr>
            <c:dLblPos val="t"/>
            <c:showVal val="1"/>
          </c:dLbls>
          <c:cat>
            <c:strRef>
              <c:f>Лист1!$A$2:$A$8</c:f>
              <c:strCache>
                <c:ptCount val="7"/>
                <c:pt idx="0">
                  <c:v>Большегрызл.СОШ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Куриловскаягим</c:v>
                </c:pt>
                <c:pt idx="4">
                  <c:v>ЛипицкаяСОШ</c:v>
                </c:pt>
                <c:pt idx="5">
                  <c:v>ОболенскаяСОШ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0.66600000000000048</c:v>
                </c:pt>
                <c:pt idx="1">
                  <c:v>0.62500000000000033</c:v>
                </c:pt>
                <c:pt idx="2" formatCode="0%">
                  <c:v>0.45</c:v>
                </c:pt>
                <c:pt idx="3" formatCode="0%">
                  <c:v>0.5</c:v>
                </c:pt>
                <c:pt idx="4">
                  <c:v>0.78500000000000003</c:v>
                </c:pt>
                <c:pt idx="5" formatCode="0%">
                  <c:v>0.53</c:v>
                </c:pt>
                <c:pt idx="6" formatCode="0%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экзамена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436305423031893E-2"/>
                  <c:y val="-4.7104474943664718E-3"/>
                </c:manualLayout>
              </c:layout>
              <c:dLblPos val="b"/>
              <c:showVal val="1"/>
            </c:dLbl>
            <c:spPr>
              <a:solidFill>
                <a:srgbClr val="54A021">
                  <a:lumMod val="40000"/>
                  <a:lumOff val="60000"/>
                  <a:alpha val="44000"/>
                </a:srgbClr>
              </a:solidFill>
            </c:spPr>
            <c:dLblPos val="b"/>
            <c:showVal val="1"/>
          </c:dLbls>
          <c:cat>
            <c:strRef>
              <c:f>Лист1!$A$2:$A$8</c:f>
              <c:strCache>
                <c:ptCount val="7"/>
                <c:pt idx="0">
                  <c:v>Большегрызл.СОШ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Куриловскаягим</c:v>
                </c:pt>
                <c:pt idx="4">
                  <c:v>ЛипицкаяСОШ</c:v>
                </c:pt>
                <c:pt idx="5">
                  <c:v>ОболенскаяСОШ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Лист1!$C$2:$C$8</c:f>
              <c:numCache>
                <c:formatCode>0.00%</c:formatCode>
                <c:ptCount val="7"/>
                <c:pt idx="0" formatCode="0%">
                  <c:v>0</c:v>
                </c:pt>
                <c:pt idx="1">
                  <c:v>0.125</c:v>
                </c:pt>
                <c:pt idx="2">
                  <c:v>0.49500000000000016</c:v>
                </c:pt>
                <c:pt idx="3">
                  <c:v>0.40500000000000008</c:v>
                </c:pt>
                <c:pt idx="4">
                  <c:v>0.21400000000000008</c:v>
                </c:pt>
                <c:pt idx="5">
                  <c:v>0.39600000000000024</c:v>
                </c:pt>
                <c:pt idx="6" formatCode="0%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экзамена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Большегрызл.СОШ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Куриловскаягим</c:v>
                </c:pt>
                <c:pt idx="4">
                  <c:v>ЛипицкаяСОШ</c:v>
                </c:pt>
                <c:pt idx="5">
                  <c:v>ОболенскаяСОШ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Лист1!$D$2:$D$8</c:f>
              <c:numCache>
                <c:formatCode>0.00%</c:formatCode>
                <c:ptCount val="7"/>
                <c:pt idx="0" formatCode="0%">
                  <c:v>0</c:v>
                </c:pt>
                <c:pt idx="1">
                  <c:v>0.125</c:v>
                </c:pt>
                <c:pt idx="2" formatCode="0%">
                  <c:v>0</c:v>
                </c:pt>
                <c:pt idx="3">
                  <c:v>4.5000000000000026E-2</c:v>
                </c:pt>
                <c:pt idx="4" formatCode="0%">
                  <c:v>0</c:v>
                </c:pt>
                <c:pt idx="5">
                  <c:v>6.6000000000000003E-2</c:v>
                </c:pt>
                <c:pt idx="6" formatCode="0%">
                  <c:v>0</c:v>
                </c:pt>
              </c:numCache>
            </c:numRef>
          </c:val>
        </c:ser>
        <c:dropLines/>
        <c:marker val="1"/>
        <c:axId val="64489728"/>
        <c:axId val="64499712"/>
      </c:lineChart>
      <c:catAx>
        <c:axId val="64489728"/>
        <c:scaling>
          <c:orientation val="minMax"/>
        </c:scaling>
        <c:axPos val="b"/>
        <c:majorTickMark val="none"/>
        <c:tickLblPos val="nextTo"/>
        <c:crossAx val="64499712"/>
        <c:crosses val="autoZero"/>
        <c:auto val="1"/>
        <c:lblAlgn val="ctr"/>
        <c:lblOffset val="100"/>
      </c:catAx>
      <c:valAx>
        <c:axId val="64499712"/>
        <c:scaling>
          <c:orientation val="minMax"/>
        </c:scaling>
        <c:axPos val="l"/>
        <c:majorGridlines/>
        <c:numFmt formatCode="0.00%" sourceLinked="1"/>
        <c:tickLblPos val="nextTo"/>
        <c:crossAx val="64489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3E-2"/>
          <c:w val="0.72940505153890456"/>
          <c:h val="0.5434296975307881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- 58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ДашковскаяСОШ</c:v>
                </c:pt>
                <c:pt idx="1">
                  <c:v>ОболенскСОШ</c:v>
                </c:pt>
                <c:pt idx="2">
                  <c:v>ЛипицкаяСОШ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</c:v>
                </c:pt>
                <c:pt idx="1">
                  <c:v>58</c:v>
                </c:pt>
                <c:pt idx="2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ДашковскаяСОШ</c:v>
                </c:pt>
                <c:pt idx="1">
                  <c:v>ОболенскСОШ</c:v>
                </c:pt>
                <c:pt idx="2">
                  <c:v>ЛипицкаяСОШ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80.5</c:v>
                </c:pt>
                <c:pt idx="1">
                  <c:v>49</c:v>
                </c:pt>
                <c:pt idx="2">
                  <c:v>44.5</c:v>
                </c:pt>
              </c:numCache>
            </c:numRef>
          </c:val>
        </c:ser>
        <c:marker val="1"/>
        <c:axId val="103985536"/>
        <c:axId val="103987072"/>
      </c:lineChart>
      <c:catAx>
        <c:axId val="103985536"/>
        <c:scaling>
          <c:orientation val="minMax"/>
        </c:scaling>
        <c:axPos val="b"/>
        <c:minorGridlines/>
        <c:tickLblPos val="nextTo"/>
        <c:crossAx val="103987072"/>
        <c:crosses val="autoZero"/>
        <c:auto val="1"/>
        <c:lblAlgn val="ctr"/>
        <c:lblOffset val="100"/>
      </c:catAx>
      <c:valAx>
        <c:axId val="103987072"/>
        <c:scaling>
          <c:orientation val="minMax"/>
        </c:scaling>
        <c:axPos val="l"/>
        <c:majorGridlines/>
        <c:numFmt formatCode="General" sourceLinked="1"/>
        <c:tickLblPos val="nextTo"/>
        <c:crossAx val="10398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112"/>
          <c:y val="3.7090128340349905E-4"/>
          <c:w val="0.18723563863669213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65E-2"/>
          <c:w val="0.72940505153890423"/>
          <c:h val="0.5434296975307877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- 77,5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ОболенскСОШ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77.5</c:v>
                </c:pt>
                <c:pt idx="1">
                  <c:v>77.5</c:v>
                </c:pt>
                <c:pt idx="2">
                  <c:v>77.5</c:v>
                </c:pt>
                <c:pt idx="3">
                  <c:v>77.5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ОболенскСОШ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67</c:v>
                </c:pt>
                <c:pt idx="1">
                  <c:v>77.5</c:v>
                </c:pt>
                <c:pt idx="2">
                  <c:v>77</c:v>
                </c:pt>
                <c:pt idx="3">
                  <c:v>89</c:v>
                </c:pt>
              </c:numCache>
            </c:numRef>
          </c:val>
        </c:ser>
        <c:marker val="1"/>
        <c:axId val="104036992"/>
        <c:axId val="104042880"/>
      </c:lineChart>
      <c:catAx>
        <c:axId val="104036992"/>
        <c:scaling>
          <c:orientation val="minMax"/>
        </c:scaling>
        <c:axPos val="b"/>
        <c:minorGridlines/>
        <c:tickLblPos val="nextTo"/>
        <c:crossAx val="104042880"/>
        <c:crosses val="autoZero"/>
        <c:auto val="1"/>
        <c:lblAlgn val="ctr"/>
        <c:lblOffset val="100"/>
      </c:catAx>
      <c:valAx>
        <c:axId val="104042880"/>
        <c:scaling>
          <c:orientation val="minMax"/>
        </c:scaling>
        <c:axPos val="l"/>
        <c:majorGridlines/>
        <c:numFmt formatCode="General" sourceLinked="1"/>
        <c:tickLblPos val="nextTo"/>
        <c:crossAx val="10403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034"/>
          <c:y val="3.7090128340349889E-4"/>
          <c:w val="0.18723563863669201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65E-2"/>
          <c:w val="0.72940505153890423"/>
          <c:h val="0.5434296975307877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- 60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КуриловсГим</c:v>
                </c:pt>
                <c:pt idx="4">
                  <c:v>ЛипицкаяСОШ</c:v>
                </c:pt>
                <c:pt idx="5">
                  <c:v>ОболенскСОШ</c:v>
                </c:pt>
                <c:pt idx="6">
                  <c:v>ПролетарсСОШ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КуриловсГим</c:v>
                </c:pt>
                <c:pt idx="4">
                  <c:v>ЛипицкаяСОШ</c:v>
                </c:pt>
                <c:pt idx="5">
                  <c:v>ОболенскСОШ</c:v>
                </c:pt>
                <c:pt idx="6">
                  <c:v>ПролетарсСОШ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61.8</c:v>
                </c:pt>
                <c:pt idx="1">
                  <c:v>65</c:v>
                </c:pt>
                <c:pt idx="2">
                  <c:v>67.7</c:v>
                </c:pt>
                <c:pt idx="3">
                  <c:v>63.4</c:v>
                </c:pt>
                <c:pt idx="4">
                  <c:v>45.2</c:v>
                </c:pt>
                <c:pt idx="5">
                  <c:v>57.5</c:v>
                </c:pt>
                <c:pt idx="6">
                  <c:v>66.400000000000006</c:v>
                </c:pt>
                <c:pt idx="7">
                  <c:v>47</c:v>
                </c:pt>
              </c:numCache>
            </c:numRef>
          </c:val>
        </c:ser>
        <c:marker val="1"/>
        <c:axId val="104076416"/>
        <c:axId val="104077952"/>
      </c:lineChart>
      <c:catAx>
        <c:axId val="104076416"/>
        <c:scaling>
          <c:orientation val="minMax"/>
        </c:scaling>
        <c:axPos val="b"/>
        <c:minorGridlines/>
        <c:tickLblPos val="nextTo"/>
        <c:crossAx val="104077952"/>
        <c:crosses val="autoZero"/>
        <c:auto val="1"/>
        <c:lblAlgn val="ctr"/>
        <c:lblOffset val="100"/>
      </c:catAx>
      <c:valAx>
        <c:axId val="104077952"/>
        <c:scaling>
          <c:orientation val="minMax"/>
        </c:scaling>
        <c:axPos val="l"/>
        <c:majorGridlines/>
        <c:numFmt formatCode="General" sourceLinked="1"/>
        <c:tickLblPos val="nextTo"/>
        <c:crossAx val="10407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034"/>
          <c:y val="3.7090128340349889E-4"/>
          <c:w val="0.18723563863669201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65E-2"/>
          <c:w val="0.72940505153890423"/>
          <c:h val="0.5434296975307877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- 70,4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ДашковскаяСОШ</c:v>
                </c:pt>
                <c:pt idx="1">
                  <c:v>КуриловсГим</c:v>
                </c:pt>
                <c:pt idx="2">
                  <c:v>ПролетарсСОШ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70.400000000000006</c:v>
                </c:pt>
                <c:pt idx="1">
                  <c:v>70.400000000000006</c:v>
                </c:pt>
                <c:pt idx="2">
                  <c:v>70.400000000000006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ДашковскаяСОШ</c:v>
                </c:pt>
                <c:pt idx="1">
                  <c:v>КуриловсГим</c:v>
                </c:pt>
                <c:pt idx="2">
                  <c:v>ПролетарсСОШ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72.3</c:v>
                </c:pt>
                <c:pt idx="1">
                  <c:v>63</c:v>
                </c:pt>
                <c:pt idx="2">
                  <c:v>72</c:v>
                </c:pt>
              </c:numCache>
            </c:numRef>
          </c:val>
        </c:ser>
        <c:marker val="1"/>
        <c:axId val="104996224"/>
        <c:axId val="104998016"/>
      </c:lineChart>
      <c:catAx>
        <c:axId val="104996224"/>
        <c:scaling>
          <c:orientation val="minMax"/>
        </c:scaling>
        <c:axPos val="b"/>
        <c:minorGridlines/>
        <c:tickLblPos val="nextTo"/>
        <c:crossAx val="104998016"/>
        <c:crosses val="autoZero"/>
        <c:auto val="1"/>
        <c:lblAlgn val="ctr"/>
        <c:lblOffset val="100"/>
      </c:catAx>
      <c:valAx>
        <c:axId val="104998016"/>
        <c:scaling>
          <c:orientation val="minMax"/>
        </c:scaling>
        <c:axPos val="l"/>
        <c:majorGridlines/>
        <c:numFmt formatCode="General" sourceLinked="1"/>
        <c:tickLblPos val="nextTo"/>
        <c:crossAx val="10499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034"/>
          <c:y val="3.7090128340349889E-4"/>
          <c:w val="0.18723563863669201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90C226">
                    <a:tint val="66000"/>
                    <a:satMod val="160000"/>
                    <a:alpha val="60000"/>
                  </a:srgbClr>
                </a:gs>
                <a:gs pos="50000">
                  <a:srgbClr val="90C226">
                    <a:tint val="44500"/>
                    <a:satMod val="160000"/>
                  </a:srgbClr>
                </a:gs>
                <a:gs pos="100000">
                  <a:srgbClr val="90C22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8.5862021373558622E-3"/>
                  <c:y val="4.9890351595097644E-2"/>
                </c:manualLayout>
              </c:layout>
              <c:showVal val="1"/>
            </c:dLbl>
            <c:dLbl>
              <c:idx val="1"/>
              <c:layout>
                <c:manualLayout>
                  <c:x val="3.6798009160096553E-3"/>
                  <c:y val="3.5635965425069742E-2"/>
                </c:manualLayout>
              </c:layout>
              <c:showVal val="1"/>
            </c:dLbl>
            <c:dLbl>
              <c:idx val="2"/>
              <c:layout>
                <c:manualLayout>
                  <c:x val="-5.8876814656154387E-2"/>
                  <c:y val="4.2763158510083679E-2"/>
                </c:manualLayout>
              </c:layout>
              <c:showVal val="1"/>
            </c:dLbl>
            <c:dLbl>
              <c:idx val="3"/>
              <c:layout>
                <c:manualLayout>
                  <c:x val="-6.3783215877500701E-2"/>
                  <c:y val="-2.1381579255041833E-2"/>
                </c:manualLayout>
              </c:layout>
              <c:showVal val="1"/>
            </c:dLbl>
            <c:dLbl>
              <c:idx val="4"/>
              <c:layout>
                <c:manualLayout>
                  <c:x val="-4.9064012213462073E-3"/>
                  <c:y val="-4.2763158510083679E-2"/>
                </c:manualLayout>
              </c:layout>
              <c:showVal val="1"/>
            </c:dLbl>
            <c:dLbl>
              <c:idx val="5"/>
              <c:layout>
                <c:manualLayout>
                  <c:x val="2.4532006106731028E-3"/>
                  <c:y val="-5.4641813651773577E-2"/>
                </c:manualLayout>
              </c:layout>
              <c:showVal val="1"/>
            </c:dLbl>
            <c:dLbl>
              <c:idx val="6"/>
              <c:layout>
                <c:manualLayout>
                  <c:x val="2.5758606412067588E-2"/>
                  <c:y val="-6.4144737765125498E-2"/>
                </c:manualLayout>
              </c:layout>
              <c:showVal val="1"/>
            </c:dLbl>
            <c:dLbl>
              <c:idx val="7"/>
              <c:layout>
                <c:manualLayout>
                  <c:x val="6.6236416488173744E-2"/>
                  <c:y val="-4.0387427481745709E-2"/>
                </c:manualLayout>
              </c:layout>
              <c:showVal val="1"/>
            </c:dLbl>
            <c:dLbl>
              <c:idx val="8"/>
              <c:layout>
                <c:manualLayout>
                  <c:x val="5.6423614045481435E-2"/>
                  <c:y val="4.5138889538421663E-2"/>
                </c:manualLayout>
              </c:layout>
              <c:showVal val="1"/>
            </c:dLbl>
            <c:dLbl>
              <c:idx val="9"/>
              <c:layout>
                <c:manualLayout>
                  <c:x val="1.4719203664038619E-2"/>
                  <c:y val="6.1769006736787514E-2"/>
                </c:manualLayout>
              </c:layout>
              <c:showVal val="1"/>
            </c:dLbl>
            <c:spPr>
              <a:solidFill>
                <a:srgbClr val="54A021">
                  <a:lumMod val="20000"/>
                  <a:lumOff val="80000"/>
                  <a:alpha val="53000"/>
                </a:srgbClr>
              </a:solidFill>
            </c:spPr>
            <c:showVal val="1"/>
          </c:dLbls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65</c:v>
                </c:pt>
                <c:pt idx="1">
                  <c:v>50.879999999999995</c:v>
                </c:pt>
                <c:pt idx="2">
                  <c:v>51.839999999999996</c:v>
                </c:pt>
                <c:pt idx="3">
                  <c:v>75.63</c:v>
                </c:pt>
                <c:pt idx="4">
                  <c:v>58.620000000000005</c:v>
                </c:pt>
                <c:pt idx="5">
                  <c:v>64.14</c:v>
                </c:pt>
                <c:pt idx="6">
                  <c:v>58</c:v>
                </c:pt>
                <c:pt idx="7">
                  <c:v>77.569999999999993</c:v>
                </c:pt>
                <c:pt idx="8">
                  <c:v>60.02</c:v>
                </c:pt>
                <c:pt idx="9">
                  <c:v>70.400000000000006</c:v>
                </c:pt>
              </c:numCache>
            </c:numRef>
          </c:val>
        </c:ser>
        <c:axId val="105046784"/>
        <c:axId val="105048320"/>
      </c:radarChart>
      <c:catAx>
        <c:axId val="105046784"/>
        <c:scaling>
          <c:orientation val="minMax"/>
        </c:scaling>
        <c:axPos val="b"/>
        <c:majorGridlines/>
        <c:numFmt formatCode="dd/mm/yyyy" sourceLinked="1"/>
        <c:tickLblPos val="nextTo"/>
        <c:crossAx val="105048320"/>
        <c:crosses val="autoZero"/>
        <c:auto val="1"/>
        <c:lblAlgn val="ctr"/>
        <c:lblOffset val="100"/>
      </c:catAx>
      <c:valAx>
        <c:axId val="105048320"/>
        <c:scaling>
          <c:orientation val="minMax"/>
        </c:scaling>
        <c:delete val="1"/>
        <c:axPos val="l"/>
        <c:majorGridlines>
          <c:spPr>
            <a:ln w="25400" cap="rnd" cmpd="sng" algn="ctr">
              <a:solidFill>
                <a:schemeClr val="dk1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0"/>
        <c:majorTickMark val="cross"/>
        <c:tickLblPos val="nextTo"/>
        <c:crossAx val="1050467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pPr>
              <a:solidFill>
                <a:schemeClr val="accent2">
                  <a:lumMod val="60000"/>
                  <a:lumOff val="40000"/>
                  <a:alpha val="53000"/>
                </a:schemeClr>
              </a:solidFill>
            </c:spPr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ОУ, реализующие "программу максимум"</c:v>
                </c:pt>
                <c:pt idx="1">
                  <c:v>ОУ, реализующие "программу минимум"</c:v>
                </c:pt>
                <c:pt idx="2">
                  <c:v>ОУ, не реализующие "программу минимум"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37.5</c:v>
                </c:pt>
                <c:pt idx="1">
                  <c:v>62.5</c:v>
                </c:pt>
                <c:pt idx="2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088226079897263"/>
          <c:y val="5.4705780035550412E-2"/>
          <c:w val="0.31219826032314524"/>
          <c:h val="0.8536830709943467"/>
        </c:manualLayout>
      </c:layout>
      <c:spPr>
        <a:solidFill>
          <a:srgbClr val="90C226">
            <a:lumMod val="20000"/>
            <a:lumOff val="80000"/>
            <a:alpha val="79000"/>
          </a:srgb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perspective val="30"/>
    </c:view3D>
    <c:plotArea>
      <c:layout>
        <c:manualLayout>
          <c:layoutTarget val="inner"/>
          <c:xMode val="edge"/>
          <c:yMode val="edge"/>
          <c:x val="0.11510351294786991"/>
          <c:y val="4.0060263724824616E-2"/>
          <c:w val="0.64417084050985896"/>
          <c:h val="0.5975591060591442"/>
        </c:manualLayout>
      </c:layout>
      <c:area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участников ЕГЭ, сдавших экзамены по всем предметам, %</c:v>
                </c:pt>
              </c:strCache>
            </c:strRef>
          </c:tx>
          <c:dLbls>
            <c:spPr>
              <a:solidFill>
                <a:srgbClr val="90C226">
                  <a:lumMod val="20000"/>
                  <a:lumOff val="80000"/>
                  <a:alpha val="52000"/>
                </a:srgbClr>
              </a:solidFill>
            </c:spPr>
            <c:showVal val="1"/>
          </c:dLbls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КуриловскаяГим</c:v>
                </c:pt>
                <c:pt idx="4">
                  <c:v>ЛипицкаяСОШ</c:v>
                </c:pt>
                <c:pt idx="5">
                  <c:v>ОболенскаяСОШ</c:v>
                </c:pt>
                <c:pt idx="6">
                  <c:v>ПролетарСОШ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75</c:v>
                </c:pt>
                <c:pt idx="3">
                  <c:v>80</c:v>
                </c:pt>
                <c:pt idx="4">
                  <c:v>100</c:v>
                </c:pt>
                <c:pt idx="5">
                  <c:v>100</c:v>
                </c:pt>
                <c:pt idx="6">
                  <c:v>83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участников ЕГЭ, сдавших экзамены по обязательным предметам, %</c:v>
                </c:pt>
              </c:strCache>
            </c:strRef>
          </c:tx>
          <c:dLbls>
            <c:dLbl>
              <c:idx val="0"/>
              <c:layout>
                <c:manualLayout>
                  <c:x val="1.2369019652043648E-2"/>
                  <c:y val="-0.16287226572388178"/>
                </c:manualLayout>
              </c:layout>
              <c:showVal val="1"/>
            </c:dLbl>
            <c:dLbl>
              <c:idx val="1"/>
              <c:layout>
                <c:manualLayout>
                  <c:x val="-4.4978253280158675E-3"/>
                  <c:y val="-0.16537799288886471"/>
                </c:manualLayout>
              </c:layout>
              <c:showVal val="1"/>
            </c:dLbl>
            <c:dLbl>
              <c:idx val="2"/>
              <c:layout>
                <c:manualLayout>
                  <c:x val="-3.3733689960118991E-3"/>
                  <c:y val="-0.1628722657238818"/>
                </c:manualLayout>
              </c:layout>
              <c:showVal val="1"/>
            </c:dLbl>
            <c:dLbl>
              <c:idx val="3"/>
              <c:layout>
                <c:manualLayout>
                  <c:x val="-2.2489126640079359E-3"/>
                  <c:y val="-0.1628722657238818"/>
                </c:manualLayout>
              </c:layout>
              <c:showVal val="1"/>
            </c:dLbl>
            <c:dLbl>
              <c:idx val="4"/>
              <c:layout>
                <c:manualLayout>
                  <c:x val="-1.1244563320039669E-3"/>
                  <c:y val="-0.18291808304374443"/>
                </c:manualLayout>
              </c:layout>
              <c:showVal val="1"/>
            </c:dLbl>
            <c:dLbl>
              <c:idx val="5"/>
              <c:layout>
                <c:manualLayout>
                  <c:x val="-7.8711943240277697E-3"/>
                  <c:y val="-0.18041235587876164"/>
                </c:manualLayout>
              </c:layout>
              <c:showVal val="1"/>
            </c:dLbl>
            <c:dLbl>
              <c:idx val="6"/>
              <c:layout>
                <c:manualLayout>
                  <c:x val="1.1244563320039669E-3"/>
                  <c:y val="-0.18542381020872709"/>
                </c:manualLayout>
              </c:layout>
              <c:showVal val="1"/>
            </c:dLbl>
            <c:dLbl>
              <c:idx val="7"/>
              <c:layout>
                <c:manualLayout>
                  <c:x val="-2.2489126640080162E-3"/>
                  <c:y val="-0.20045817319862391"/>
                </c:manualLayout>
              </c:layout>
              <c:showVal val="1"/>
            </c:dLbl>
            <c:spPr>
              <a:solidFill>
                <a:srgbClr val="54A021">
                  <a:lumMod val="40000"/>
                  <a:lumOff val="60000"/>
                  <a:alpha val="52000"/>
                </a:srgbClr>
              </a:solidFill>
            </c:spPr>
            <c:showVal val="1"/>
          </c:dLbls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КуриловскаяГим</c:v>
                </c:pt>
                <c:pt idx="4">
                  <c:v>ЛипицкаяСОШ</c:v>
                </c:pt>
                <c:pt idx="5">
                  <c:v>ОболенскаяСОШ</c:v>
                </c:pt>
                <c:pt idx="6">
                  <c:v>ПролетарСОШ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dropLines/>
        <c:axId val="86615168"/>
        <c:axId val="86616704"/>
        <c:axId val="86601728"/>
      </c:area3DChart>
      <c:catAx>
        <c:axId val="86615168"/>
        <c:scaling>
          <c:orientation val="minMax"/>
        </c:scaling>
        <c:axPos val="b"/>
        <c:numFmt formatCode="dd/mm/yyyy" sourceLinked="1"/>
        <c:tickLblPos val="nextTo"/>
        <c:crossAx val="86616704"/>
        <c:crosses val="autoZero"/>
        <c:auto val="1"/>
        <c:lblAlgn val="ctr"/>
        <c:lblOffset val="100"/>
      </c:catAx>
      <c:valAx>
        <c:axId val="86616704"/>
        <c:scaling>
          <c:orientation val="minMax"/>
        </c:scaling>
        <c:axPos val="l"/>
        <c:majorGridlines/>
        <c:numFmt formatCode="General" sourceLinked="1"/>
        <c:tickLblPos val="nextTo"/>
        <c:crossAx val="86615168"/>
        <c:crosses val="autoZero"/>
        <c:crossBetween val="midCat"/>
      </c:valAx>
      <c:serAx>
        <c:axId val="86601728"/>
        <c:scaling>
          <c:orientation val="minMax"/>
        </c:scaling>
        <c:delete val="1"/>
        <c:axPos val="b"/>
        <c:tickLblPos val="nextTo"/>
        <c:crossAx val="86616704"/>
        <c:crosses val="autoZero"/>
      </c:serAx>
    </c:plotArea>
    <c:legend>
      <c:legendPos val="r"/>
      <c:layout>
        <c:manualLayout>
          <c:xMode val="edge"/>
          <c:yMode val="edge"/>
          <c:x val="0.78397431834154074"/>
          <c:y val="7.0855058678408495E-2"/>
          <c:w val="0.20901537052116345"/>
          <c:h val="0.8582896853418317"/>
        </c:manualLayout>
      </c:layout>
      <c:spPr>
        <a:solidFill>
          <a:srgbClr val="90C226">
            <a:lumMod val="40000"/>
            <a:lumOff val="60000"/>
            <a:alpha val="77000"/>
          </a:srgb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6297135485887263E-2"/>
          <c:y val="4.1355712779634429E-2"/>
          <c:w val="0.70915854480807239"/>
          <c:h val="0.5324521796373815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участников ЕГЭ, сдавших предмет с результатом 70 баллов и выше, %</c:v>
                </c:pt>
              </c:strCache>
            </c:strRef>
          </c:tx>
          <c:dLbls>
            <c:spPr>
              <a:solidFill>
                <a:srgbClr val="90C226">
                  <a:lumMod val="20000"/>
                  <a:lumOff val="80000"/>
                  <a:alpha val="50000"/>
                </a:srgbClr>
              </a:solidFill>
            </c:spPr>
            <c:txPr>
              <a:bodyPr rot="2400000" anchor="t" anchorCtr="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0.254</c:v>
                </c:pt>
                <c:pt idx="1">
                  <c:v>4.5000000000000012E-2</c:v>
                </c:pt>
                <c:pt idx="2">
                  <c:v>5.1999999999999998E-2</c:v>
                </c:pt>
                <c:pt idx="3" formatCode="0%">
                  <c:v>0.72700000000000031</c:v>
                </c:pt>
                <c:pt idx="4">
                  <c:v>0.38400000000000017</c:v>
                </c:pt>
                <c:pt idx="5">
                  <c:v>0.45400000000000001</c:v>
                </c:pt>
                <c:pt idx="6">
                  <c:v>0.33300000000000024</c:v>
                </c:pt>
                <c:pt idx="7" formatCode="0%">
                  <c:v>0.43000000000000016</c:v>
                </c:pt>
                <c:pt idx="8" formatCode="0%">
                  <c:v>0.21000000000000008</c:v>
                </c:pt>
                <c:pt idx="9" formatCode="0%">
                  <c:v>0.60000000000000031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участников ЕГЭ, сдавших предмет, %</c:v>
                </c:pt>
              </c:strCache>
            </c:strRef>
          </c:tx>
          <c:dLbls>
            <c:spPr>
              <a:solidFill>
                <a:schemeClr val="accent1">
                  <a:lumMod val="40000"/>
                  <a:lumOff val="60000"/>
                  <a:alpha val="47000"/>
                </a:schemeClr>
              </a:solidFill>
            </c:spPr>
            <c:txPr>
              <a:bodyPr rot="2400000" anchor="t" anchorCtr="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 formatCode="0.00%">
                  <c:v>0.94699999999999995</c:v>
                </c:pt>
                <c:pt idx="3">
                  <c:v>1</c:v>
                </c:pt>
                <c:pt idx="4" formatCode="0.00%">
                  <c:v>0.92300000000000004</c:v>
                </c:pt>
                <c:pt idx="5" formatCode="0.00%">
                  <c:v>0.95400000000000029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участников ЕГЭ, не сдавших предмет, %</c:v>
                </c:pt>
              </c:strCache>
            </c:strRef>
          </c:tx>
          <c:dLbls>
            <c:spPr>
              <a:solidFill>
                <a:srgbClr val="90C226">
                  <a:lumMod val="20000"/>
                  <a:lumOff val="80000"/>
                  <a:alpha val="49000"/>
                </a:srgbClr>
              </a:solidFill>
            </c:spPr>
            <c:txPr>
              <a:bodyPr rot="2400000" anchor="t" anchorCtr="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Английский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 formatCode="0.00%">
                  <c:v>5.3000000000000012E-2</c:v>
                </c:pt>
                <c:pt idx="3">
                  <c:v>0</c:v>
                </c:pt>
                <c:pt idx="4" formatCode="0.00%">
                  <c:v>7.6999999999999999E-2</c:v>
                </c:pt>
                <c:pt idx="5" formatCode="0.00%">
                  <c:v>4.5999999999999999E-2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cylinder"/>
        <c:axId val="102184448"/>
        <c:axId val="102185984"/>
        <c:axId val="0"/>
      </c:bar3DChart>
      <c:catAx>
        <c:axId val="102184448"/>
        <c:scaling>
          <c:orientation val="minMax"/>
        </c:scaling>
        <c:axPos val="b"/>
        <c:tickLblPos val="nextTo"/>
        <c:crossAx val="102185984"/>
        <c:crosses val="autoZero"/>
        <c:auto val="1"/>
        <c:lblAlgn val="ctr"/>
        <c:lblOffset val="100"/>
      </c:catAx>
      <c:valAx>
        <c:axId val="102185984"/>
        <c:scaling>
          <c:orientation val="minMax"/>
        </c:scaling>
        <c:axPos val="l"/>
        <c:majorGridlines/>
        <c:numFmt formatCode="0%" sourceLinked="1"/>
        <c:tickLblPos val="nextTo"/>
        <c:crossAx val="10218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7171591107205"/>
          <c:y val="4.7457533801992498E-3"/>
          <c:w val="0.19192061159953158"/>
          <c:h val="0.99511515569490372"/>
        </c:manualLayout>
      </c:layout>
      <c:spPr>
        <a:solidFill>
          <a:srgbClr val="90C226">
            <a:lumMod val="20000"/>
            <a:lumOff val="80000"/>
            <a:alpha val="77000"/>
          </a:srgb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31E-2"/>
          <c:w val="0.72940505153890389"/>
          <c:h val="0.5434296975307871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- 65,00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КуриловсГим</c:v>
                </c:pt>
                <c:pt idx="4">
                  <c:v>ЛипицкаяСОШ</c:v>
                </c:pt>
                <c:pt idx="5">
                  <c:v>ОболенскСОШ</c:v>
                </c:pt>
                <c:pt idx="6">
                  <c:v>ПролетарсСОШ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  <c:pt idx="6">
                  <c:v>65</c:v>
                </c:pt>
                <c:pt idx="7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КуриловсГим</c:v>
                </c:pt>
                <c:pt idx="4">
                  <c:v>ЛипицкаяСОШ</c:v>
                </c:pt>
                <c:pt idx="5">
                  <c:v>ОболенскСОШ</c:v>
                </c:pt>
                <c:pt idx="6">
                  <c:v>ПролетарсСОШ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58.1</c:v>
                </c:pt>
                <c:pt idx="1">
                  <c:v>59.2</c:v>
                </c:pt>
                <c:pt idx="2">
                  <c:v>67.900000000000006</c:v>
                </c:pt>
                <c:pt idx="3">
                  <c:v>67.2</c:v>
                </c:pt>
                <c:pt idx="4">
                  <c:v>65.3</c:v>
                </c:pt>
                <c:pt idx="5">
                  <c:v>64</c:v>
                </c:pt>
                <c:pt idx="6">
                  <c:v>66.599999999999994</c:v>
                </c:pt>
                <c:pt idx="7">
                  <c:v>59</c:v>
                </c:pt>
              </c:numCache>
            </c:numRef>
          </c:val>
        </c:ser>
        <c:marker val="1"/>
        <c:axId val="86614400"/>
        <c:axId val="86713472"/>
      </c:lineChart>
      <c:catAx>
        <c:axId val="86614400"/>
        <c:scaling>
          <c:orientation val="minMax"/>
        </c:scaling>
        <c:axPos val="b"/>
        <c:minorGridlines/>
        <c:tickLblPos val="nextTo"/>
        <c:crossAx val="86713472"/>
        <c:crosses val="autoZero"/>
        <c:auto val="1"/>
        <c:lblAlgn val="ctr"/>
        <c:lblOffset val="100"/>
      </c:catAx>
      <c:valAx>
        <c:axId val="86713472"/>
        <c:scaling>
          <c:orientation val="minMax"/>
        </c:scaling>
        <c:axPos val="l"/>
        <c:majorGridlines/>
        <c:numFmt formatCode="General" sourceLinked="1"/>
        <c:tickLblPos val="nextTo"/>
        <c:crossAx val="8661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7643613633081"/>
          <c:y val="2.8798458913001812E-2"/>
          <c:w val="0.18723563863669196"/>
          <c:h val="0.97120154108699819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38E-2"/>
          <c:w val="0.729405051538904"/>
          <c:h val="0.543429697530787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- 50,8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КуриловсГим</c:v>
                </c:pt>
                <c:pt idx="4">
                  <c:v>ЛипицкаяСОШ</c:v>
                </c:pt>
                <c:pt idx="5">
                  <c:v>ОболенскСОШ</c:v>
                </c:pt>
                <c:pt idx="6">
                  <c:v>ПролетарсСОШ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50.8</c:v>
                </c:pt>
                <c:pt idx="1">
                  <c:v>50.8</c:v>
                </c:pt>
                <c:pt idx="2">
                  <c:v>50.8</c:v>
                </c:pt>
                <c:pt idx="3">
                  <c:v>50.8</c:v>
                </c:pt>
                <c:pt idx="4">
                  <c:v>50.8</c:v>
                </c:pt>
                <c:pt idx="5">
                  <c:v>50.8</c:v>
                </c:pt>
                <c:pt idx="6">
                  <c:v>50.8</c:v>
                </c:pt>
                <c:pt idx="7">
                  <c:v>50.8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Лист1!$A$2:$A$9</c:f>
              <c:strCache>
                <c:ptCount val="8"/>
                <c:pt idx="0">
                  <c:v>БольшегрСОШ</c:v>
                </c:pt>
                <c:pt idx="1">
                  <c:v>ДанковскаяСОШ</c:v>
                </c:pt>
                <c:pt idx="2">
                  <c:v>ДашковскаяСОШ</c:v>
                </c:pt>
                <c:pt idx="3">
                  <c:v>КуриловсГим</c:v>
                </c:pt>
                <c:pt idx="4">
                  <c:v>ЛипицкаяСОШ</c:v>
                </c:pt>
                <c:pt idx="5">
                  <c:v>ОболенскСОШ</c:v>
                </c:pt>
                <c:pt idx="6">
                  <c:v>ПролетарсСОШ</c:v>
                </c:pt>
                <c:pt idx="7">
                  <c:v>РайсемёнСОШ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50.3</c:v>
                </c:pt>
                <c:pt idx="1">
                  <c:v>54.7</c:v>
                </c:pt>
                <c:pt idx="2">
                  <c:v>59.2</c:v>
                </c:pt>
                <c:pt idx="3">
                  <c:v>41.9</c:v>
                </c:pt>
                <c:pt idx="4">
                  <c:v>44.1</c:v>
                </c:pt>
                <c:pt idx="5">
                  <c:v>52.6</c:v>
                </c:pt>
                <c:pt idx="6">
                  <c:v>58.3</c:v>
                </c:pt>
                <c:pt idx="7">
                  <c:v>36</c:v>
                </c:pt>
              </c:numCache>
            </c:numRef>
          </c:val>
        </c:ser>
        <c:marker val="1"/>
        <c:axId val="103166720"/>
        <c:axId val="103168256"/>
      </c:lineChart>
      <c:catAx>
        <c:axId val="103166720"/>
        <c:scaling>
          <c:orientation val="minMax"/>
        </c:scaling>
        <c:axPos val="b"/>
        <c:minorGridlines/>
        <c:tickLblPos val="nextTo"/>
        <c:crossAx val="103168256"/>
        <c:crosses val="autoZero"/>
        <c:auto val="1"/>
        <c:lblAlgn val="ctr"/>
        <c:lblOffset val="100"/>
      </c:catAx>
      <c:valAx>
        <c:axId val="103168256"/>
        <c:scaling>
          <c:orientation val="minMax"/>
        </c:scaling>
        <c:axPos val="l"/>
        <c:majorGridlines/>
        <c:numFmt formatCode="General" sourceLinked="1"/>
        <c:tickLblPos val="nextTo"/>
        <c:crossAx val="103166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399"/>
          <c:y val="3.7090128340349878E-4"/>
          <c:w val="0.18723563863669196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45E-2"/>
          <c:w val="0.72940505153890411"/>
          <c:h val="0.543429697530787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- 51,8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ОболенскСОШ</c:v>
                </c:pt>
                <c:pt idx="4">
                  <c:v>ПролетарсСОШ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51.8</c:v>
                </c:pt>
                <c:pt idx="1">
                  <c:v>51.8</c:v>
                </c:pt>
                <c:pt idx="2">
                  <c:v>51.8</c:v>
                </c:pt>
                <c:pt idx="3">
                  <c:v>51.8</c:v>
                </c:pt>
                <c:pt idx="4">
                  <c:v>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Лист1!$A$2:$A$6</c:f>
              <c:strCache>
                <c:ptCount val="5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ОболенскСОШ</c:v>
                </c:pt>
                <c:pt idx="4">
                  <c:v>ПролетарсСОШ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54.5</c:v>
                </c:pt>
                <c:pt idx="1">
                  <c:v>55</c:v>
                </c:pt>
                <c:pt idx="2">
                  <c:v>54</c:v>
                </c:pt>
                <c:pt idx="3">
                  <c:v>60.2</c:v>
                </c:pt>
                <c:pt idx="4">
                  <c:v>42.6</c:v>
                </c:pt>
              </c:numCache>
            </c:numRef>
          </c:val>
        </c:ser>
        <c:marker val="1"/>
        <c:axId val="103352576"/>
        <c:axId val="103752064"/>
      </c:lineChart>
      <c:catAx>
        <c:axId val="103352576"/>
        <c:scaling>
          <c:orientation val="minMax"/>
        </c:scaling>
        <c:axPos val="b"/>
        <c:minorGridlines/>
        <c:tickLblPos val="nextTo"/>
        <c:crossAx val="103752064"/>
        <c:crosses val="autoZero"/>
        <c:auto val="1"/>
        <c:lblAlgn val="ctr"/>
        <c:lblOffset val="100"/>
      </c:catAx>
      <c:valAx>
        <c:axId val="103752064"/>
        <c:scaling>
          <c:orientation val="minMax"/>
        </c:scaling>
        <c:axPos val="l"/>
        <c:majorGridlines/>
        <c:numFmt formatCode="General" sourceLinked="1"/>
        <c:tickLblPos val="nextTo"/>
        <c:crossAx val="10335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7643613633081"/>
          <c:y val="2.8798458913001795E-2"/>
          <c:w val="0.18723563863669196"/>
          <c:h val="0.97120154108699819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65E-2"/>
          <c:w val="0.72940505153890423"/>
          <c:h val="0.5434296975307877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- 75,6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ЛипицкаяСОШ</c:v>
                </c:pt>
                <c:pt idx="4">
                  <c:v>ОболенскСОШ</c:v>
                </c:pt>
                <c:pt idx="5">
                  <c:v>ПролетарсСОШ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75.599999999999994</c:v>
                </c:pt>
                <c:pt idx="1">
                  <c:v>75.599999999999994</c:v>
                </c:pt>
                <c:pt idx="2">
                  <c:v>75.599999999999994</c:v>
                </c:pt>
                <c:pt idx="3">
                  <c:v>75.599999999999994</c:v>
                </c:pt>
                <c:pt idx="4">
                  <c:v>75.599999999999994</c:v>
                </c:pt>
                <c:pt idx="5">
                  <c:v>75.599999999999994</c:v>
                </c:pt>
                <c:pt idx="6">
                  <c:v>75.599999999999994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Лист1!$A$2:$A$8</c:f>
              <c:strCache>
                <c:ptCount val="7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ЛипицкаяСОШ</c:v>
                </c:pt>
                <c:pt idx="4">
                  <c:v>ОболенскСОШ</c:v>
                </c:pt>
                <c:pt idx="5">
                  <c:v>ПролетарсСОШ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69</c:v>
                </c:pt>
                <c:pt idx="1">
                  <c:v>78.2</c:v>
                </c:pt>
                <c:pt idx="2">
                  <c:v>75</c:v>
                </c:pt>
                <c:pt idx="3">
                  <c:v>70</c:v>
                </c:pt>
                <c:pt idx="4">
                  <c:v>83</c:v>
                </c:pt>
                <c:pt idx="5">
                  <c:v>67</c:v>
                </c:pt>
                <c:pt idx="6">
                  <c:v>86</c:v>
                </c:pt>
              </c:numCache>
            </c:numRef>
          </c:val>
        </c:ser>
        <c:marker val="1"/>
        <c:axId val="103785984"/>
        <c:axId val="103787520"/>
      </c:lineChart>
      <c:catAx>
        <c:axId val="103785984"/>
        <c:scaling>
          <c:orientation val="minMax"/>
        </c:scaling>
        <c:axPos val="b"/>
        <c:minorGridlines/>
        <c:tickLblPos val="nextTo"/>
        <c:crossAx val="103787520"/>
        <c:crosses val="autoZero"/>
        <c:auto val="1"/>
        <c:lblAlgn val="ctr"/>
        <c:lblOffset val="100"/>
      </c:catAx>
      <c:valAx>
        <c:axId val="103787520"/>
        <c:scaling>
          <c:orientation val="minMax"/>
        </c:scaling>
        <c:axPos val="l"/>
        <c:majorGridlines/>
        <c:numFmt formatCode="General" sourceLinked="1"/>
        <c:tickLblPos val="nextTo"/>
        <c:crossAx val="10378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034"/>
          <c:y val="3.7090128340349889E-4"/>
          <c:w val="0.18723563863669201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79E-2"/>
          <c:w val="0.72940505153890434"/>
          <c:h val="0.5434296975307878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- 58,6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ДашковскаяСОШ</c:v>
                </c:pt>
                <c:pt idx="1">
                  <c:v>КуриловсГим</c:v>
                </c:pt>
                <c:pt idx="2">
                  <c:v>ОболенскСОШ</c:v>
                </c:pt>
                <c:pt idx="3">
                  <c:v>ПролетарсСОШ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58.6</c:v>
                </c:pt>
                <c:pt idx="1">
                  <c:v>58.6</c:v>
                </c:pt>
                <c:pt idx="2">
                  <c:v>58.6</c:v>
                </c:pt>
                <c:pt idx="3">
                  <c:v>58.6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ДашковскаяСОШ</c:v>
                </c:pt>
                <c:pt idx="1">
                  <c:v>КуриловсГим</c:v>
                </c:pt>
                <c:pt idx="2">
                  <c:v>ОболенскСОШ</c:v>
                </c:pt>
                <c:pt idx="3">
                  <c:v>ПролетарсСОШ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69.2</c:v>
                </c:pt>
                <c:pt idx="1">
                  <c:v>48</c:v>
                </c:pt>
                <c:pt idx="2">
                  <c:v>66.5</c:v>
                </c:pt>
                <c:pt idx="3">
                  <c:v>56</c:v>
                </c:pt>
              </c:numCache>
            </c:numRef>
          </c:val>
        </c:ser>
        <c:marker val="1"/>
        <c:axId val="103886208"/>
        <c:axId val="103888000"/>
      </c:lineChart>
      <c:catAx>
        <c:axId val="103886208"/>
        <c:scaling>
          <c:orientation val="minMax"/>
        </c:scaling>
        <c:axPos val="b"/>
        <c:minorGridlines/>
        <c:tickLblPos val="nextTo"/>
        <c:crossAx val="103888000"/>
        <c:crosses val="autoZero"/>
        <c:auto val="1"/>
        <c:lblAlgn val="ctr"/>
        <c:lblOffset val="100"/>
      </c:catAx>
      <c:valAx>
        <c:axId val="103888000"/>
        <c:scaling>
          <c:orientation val="minMax"/>
        </c:scaling>
        <c:axPos val="l"/>
        <c:majorGridlines/>
        <c:numFmt formatCode="General" sourceLinked="1"/>
        <c:tickLblPos val="nextTo"/>
        <c:crossAx val="10388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057"/>
          <c:y val="3.7090128340349894E-4"/>
          <c:w val="0.18723563863669204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68713395987816E-2"/>
          <c:y val="4.5448501800561293E-2"/>
          <c:w val="0.72940505153890445"/>
          <c:h val="0.5434296975307879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- 64,1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ЛипицкаяСОШ</c:v>
                </c:pt>
                <c:pt idx="4">
                  <c:v>ОболенскСОШ</c:v>
                </c:pt>
                <c:pt idx="5">
                  <c:v>ПролетарсСОШ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64.099999999999994</c:v>
                </c:pt>
                <c:pt idx="1">
                  <c:v>64.099999999999994</c:v>
                </c:pt>
                <c:pt idx="2">
                  <c:v>64.099999999999994</c:v>
                </c:pt>
                <c:pt idx="3">
                  <c:v>64.099999999999994</c:v>
                </c:pt>
                <c:pt idx="4">
                  <c:v>64.099999999999994</c:v>
                </c:pt>
                <c:pt idx="5">
                  <c:v>64.099999999999994</c:v>
                </c:pt>
                <c:pt idx="6">
                  <c:v>64.099999999999994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ОУ</c:v>
                </c:pt>
              </c:strCache>
            </c:strRef>
          </c:tx>
          <c:dLbls>
            <c:spPr>
              <a:solidFill>
                <a:srgbClr val="90C226">
                  <a:lumMod val="40000"/>
                  <a:lumOff val="60000"/>
                  <a:alpha val="55000"/>
                </a:srgbClr>
              </a:solidFill>
            </c:spPr>
            <c:showVal val="1"/>
          </c:dLbls>
          <c:cat>
            <c:strRef>
              <c:f>Лист1!$A$2:$A$8</c:f>
              <c:strCache>
                <c:ptCount val="7"/>
                <c:pt idx="0">
                  <c:v>ДанковскаяСОШ</c:v>
                </c:pt>
                <c:pt idx="1">
                  <c:v>ДашковскаяСОШ</c:v>
                </c:pt>
                <c:pt idx="2">
                  <c:v>КуриловсГим</c:v>
                </c:pt>
                <c:pt idx="3">
                  <c:v>ЛипицкаяСОШ</c:v>
                </c:pt>
                <c:pt idx="4">
                  <c:v>ОболенскСОШ</c:v>
                </c:pt>
                <c:pt idx="5">
                  <c:v>ПролетарсСОШ</c:v>
                </c:pt>
                <c:pt idx="6">
                  <c:v>РайсемёнСОШ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53.3</c:v>
                </c:pt>
                <c:pt idx="1">
                  <c:v>67.7</c:v>
                </c:pt>
                <c:pt idx="2">
                  <c:v>67.599999999999994</c:v>
                </c:pt>
                <c:pt idx="3">
                  <c:v>72.5</c:v>
                </c:pt>
                <c:pt idx="4">
                  <c:v>62</c:v>
                </c:pt>
                <c:pt idx="5">
                  <c:v>62</c:v>
                </c:pt>
                <c:pt idx="6">
                  <c:v>75</c:v>
                </c:pt>
              </c:numCache>
            </c:numRef>
          </c:val>
        </c:ser>
        <c:marker val="1"/>
        <c:axId val="103909248"/>
        <c:axId val="103910784"/>
      </c:lineChart>
      <c:catAx>
        <c:axId val="103909248"/>
        <c:scaling>
          <c:orientation val="minMax"/>
        </c:scaling>
        <c:axPos val="b"/>
        <c:minorGridlines/>
        <c:tickLblPos val="nextTo"/>
        <c:crossAx val="103910784"/>
        <c:crosses val="autoZero"/>
        <c:auto val="1"/>
        <c:lblAlgn val="ctr"/>
        <c:lblOffset val="100"/>
      </c:catAx>
      <c:valAx>
        <c:axId val="103910784"/>
        <c:scaling>
          <c:orientation val="minMax"/>
        </c:scaling>
        <c:axPos val="l"/>
        <c:majorGridlines/>
        <c:numFmt formatCode="General" sourceLinked="1"/>
        <c:tickLblPos val="nextTo"/>
        <c:crossAx val="10390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098506490409"/>
          <c:y val="3.70901283403499E-4"/>
          <c:w val="0.18723563863669207"/>
          <c:h val="0.74946659157613116"/>
        </c:manualLayout>
      </c:layout>
      <c:spPr>
        <a:solidFill>
          <a:schemeClr val="accent1">
            <a:lumMod val="20000"/>
            <a:lumOff val="80000"/>
            <a:alpha val="46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821E4-2F1C-48CE-ACA6-03C6A0665F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D81B7F-2D50-4065-AB66-554763F7796A}">
      <dgm:prSet phldrT="[Текст]"/>
      <dgm:spPr/>
      <dgm:t>
        <a:bodyPr/>
        <a:lstStyle/>
        <a:p>
          <a:r>
            <a:rPr lang="ru-RU" dirty="0" smtClean="0"/>
            <a:t>Участники ЕГЭ </a:t>
          </a:r>
        </a:p>
        <a:p>
          <a:r>
            <a:rPr lang="ru-RU" dirty="0" smtClean="0"/>
            <a:t>210 чел.</a:t>
          </a:r>
          <a:endParaRPr lang="ru-RU" dirty="0"/>
        </a:p>
      </dgm:t>
    </dgm:pt>
    <dgm:pt modelId="{5CCCFB8C-056D-4D82-BC9C-4D45B7B5EFE0}" type="parTrans" cxnId="{8B9E4EBB-A6CD-40F6-B0A2-F528812C1603}">
      <dgm:prSet/>
      <dgm:spPr/>
      <dgm:t>
        <a:bodyPr/>
        <a:lstStyle/>
        <a:p>
          <a:endParaRPr lang="ru-RU"/>
        </a:p>
      </dgm:t>
    </dgm:pt>
    <dgm:pt modelId="{71EF0633-8D4D-48B8-B73E-4FE8B989F22C}" type="sibTrans" cxnId="{8B9E4EBB-A6CD-40F6-B0A2-F528812C1603}">
      <dgm:prSet/>
      <dgm:spPr/>
      <dgm:t>
        <a:bodyPr/>
        <a:lstStyle/>
        <a:p>
          <a:endParaRPr lang="ru-RU"/>
        </a:p>
      </dgm:t>
    </dgm:pt>
    <dgm:pt modelId="{D990E820-F8A3-44EF-9DC1-90BB3BA7FAC5}">
      <dgm:prSet phldrT="[Текст]"/>
      <dgm:spPr/>
      <dgm:t>
        <a:bodyPr/>
        <a:lstStyle/>
        <a:p>
          <a:r>
            <a:rPr lang="ru-RU" dirty="0" smtClean="0"/>
            <a:t>Результаты по обязательным предметам</a:t>
          </a:r>
          <a:endParaRPr lang="ru-RU" dirty="0"/>
        </a:p>
      </dgm:t>
    </dgm:pt>
    <dgm:pt modelId="{3142AD83-D789-4D4A-B4D6-0C9E532EBB31}" type="parTrans" cxnId="{DFC9AFE0-6AA0-441C-8807-A81FFD80C34D}">
      <dgm:prSet/>
      <dgm:spPr/>
      <dgm:t>
        <a:bodyPr/>
        <a:lstStyle/>
        <a:p>
          <a:endParaRPr lang="ru-RU"/>
        </a:p>
      </dgm:t>
    </dgm:pt>
    <dgm:pt modelId="{3F4B65C0-BD68-4741-82C5-CF87C1A2B38D}" type="sibTrans" cxnId="{DFC9AFE0-6AA0-441C-8807-A81FFD80C34D}">
      <dgm:prSet/>
      <dgm:spPr/>
      <dgm:t>
        <a:bodyPr/>
        <a:lstStyle/>
        <a:p>
          <a:endParaRPr lang="ru-RU"/>
        </a:p>
      </dgm:t>
    </dgm:pt>
    <dgm:pt modelId="{3DEB8EF8-F0B2-409E-A8A6-5B075C7CF155}">
      <dgm:prSet phldrT="[Текст]"/>
      <dgm:spPr/>
      <dgm:t>
        <a:bodyPr/>
        <a:lstStyle/>
        <a:p>
          <a:r>
            <a:rPr lang="ru-RU" dirty="0" smtClean="0"/>
            <a:t>Участники ЕГЭ, сдавшие экзамены по обязательным предметам</a:t>
          </a:r>
        </a:p>
        <a:p>
          <a:r>
            <a:rPr lang="ru-RU" dirty="0" smtClean="0"/>
            <a:t>100%</a:t>
          </a:r>
          <a:endParaRPr lang="ru-RU" dirty="0"/>
        </a:p>
      </dgm:t>
    </dgm:pt>
    <dgm:pt modelId="{7F0826CF-4199-489B-BF62-69A7F789E5C1}" type="parTrans" cxnId="{645D6B93-2527-4D21-9679-BCADA4435F4D}">
      <dgm:prSet/>
      <dgm:spPr/>
      <dgm:t>
        <a:bodyPr/>
        <a:lstStyle/>
        <a:p>
          <a:endParaRPr lang="ru-RU"/>
        </a:p>
      </dgm:t>
    </dgm:pt>
    <dgm:pt modelId="{34CBA6F3-6099-449B-97CB-E57B91BEC4E5}" type="sibTrans" cxnId="{645D6B93-2527-4D21-9679-BCADA4435F4D}">
      <dgm:prSet/>
      <dgm:spPr/>
      <dgm:t>
        <a:bodyPr/>
        <a:lstStyle/>
        <a:p>
          <a:endParaRPr lang="ru-RU"/>
        </a:p>
      </dgm:t>
    </dgm:pt>
    <dgm:pt modelId="{D87FB529-A2AD-4389-AF87-BD2F7A20FBA9}">
      <dgm:prSet phldrT="[Текст]"/>
      <dgm:spPr/>
      <dgm:t>
        <a:bodyPr/>
        <a:lstStyle/>
        <a:p>
          <a:r>
            <a:rPr lang="ru-RU" dirty="0" smtClean="0"/>
            <a:t>Результаты по всем предметам</a:t>
          </a:r>
          <a:endParaRPr lang="ru-RU" dirty="0"/>
        </a:p>
      </dgm:t>
    </dgm:pt>
    <dgm:pt modelId="{7B792F6F-954A-4D9E-B78B-1A26CCCFAE05}" type="parTrans" cxnId="{14141580-9FC7-4076-AB64-6B12430305FB}">
      <dgm:prSet/>
      <dgm:spPr/>
      <dgm:t>
        <a:bodyPr/>
        <a:lstStyle/>
        <a:p>
          <a:endParaRPr lang="ru-RU"/>
        </a:p>
      </dgm:t>
    </dgm:pt>
    <dgm:pt modelId="{C272D67F-5762-4F62-BF1C-82AFEBC9B80B}" type="sibTrans" cxnId="{14141580-9FC7-4076-AB64-6B12430305FB}">
      <dgm:prSet/>
      <dgm:spPr/>
      <dgm:t>
        <a:bodyPr/>
        <a:lstStyle/>
        <a:p>
          <a:endParaRPr lang="ru-RU"/>
        </a:p>
      </dgm:t>
    </dgm:pt>
    <dgm:pt modelId="{D06A81EA-86CB-41BE-A22E-1D26CB4A08A2}">
      <dgm:prSet phldrT="[Текст]"/>
      <dgm:spPr/>
      <dgm:t>
        <a:bodyPr/>
        <a:lstStyle/>
        <a:p>
          <a:r>
            <a:rPr lang="ru-RU" dirty="0" smtClean="0"/>
            <a:t>Участники ЕГЭ, сдавшие экзамены по всем предметам</a:t>
          </a:r>
        </a:p>
        <a:p>
          <a:r>
            <a:rPr lang="ru-RU" dirty="0" smtClean="0"/>
            <a:t>97,2%</a:t>
          </a:r>
          <a:endParaRPr lang="ru-RU" dirty="0"/>
        </a:p>
      </dgm:t>
    </dgm:pt>
    <dgm:pt modelId="{49D9F472-8F19-46F7-8300-F92923F9765D}" type="parTrans" cxnId="{7A1AC3C2-AEE9-4826-9D00-6AA3DF9BE0B5}">
      <dgm:prSet/>
      <dgm:spPr/>
      <dgm:t>
        <a:bodyPr/>
        <a:lstStyle/>
        <a:p>
          <a:endParaRPr lang="ru-RU"/>
        </a:p>
      </dgm:t>
    </dgm:pt>
    <dgm:pt modelId="{C6FB5BB3-021E-4F73-B32E-E3946850F473}" type="sibTrans" cxnId="{7A1AC3C2-AEE9-4826-9D00-6AA3DF9BE0B5}">
      <dgm:prSet/>
      <dgm:spPr/>
      <dgm:t>
        <a:bodyPr/>
        <a:lstStyle/>
        <a:p>
          <a:endParaRPr lang="ru-RU"/>
        </a:p>
      </dgm:t>
    </dgm:pt>
    <dgm:pt modelId="{62DA545F-4450-4F02-832E-58F2784ED8AA}">
      <dgm:prSet/>
      <dgm:spPr/>
      <dgm:t>
        <a:bodyPr/>
        <a:lstStyle/>
        <a:p>
          <a:r>
            <a:rPr lang="ru-RU" dirty="0" smtClean="0"/>
            <a:t>Участники ЕГЭ, не сдавшие экзамены по одному или двум обязательным предметам</a:t>
          </a:r>
        </a:p>
        <a:p>
          <a:r>
            <a:rPr lang="ru-RU" dirty="0" smtClean="0"/>
            <a:t>0%</a:t>
          </a:r>
          <a:endParaRPr lang="ru-RU" dirty="0"/>
        </a:p>
      </dgm:t>
    </dgm:pt>
    <dgm:pt modelId="{8F35EECB-90F3-4D96-A66E-858F39E300AA}" type="parTrans" cxnId="{350C25E4-C866-4664-AA42-2B3C84A18CA1}">
      <dgm:prSet/>
      <dgm:spPr/>
      <dgm:t>
        <a:bodyPr/>
        <a:lstStyle/>
        <a:p>
          <a:endParaRPr lang="ru-RU"/>
        </a:p>
      </dgm:t>
    </dgm:pt>
    <dgm:pt modelId="{77CEA378-257A-46DB-9024-664F4BC03957}" type="sibTrans" cxnId="{350C25E4-C866-4664-AA42-2B3C84A18CA1}">
      <dgm:prSet/>
      <dgm:spPr/>
      <dgm:t>
        <a:bodyPr/>
        <a:lstStyle/>
        <a:p>
          <a:endParaRPr lang="ru-RU"/>
        </a:p>
      </dgm:t>
    </dgm:pt>
    <dgm:pt modelId="{82F5BE91-E4F1-4DCB-B86F-AFE9D0E1EF22}">
      <dgm:prSet/>
      <dgm:spPr/>
      <dgm:t>
        <a:bodyPr/>
        <a:lstStyle/>
        <a:p>
          <a:r>
            <a:rPr lang="ru-RU" dirty="0" smtClean="0"/>
            <a:t>Участники ЕГЭ, не преодолевшие минимальный порог баллов</a:t>
          </a:r>
        </a:p>
        <a:p>
          <a:r>
            <a:rPr lang="ru-RU" dirty="0" smtClean="0"/>
            <a:t>2,7%</a:t>
          </a:r>
          <a:endParaRPr lang="ru-RU" dirty="0"/>
        </a:p>
      </dgm:t>
    </dgm:pt>
    <dgm:pt modelId="{DBCF2D36-6764-4F74-A101-EDAAEEA37FC9}" type="parTrans" cxnId="{8D5E5C64-CC26-4E92-9F4E-D0D22107D884}">
      <dgm:prSet/>
      <dgm:spPr/>
      <dgm:t>
        <a:bodyPr/>
        <a:lstStyle/>
        <a:p>
          <a:endParaRPr lang="ru-RU"/>
        </a:p>
      </dgm:t>
    </dgm:pt>
    <dgm:pt modelId="{FAE74998-ACEB-44F0-9E3E-AA3C8411950F}" type="sibTrans" cxnId="{8D5E5C64-CC26-4E92-9F4E-D0D22107D884}">
      <dgm:prSet/>
      <dgm:spPr/>
      <dgm:t>
        <a:bodyPr/>
        <a:lstStyle/>
        <a:p>
          <a:endParaRPr lang="ru-RU"/>
        </a:p>
      </dgm:t>
    </dgm:pt>
    <dgm:pt modelId="{2F4E9787-73C9-46F1-A84B-A96739632C9A}" type="pres">
      <dgm:prSet presAssocID="{FAC821E4-2F1C-48CE-ACA6-03C6A0665F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FE8CC0-87D8-4F69-BDFD-583D13CE4042}" type="pres">
      <dgm:prSet presAssocID="{B5D81B7F-2D50-4065-AB66-554763F7796A}" presName="hierRoot1" presStyleCnt="0"/>
      <dgm:spPr/>
    </dgm:pt>
    <dgm:pt modelId="{61D83BD2-9F53-4F05-8A9E-3AA320ED8062}" type="pres">
      <dgm:prSet presAssocID="{B5D81B7F-2D50-4065-AB66-554763F7796A}" presName="composite" presStyleCnt="0"/>
      <dgm:spPr/>
    </dgm:pt>
    <dgm:pt modelId="{41C28B8D-5C61-427A-8E27-EFBFA79D37F5}" type="pres">
      <dgm:prSet presAssocID="{B5D81B7F-2D50-4065-AB66-554763F7796A}" presName="background" presStyleLbl="node0" presStyleIdx="0" presStyleCnt="1"/>
      <dgm:spPr/>
    </dgm:pt>
    <dgm:pt modelId="{911C1A93-0A1D-4533-A287-BA1D469D34EE}" type="pres">
      <dgm:prSet presAssocID="{B5D81B7F-2D50-4065-AB66-554763F7796A}" presName="text" presStyleLbl="fgAcc0" presStyleIdx="0" presStyleCnt="1" custScaleY="61033" custLinFactNeighborX="-7032" custLinFactNeighborY="-11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9E3C6-2796-4B7D-B595-159928F5109A}" type="pres">
      <dgm:prSet presAssocID="{B5D81B7F-2D50-4065-AB66-554763F7796A}" presName="hierChild2" presStyleCnt="0"/>
      <dgm:spPr/>
    </dgm:pt>
    <dgm:pt modelId="{5ED8C7B5-3561-4B25-911C-5BBE2EF8ED0B}" type="pres">
      <dgm:prSet presAssocID="{3142AD83-D789-4D4A-B4D6-0C9E532EBB3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AD4289F-CAC5-4086-AB0E-D1460F64D61C}" type="pres">
      <dgm:prSet presAssocID="{D990E820-F8A3-44EF-9DC1-90BB3BA7FAC5}" presName="hierRoot2" presStyleCnt="0"/>
      <dgm:spPr/>
    </dgm:pt>
    <dgm:pt modelId="{5BB0C201-49C0-4983-A579-E03A8BA81988}" type="pres">
      <dgm:prSet presAssocID="{D990E820-F8A3-44EF-9DC1-90BB3BA7FAC5}" presName="composite2" presStyleCnt="0"/>
      <dgm:spPr/>
    </dgm:pt>
    <dgm:pt modelId="{251C8F01-1B9A-46BE-91BA-E7EE2B3B9461}" type="pres">
      <dgm:prSet presAssocID="{D990E820-F8A3-44EF-9DC1-90BB3BA7FAC5}" presName="background2" presStyleLbl="node2" presStyleIdx="0" presStyleCnt="2"/>
      <dgm:spPr/>
    </dgm:pt>
    <dgm:pt modelId="{2B2DC2E3-A1A5-402D-9A68-2D4599A493E3}" type="pres">
      <dgm:prSet presAssocID="{D990E820-F8A3-44EF-9DC1-90BB3BA7FAC5}" presName="text2" presStyleLbl="fgAcc2" presStyleIdx="0" presStyleCnt="2" custScaleY="62582" custLinFactNeighborX="-6329" custLinFactNeighborY="-88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875B6A-FE4F-4511-967D-7611E67ED5F3}" type="pres">
      <dgm:prSet presAssocID="{D990E820-F8A3-44EF-9DC1-90BB3BA7FAC5}" presName="hierChild3" presStyleCnt="0"/>
      <dgm:spPr/>
    </dgm:pt>
    <dgm:pt modelId="{5450961B-4927-4951-BDB2-F29C7C578381}" type="pres">
      <dgm:prSet presAssocID="{7F0826CF-4199-489B-BF62-69A7F789E5C1}" presName="Name17" presStyleLbl="parChTrans1D3" presStyleIdx="0" presStyleCnt="4"/>
      <dgm:spPr/>
      <dgm:t>
        <a:bodyPr/>
        <a:lstStyle/>
        <a:p>
          <a:endParaRPr lang="ru-RU"/>
        </a:p>
      </dgm:t>
    </dgm:pt>
    <dgm:pt modelId="{22C56F9B-B52B-44F9-A3F5-129F66AE5CCD}" type="pres">
      <dgm:prSet presAssocID="{3DEB8EF8-F0B2-409E-A8A6-5B075C7CF155}" presName="hierRoot3" presStyleCnt="0"/>
      <dgm:spPr/>
    </dgm:pt>
    <dgm:pt modelId="{F1E2DF40-99E4-475D-B733-30563F472027}" type="pres">
      <dgm:prSet presAssocID="{3DEB8EF8-F0B2-409E-A8A6-5B075C7CF155}" presName="composite3" presStyleCnt="0"/>
      <dgm:spPr/>
    </dgm:pt>
    <dgm:pt modelId="{46C8CC68-478B-41C7-B9A3-9C1561BFE77D}" type="pres">
      <dgm:prSet presAssocID="{3DEB8EF8-F0B2-409E-A8A6-5B075C7CF155}" presName="background3" presStyleLbl="node3" presStyleIdx="0" presStyleCnt="4"/>
      <dgm:spPr/>
    </dgm:pt>
    <dgm:pt modelId="{FC96B611-D034-44AA-81F4-C9EF4435740A}" type="pres">
      <dgm:prSet presAssocID="{3DEB8EF8-F0B2-409E-A8A6-5B075C7CF155}" presName="text3" presStyleLbl="fgAcc3" presStyleIdx="0" presStyleCnt="4" custScaleX="114924" custScaleY="107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482B9A-509A-497D-9555-C3B67C7F7C6E}" type="pres">
      <dgm:prSet presAssocID="{3DEB8EF8-F0B2-409E-A8A6-5B075C7CF155}" presName="hierChild4" presStyleCnt="0"/>
      <dgm:spPr/>
    </dgm:pt>
    <dgm:pt modelId="{1FA04704-483D-4338-9ACC-D4D35618200B}" type="pres">
      <dgm:prSet presAssocID="{8F35EECB-90F3-4D96-A66E-858F39E300AA}" presName="Name17" presStyleLbl="parChTrans1D3" presStyleIdx="1" presStyleCnt="4"/>
      <dgm:spPr/>
      <dgm:t>
        <a:bodyPr/>
        <a:lstStyle/>
        <a:p>
          <a:endParaRPr lang="ru-RU"/>
        </a:p>
      </dgm:t>
    </dgm:pt>
    <dgm:pt modelId="{7F675620-B49D-4E53-90E7-1D8732AE6670}" type="pres">
      <dgm:prSet presAssocID="{62DA545F-4450-4F02-832E-58F2784ED8AA}" presName="hierRoot3" presStyleCnt="0"/>
      <dgm:spPr/>
    </dgm:pt>
    <dgm:pt modelId="{6FC92977-7C10-4A7A-A8DB-1E952DD61A7A}" type="pres">
      <dgm:prSet presAssocID="{62DA545F-4450-4F02-832E-58F2784ED8AA}" presName="composite3" presStyleCnt="0"/>
      <dgm:spPr/>
    </dgm:pt>
    <dgm:pt modelId="{AF72317B-D521-4E11-AD7D-47798349917B}" type="pres">
      <dgm:prSet presAssocID="{62DA545F-4450-4F02-832E-58F2784ED8AA}" presName="background3" presStyleLbl="node3" presStyleIdx="1" presStyleCnt="4"/>
      <dgm:spPr/>
    </dgm:pt>
    <dgm:pt modelId="{E7144F99-B638-41FD-A9E5-105028AC355D}" type="pres">
      <dgm:prSet presAssocID="{62DA545F-4450-4F02-832E-58F2784ED8AA}" presName="text3" presStyleLbl="fgAcc3" presStyleIdx="1" presStyleCnt="4" custScaleX="114924" custScaleY="107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461A7-A200-4B3D-B761-0E67C02F98C9}" type="pres">
      <dgm:prSet presAssocID="{62DA545F-4450-4F02-832E-58F2784ED8AA}" presName="hierChild4" presStyleCnt="0"/>
      <dgm:spPr/>
    </dgm:pt>
    <dgm:pt modelId="{F4E56DC8-A780-428F-A2B2-72240035C65A}" type="pres">
      <dgm:prSet presAssocID="{7B792F6F-954A-4D9E-B78B-1A26CCCFAE0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580A7A1-DAAA-4C38-8B1B-6C6AC41A382C}" type="pres">
      <dgm:prSet presAssocID="{D87FB529-A2AD-4389-AF87-BD2F7A20FBA9}" presName="hierRoot2" presStyleCnt="0"/>
      <dgm:spPr/>
    </dgm:pt>
    <dgm:pt modelId="{6A27E50E-8790-4CF2-892A-B5DA032A36EA}" type="pres">
      <dgm:prSet presAssocID="{D87FB529-A2AD-4389-AF87-BD2F7A20FBA9}" presName="composite2" presStyleCnt="0"/>
      <dgm:spPr/>
    </dgm:pt>
    <dgm:pt modelId="{1C5988BC-C574-459A-87E8-9BE3E157145F}" type="pres">
      <dgm:prSet presAssocID="{D87FB529-A2AD-4389-AF87-BD2F7A20FBA9}" presName="background2" presStyleLbl="node2" presStyleIdx="1" presStyleCnt="2"/>
      <dgm:spPr/>
    </dgm:pt>
    <dgm:pt modelId="{324D029A-4FF1-4832-9838-499A0353C799}" type="pres">
      <dgm:prSet presAssocID="{D87FB529-A2AD-4389-AF87-BD2F7A20FBA9}" presName="text2" presStyleLbl="fgAcc2" presStyleIdx="1" presStyleCnt="2" custScaleY="62582" custLinFactNeighborX="-6329" custLinFactNeighborY="-88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753637-68E2-4D68-9178-98B86A10F361}" type="pres">
      <dgm:prSet presAssocID="{D87FB529-A2AD-4389-AF87-BD2F7A20FBA9}" presName="hierChild3" presStyleCnt="0"/>
      <dgm:spPr/>
    </dgm:pt>
    <dgm:pt modelId="{297B8157-468E-44C9-9915-79F906D35867}" type="pres">
      <dgm:prSet presAssocID="{49D9F472-8F19-46F7-8300-F92923F9765D}" presName="Name17" presStyleLbl="parChTrans1D3" presStyleIdx="2" presStyleCnt="4"/>
      <dgm:spPr/>
      <dgm:t>
        <a:bodyPr/>
        <a:lstStyle/>
        <a:p>
          <a:endParaRPr lang="ru-RU"/>
        </a:p>
      </dgm:t>
    </dgm:pt>
    <dgm:pt modelId="{65101CA4-43BD-408D-9417-0BE0A4D6113D}" type="pres">
      <dgm:prSet presAssocID="{D06A81EA-86CB-41BE-A22E-1D26CB4A08A2}" presName="hierRoot3" presStyleCnt="0"/>
      <dgm:spPr/>
    </dgm:pt>
    <dgm:pt modelId="{83862E9C-FCE5-452B-9330-A8F563091887}" type="pres">
      <dgm:prSet presAssocID="{D06A81EA-86CB-41BE-A22E-1D26CB4A08A2}" presName="composite3" presStyleCnt="0"/>
      <dgm:spPr/>
    </dgm:pt>
    <dgm:pt modelId="{EBF8E471-DA69-49F6-BA43-F690FA0C167C}" type="pres">
      <dgm:prSet presAssocID="{D06A81EA-86CB-41BE-A22E-1D26CB4A08A2}" presName="background3" presStyleLbl="node3" presStyleIdx="2" presStyleCnt="4"/>
      <dgm:spPr/>
    </dgm:pt>
    <dgm:pt modelId="{3F0692B5-4E7F-417D-A50F-78D13AA3149A}" type="pres">
      <dgm:prSet presAssocID="{D06A81EA-86CB-41BE-A22E-1D26CB4A08A2}" presName="text3" presStyleLbl="fgAcc3" presStyleIdx="2" presStyleCnt="4" custScaleX="114924" custScaleY="107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CEF1C9-5DFB-4EC7-8E03-3140004F4B88}" type="pres">
      <dgm:prSet presAssocID="{D06A81EA-86CB-41BE-A22E-1D26CB4A08A2}" presName="hierChild4" presStyleCnt="0"/>
      <dgm:spPr/>
    </dgm:pt>
    <dgm:pt modelId="{F3E86C6F-42CE-471A-8E14-1C2794BB1E1B}" type="pres">
      <dgm:prSet presAssocID="{DBCF2D36-6764-4F74-A101-EDAAEEA37FC9}" presName="Name17" presStyleLbl="parChTrans1D3" presStyleIdx="3" presStyleCnt="4"/>
      <dgm:spPr/>
      <dgm:t>
        <a:bodyPr/>
        <a:lstStyle/>
        <a:p>
          <a:endParaRPr lang="ru-RU"/>
        </a:p>
      </dgm:t>
    </dgm:pt>
    <dgm:pt modelId="{D2F6896C-CB68-44FE-9050-8B837A58D358}" type="pres">
      <dgm:prSet presAssocID="{82F5BE91-E4F1-4DCB-B86F-AFE9D0E1EF22}" presName="hierRoot3" presStyleCnt="0"/>
      <dgm:spPr/>
    </dgm:pt>
    <dgm:pt modelId="{33D0A1C3-0D52-4AF9-BBDA-F635F9694D1F}" type="pres">
      <dgm:prSet presAssocID="{82F5BE91-E4F1-4DCB-B86F-AFE9D0E1EF22}" presName="composite3" presStyleCnt="0"/>
      <dgm:spPr/>
    </dgm:pt>
    <dgm:pt modelId="{7B58DD50-0162-4510-A747-B196F4E510FD}" type="pres">
      <dgm:prSet presAssocID="{82F5BE91-E4F1-4DCB-B86F-AFE9D0E1EF22}" presName="background3" presStyleLbl="node3" presStyleIdx="3" presStyleCnt="4"/>
      <dgm:spPr/>
    </dgm:pt>
    <dgm:pt modelId="{0EFC93F2-11CF-4E0D-BCFE-66EB0E25AB97}" type="pres">
      <dgm:prSet presAssocID="{82F5BE91-E4F1-4DCB-B86F-AFE9D0E1EF22}" presName="text3" presStyleLbl="fgAcc3" presStyleIdx="3" presStyleCnt="4" custScaleX="114924" custScaleY="107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B8E182-7262-4860-AE47-6001C031F1CA}" type="pres">
      <dgm:prSet presAssocID="{82F5BE91-E4F1-4DCB-B86F-AFE9D0E1EF22}" presName="hierChild4" presStyleCnt="0"/>
      <dgm:spPr/>
    </dgm:pt>
  </dgm:ptLst>
  <dgm:cxnLst>
    <dgm:cxn modelId="{7A1AC3C2-AEE9-4826-9D00-6AA3DF9BE0B5}" srcId="{D87FB529-A2AD-4389-AF87-BD2F7A20FBA9}" destId="{D06A81EA-86CB-41BE-A22E-1D26CB4A08A2}" srcOrd="0" destOrd="0" parTransId="{49D9F472-8F19-46F7-8300-F92923F9765D}" sibTransId="{C6FB5BB3-021E-4F73-B32E-E3946850F473}"/>
    <dgm:cxn modelId="{3D912125-9748-49B0-869B-ED339B31D57F}" type="presOf" srcId="{B5D81B7F-2D50-4065-AB66-554763F7796A}" destId="{911C1A93-0A1D-4533-A287-BA1D469D34EE}" srcOrd="0" destOrd="0" presId="urn:microsoft.com/office/officeart/2005/8/layout/hierarchy1"/>
    <dgm:cxn modelId="{695879F5-93C9-4C6C-A7C2-9EF4C0241C28}" type="presOf" srcId="{7F0826CF-4199-489B-BF62-69A7F789E5C1}" destId="{5450961B-4927-4951-BDB2-F29C7C578381}" srcOrd="0" destOrd="0" presId="urn:microsoft.com/office/officeart/2005/8/layout/hierarchy1"/>
    <dgm:cxn modelId="{DFC9AFE0-6AA0-441C-8807-A81FFD80C34D}" srcId="{B5D81B7F-2D50-4065-AB66-554763F7796A}" destId="{D990E820-F8A3-44EF-9DC1-90BB3BA7FAC5}" srcOrd="0" destOrd="0" parTransId="{3142AD83-D789-4D4A-B4D6-0C9E532EBB31}" sibTransId="{3F4B65C0-BD68-4741-82C5-CF87C1A2B38D}"/>
    <dgm:cxn modelId="{C569A67F-6F47-40CF-8361-C7FC46CB2DCD}" type="presOf" srcId="{8F35EECB-90F3-4D96-A66E-858F39E300AA}" destId="{1FA04704-483D-4338-9ACC-D4D35618200B}" srcOrd="0" destOrd="0" presId="urn:microsoft.com/office/officeart/2005/8/layout/hierarchy1"/>
    <dgm:cxn modelId="{350C25E4-C866-4664-AA42-2B3C84A18CA1}" srcId="{D990E820-F8A3-44EF-9DC1-90BB3BA7FAC5}" destId="{62DA545F-4450-4F02-832E-58F2784ED8AA}" srcOrd="1" destOrd="0" parTransId="{8F35EECB-90F3-4D96-A66E-858F39E300AA}" sibTransId="{77CEA378-257A-46DB-9024-664F4BC03957}"/>
    <dgm:cxn modelId="{8B9E4EBB-A6CD-40F6-B0A2-F528812C1603}" srcId="{FAC821E4-2F1C-48CE-ACA6-03C6A0665F8F}" destId="{B5D81B7F-2D50-4065-AB66-554763F7796A}" srcOrd="0" destOrd="0" parTransId="{5CCCFB8C-056D-4D82-BC9C-4D45B7B5EFE0}" sibTransId="{71EF0633-8D4D-48B8-B73E-4FE8B989F22C}"/>
    <dgm:cxn modelId="{39B9875A-901F-4F16-B532-39617FBDD214}" type="presOf" srcId="{3DEB8EF8-F0B2-409E-A8A6-5B075C7CF155}" destId="{FC96B611-D034-44AA-81F4-C9EF4435740A}" srcOrd="0" destOrd="0" presId="urn:microsoft.com/office/officeart/2005/8/layout/hierarchy1"/>
    <dgm:cxn modelId="{858E4078-ADBF-4227-BA44-A1936ED6D538}" type="presOf" srcId="{D06A81EA-86CB-41BE-A22E-1D26CB4A08A2}" destId="{3F0692B5-4E7F-417D-A50F-78D13AA3149A}" srcOrd="0" destOrd="0" presId="urn:microsoft.com/office/officeart/2005/8/layout/hierarchy1"/>
    <dgm:cxn modelId="{86877627-058A-405D-A846-34A7BA740BEE}" type="presOf" srcId="{3142AD83-D789-4D4A-B4D6-0C9E532EBB31}" destId="{5ED8C7B5-3561-4B25-911C-5BBE2EF8ED0B}" srcOrd="0" destOrd="0" presId="urn:microsoft.com/office/officeart/2005/8/layout/hierarchy1"/>
    <dgm:cxn modelId="{450992AF-261E-44A9-96F0-C9A3EEC4F5DD}" type="presOf" srcId="{FAC821E4-2F1C-48CE-ACA6-03C6A0665F8F}" destId="{2F4E9787-73C9-46F1-A84B-A96739632C9A}" srcOrd="0" destOrd="0" presId="urn:microsoft.com/office/officeart/2005/8/layout/hierarchy1"/>
    <dgm:cxn modelId="{5261ED32-9EAF-4375-A901-F91C3A04F614}" type="presOf" srcId="{49D9F472-8F19-46F7-8300-F92923F9765D}" destId="{297B8157-468E-44C9-9915-79F906D35867}" srcOrd="0" destOrd="0" presId="urn:microsoft.com/office/officeart/2005/8/layout/hierarchy1"/>
    <dgm:cxn modelId="{94D36F99-CE95-4EE3-8F0E-730108997382}" type="presOf" srcId="{82F5BE91-E4F1-4DCB-B86F-AFE9D0E1EF22}" destId="{0EFC93F2-11CF-4E0D-BCFE-66EB0E25AB97}" srcOrd="0" destOrd="0" presId="urn:microsoft.com/office/officeart/2005/8/layout/hierarchy1"/>
    <dgm:cxn modelId="{A1DC969E-7C48-4ED2-8D5A-A705C085CD81}" type="presOf" srcId="{DBCF2D36-6764-4F74-A101-EDAAEEA37FC9}" destId="{F3E86C6F-42CE-471A-8E14-1C2794BB1E1B}" srcOrd="0" destOrd="0" presId="urn:microsoft.com/office/officeart/2005/8/layout/hierarchy1"/>
    <dgm:cxn modelId="{645D6B93-2527-4D21-9679-BCADA4435F4D}" srcId="{D990E820-F8A3-44EF-9DC1-90BB3BA7FAC5}" destId="{3DEB8EF8-F0B2-409E-A8A6-5B075C7CF155}" srcOrd="0" destOrd="0" parTransId="{7F0826CF-4199-489B-BF62-69A7F789E5C1}" sibTransId="{34CBA6F3-6099-449B-97CB-E57B91BEC4E5}"/>
    <dgm:cxn modelId="{2801EA35-D9E8-4ED6-88EF-A471EE126608}" type="presOf" srcId="{D990E820-F8A3-44EF-9DC1-90BB3BA7FAC5}" destId="{2B2DC2E3-A1A5-402D-9A68-2D4599A493E3}" srcOrd="0" destOrd="0" presId="urn:microsoft.com/office/officeart/2005/8/layout/hierarchy1"/>
    <dgm:cxn modelId="{14141580-9FC7-4076-AB64-6B12430305FB}" srcId="{B5D81B7F-2D50-4065-AB66-554763F7796A}" destId="{D87FB529-A2AD-4389-AF87-BD2F7A20FBA9}" srcOrd="1" destOrd="0" parTransId="{7B792F6F-954A-4D9E-B78B-1A26CCCFAE05}" sibTransId="{C272D67F-5762-4F62-BF1C-82AFEBC9B80B}"/>
    <dgm:cxn modelId="{5B476EB9-99CD-4074-BB7B-D4C1D82FD40B}" type="presOf" srcId="{7B792F6F-954A-4D9E-B78B-1A26CCCFAE05}" destId="{F4E56DC8-A780-428F-A2B2-72240035C65A}" srcOrd="0" destOrd="0" presId="urn:microsoft.com/office/officeart/2005/8/layout/hierarchy1"/>
    <dgm:cxn modelId="{F036A12A-BD44-427C-B947-668C912AED88}" type="presOf" srcId="{62DA545F-4450-4F02-832E-58F2784ED8AA}" destId="{E7144F99-B638-41FD-A9E5-105028AC355D}" srcOrd="0" destOrd="0" presId="urn:microsoft.com/office/officeart/2005/8/layout/hierarchy1"/>
    <dgm:cxn modelId="{8D5E5C64-CC26-4E92-9F4E-D0D22107D884}" srcId="{D87FB529-A2AD-4389-AF87-BD2F7A20FBA9}" destId="{82F5BE91-E4F1-4DCB-B86F-AFE9D0E1EF22}" srcOrd="1" destOrd="0" parTransId="{DBCF2D36-6764-4F74-A101-EDAAEEA37FC9}" sibTransId="{FAE74998-ACEB-44F0-9E3E-AA3C8411950F}"/>
    <dgm:cxn modelId="{1F9AD281-F132-4588-9E87-E13378622192}" type="presOf" srcId="{D87FB529-A2AD-4389-AF87-BD2F7A20FBA9}" destId="{324D029A-4FF1-4832-9838-499A0353C799}" srcOrd="0" destOrd="0" presId="urn:microsoft.com/office/officeart/2005/8/layout/hierarchy1"/>
    <dgm:cxn modelId="{0A0A9048-457A-4F6E-90C3-200E5D134E42}" type="presParOf" srcId="{2F4E9787-73C9-46F1-A84B-A96739632C9A}" destId="{C6FE8CC0-87D8-4F69-BDFD-583D13CE4042}" srcOrd="0" destOrd="0" presId="urn:microsoft.com/office/officeart/2005/8/layout/hierarchy1"/>
    <dgm:cxn modelId="{E1AE4E6A-549B-477C-9FC4-9344AA948F81}" type="presParOf" srcId="{C6FE8CC0-87D8-4F69-BDFD-583D13CE4042}" destId="{61D83BD2-9F53-4F05-8A9E-3AA320ED8062}" srcOrd="0" destOrd="0" presId="urn:microsoft.com/office/officeart/2005/8/layout/hierarchy1"/>
    <dgm:cxn modelId="{E2F1D59C-8DC1-4F73-A143-1CEC2343E1B5}" type="presParOf" srcId="{61D83BD2-9F53-4F05-8A9E-3AA320ED8062}" destId="{41C28B8D-5C61-427A-8E27-EFBFA79D37F5}" srcOrd="0" destOrd="0" presId="urn:microsoft.com/office/officeart/2005/8/layout/hierarchy1"/>
    <dgm:cxn modelId="{65598E0A-6236-4499-B725-EE6A5BB3ED85}" type="presParOf" srcId="{61D83BD2-9F53-4F05-8A9E-3AA320ED8062}" destId="{911C1A93-0A1D-4533-A287-BA1D469D34EE}" srcOrd="1" destOrd="0" presId="urn:microsoft.com/office/officeart/2005/8/layout/hierarchy1"/>
    <dgm:cxn modelId="{A333A5C7-E3BB-4E57-856E-E15CBF6FADBE}" type="presParOf" srcId="{C6FE8CC0-87D8-4F69-BDFD-583D13CE4042}" destId="{CC09E3C6-2796-4B7D-B595-159928F5109A}" srcOrd="1" destOrd="0" presId="urn:microsoft.com/office/officeart/2005/8/layout/hierarchy1"/>
    <dgm:cxn modelId="{D8831F98-D696-467E-BDED-B210155B69BC}" type="presParOf" srcId="{CC09E3C6-2796-4B7D-B595-159928F5109A}" destId="{5ED8C7B5-3561-4B25-911C-5BBE2EF8ED0B}" srcOrd="0" destOrd="0" presId="urn:microsoft.com/office/officeart/2005/8/layout/hierarchy1"/>
    <dgm:cxn modelId="{D87E7F87-9377-4EC2-A4BE-0B3023E411D7}" type="presParOf" srcId="{CC09E3C6-2796-4B7D-B595-159928F5109A}" destId="{AAD4289F-CAC5-4086-AB0E-D1460F64D61C}" srcOrd="1" destOrd="0" presId="urn:microsoft.com/office/officeart/2005/8/layout/hierarchy1"/>
    <dgm:cxn modelId="{5B5C1992-4567-453D-8919-409B261C4B7D}" type="presParOf" srcId="{AAD4289F-CAC5-4086-AB0E-D1460F64D61C}" destId="{5BB0C201-49C0-4983-A579-E03A8BA81988}" srcOrd="0" destOrd="0" presId="urn:microsoft.com/office/officeart/2005/8/layout/hierarchy1"/>
    <dgm:cxn modelId="{795D3BE5-7CB4-4270-A814-1B6BD1001390}" type="presParOf" srcId="{5BB0C201-49C0-4983-A579-E03A8BA81988}" destId="{251C8F01-1B9A-46BE-91BA-E7EE2B3B9461}" srcOrd="0" destOrd="0" presId="urn:microsoft.com/office/officeart/2005/8/layout/hierarchy1"/>
    <dgm:cxn modelId="{F13BAEA8-AC7E-4416-B768-E3E2310FE7E0}" type="presParOf" srcId="{5BB0C201-49C0-4983-A579-E03A8BA81988}" destId="{2B2DC2E3-A1A5-402D-9A68-2D4599A493E3}" srcOrd="1" destOrd="0" presId="urn:microsoft.com/office/officeart/2005/8/layout/hierarchy1"/>
    <dgm:cxn modelId="{A2ACD2F7-1D8B-464B-8E09-450A60A32ECF}" type="presParOf" srcId="{AAD4289F-CAC5-4086-AB0E-D1460F64D61C}" destId="{AF875B6A-FE4F-4511-967D-7611E67ED5F3}" srcOrd="1" destOrd="0" presId="urn:microsoft.com/office/officeart/2005/8/layout/hierarchy1"/>
    <dgm:cxn modelId="{6BB3AE56-EFDE-4388-A0EC-F7AFC4564778}" type="presParOf" srcId="{AF875B6A-FE4F-4511-967D-7611E67ED5F3}" destId="{5450961B-4927-4951-BDB2-F29C7C578381}" srcOrd="0" destOrd="0" presId="urn:microsoft.com/office/officeart/2005/8/layout/hierarchy1"/>
    <dgm:cxn modelId="{9F318054-77AD-4773-B2FF-CFB563F5C95F}" type="presParOf" srcId="{AF875B6A-FE4F-4511-967D-7611E67ED5F3}" destId="{22C56F9B-B52B-44F9-A3F5-129F66AE5CCD}" srcOrd="1" destOrd="0" presId="urn:microsoft.com/office/officeart/2005/8/layout/hierarchy1"/>
    <dgm:cxn modelId="{50BB43F5-702B-41E4-AB32-3A370997065A}" type="presParOf" srcId="{22C56F9B-B52B-44F9-A3F5-129F66AE5CCD}" destId="{F1E2DF40-99E4-475D-B733-30563F472027}" srcOrd="0" destOrd="0" presId="urn:microsoft.com/office/officeart/2005/8/layout/hierarchy1"/>
    <dgm:cxn modelId="{E44CCB5A-6E2C-42A8-B811-F3F417902888}" type="presParOf" srcId="{F1E2DF40-99E4-475D-B733-30563F472027}" destId="{46C8CC68-478B-41C7-B9A3-9C1561BFE77D}" srcOrd="0" destOrd="0" presId="urn:microsoft.com/office/officeart/2005/8/layout/hierarchy1"/>
    <dgm:cxn modelId="{82CFBD56-619C-4A53-9F39-87830EE855D4}" type="presParOf" srcId="{F1E2DF40-99E4-475D-B733-30563F472027}" destId="{FC96B611-D034-44AA-81F4-C9EF4435740A}" srcOrd="1" destOrd="0" presId="urn:microsoft.com/office/officeart/2005/8/layout/hierarchy1"/>
    <dgm:cxn modelId="{DDBE46C5-AFE5-4154-A39B-42DFD3E724E0}" type="presParOf" srcId="{22C56F9B-B52B-44F9-A3F5-129F66AE5CCD}" destId="{38482B9A-509A-497D-9555-C3B67C7F7C6E}" srcOrd="1" destOrd="0" presId="urn:microsoft.com/office/officeart/2005/8/layout/hierarchy1"/>
    <dgm:cxn modelId="{923AE920-E2E3-4013-9F96-1B2B345904E9}" type="presParOf" srcId="{AF875B6A-FE4F-4511-967D-7611E67ED5F3}" destId="{1FA04704-483D-4338-9ACC-D4D35618200B}" srcOrd="2" destOrd="0" presId="urn:microsoft.com/office/officeart/2005/8/layout/hierarchy1"/>
    <dgm:cxn modelId="{ABD71DAA-D73D-454B-92E7-65FA90361679}" type="presParOf" srcId="{AF875B6A-FE4F-4511-967D-7611E67ED5F3}" destId="{7F675620-B49D-4E53-90E7-1D8732AE6670}" srcOrd="3" destOrd="0" presId="urn:microsoft.com/office/officeart/2005/8/layout/hierarchy1"/>
    <dgm:cxn modelId="{98212E48-8B49-445D-9869-CBE53415C618}" type="presParOf" srcId="{7F675620-B49D-4E53-90E7-1D8732AE6670}" destId="{6FC92977-7C10-4A7A-A8DB-1E952DD61A7A}" srcOrd="0" destOrd="0" presId="urn:microsoft.com/office/officeart/2005/8/layout/hierarchy1"/>
    <dgm:cxn modelId="{9D281762-811C-461B-858B-3058CCEB059D}" type="presParOf" srcId="{6FC92977-7C10-4A7A-A8DB-1E952DD61A7A}" destId="{AF72317B-D521-4E11-AD7D-47798349917B}" srcOrd="0" destOrd="0" presId="urn:microsoft.com/office/officeart/2005/8/layout/hierarchy1"/>
    <dgm:cxn modelId="{29FB4E69-4125-43AE-93B8-A4208E2F22CA}" type="presParOf" srcId="{6FC92977-7C10-4A7A-A8DB-1E952DD61A7A}" destId="{E7144F99-B638-41FD-A9E5-105028AC355D}" srcOrd="1" destOrd="0" presId="urn:microsoft.com/office/officeart/2005/8/layout/hierarchy1"/>
    <dgm:cxn modelId="{F85554B7-27A1-4529-8052-122A2CB64D93}" type="presParOf" srcId="{7F675620-B49D-4E53-90E7-1D8732AE6670}" destId="{426461A7-A200-4B3D-B761-0E67C02F98C9}" srcOrd="1" destOrd="0" presId="urn:microsoft.com/office/officeart/2005/8/layout/hierarchy1"/>
    <dgm:cxn modelId="{5E694630-2763-4EED-BA1E-BF787B82F63D}" type="presParOf" srcId="{CC09E3C6-2796-4B7D-B595-159928F5109A}" destId="{F4E56DC8-A780-428F-A2B2-72240035C65A}" srcOrd="2" destOrd="0" presId="urn:microsoft.com/office/officeart/2005/8/layout/hierarchy1"/>
    <dgm:cxn modelId="{6772C7F0-9A10-4F58-869A-BD059D7DE738}" type="presParOf" srcId="{CC09E3C6-2796-4B7D-B595-159928F5109A}" destId="{C580A7A1-DAAA-4C38-8B1B-6C6AC41A382C}" srcOrd="3" destOrd="0" presId="urn:microsoft.com/office/officeart/2005/8/layout/hierarchy1"/>
    <dgm:cxn modelId="{9AADDD09-BFCC-4923-BD7F-E6ED68F660BE}" type="presParOf" srcId="{C580A7A1-DAAA-4C38-8B1B-6C6AC41A382C}" destId="{6A27E50E-8790-4CF2-892A-B5DA032A36EA}" srcOrd="0" destOrd="0" presId="urn:microsoft.com/office/officeart/2005/8/layout/hierarchy1"/>
    <dgm:cxn modelId="{B6768C1F-409F-4253-894D-A9DEA988E479}" type="presParOf" srcId="{6A27E50E-8790-4CF2-892A-B5DA032A36EA}" destId="{1C5988BC-C574-459A-87E8-9BE3E157145F}" srcOrd="0" destOrd="0" presId="urn:microsoft.com/office/officeart/2005/8/layout/hierarchy1"/>
    <dgm:cxn modelId="{BC67BF36-5416-4EF8-BFF3-9B57181894DA}" type="presParOf" srcId="{6A27E50E-8790-4CF2-892A-B5DA032A36EA}" destId="{324D029A-4FF1-4832-9838-499A0353C799}" srcOrd="1" destOrd="0" presId="urn:microsoft.com/office/officeart/2005/8/layout/hierarchy1"/>
    <dgm:cxn modelId="{C52A42D3-6315-45E2-8E15-C8BF95C2F632}" type="presParOf" srcId="{C580A7A1-DAAA-4C38-8B1B-6C6AC41A382C}" destId="{C1753637-68E2-4D68-9178-98B86A10F361}" srcOrd="1" destOrd="0" presId="urn:microsoft.com/office/officeart/2005/8/layout/hierarchy1"/>
    <dgm:cxn modelId="{C12C0BF1-0AE7-4132-BFEB-AFFA1FBC108E}" type="presParOf" srcId="{C1753637-68E2-4D68-9178-98B86A10F361}" destId="{297B8157-468E-44C9-9915-79F906D35867}" srcOrd="0" destOrd="0" presId="urn:microsoft.com/office/officeart/2005/8/layout/hierarchy1"/>
    <dgm:cxn modelId="{CE71CF12-ADFB-467C-A0E4-94E945E0D821}" type="presParOf" srcId="{C1753637-68E2-4D68-9178-98B86A10F361}" destId="{65101CA4-43BD-408D-9417-0BE0A4D6113D}" srcOrd="1" destOrd="0" presId="urn:microsoft.com/office/officeart/2005/8/layout/hierarchy1"/>
    <dgm:cxn modelId="{90973F29-4D2F-4B58-B136-686DE9C211A9}" type="presParOf" srcId="{65101CA4-43BD-408D-9417-0BE0A4D6113D}" destId="{83862E9C-FCE5-452B-9330-A8F563091887}" srcOrd="0" destOrd="0" presId="urn:microsoft.com/office/officeart/2005/8/layout/hierarchy1"/>
    <dgm:cxn modelId="{6E16E935-9963-43E7-9A80-4CEE81F3636C}" type="presParOf" srcId="{83862E9C-FCE5-452B-9330-A8F563091887}" destId="{EBF8E471-DA69-49F6-BA43-F690FA0C167C}" srcOrd="0" destOrd="0" presId="urn:microsoft.com/office/officeart/2005/8/layout/hierarchy1"/>
    <dgm:cxn modelId="{08AF9515-3E49-49F9-8F01-90C8E7A71F5C}" type="presParOf" srcId="{83862E9C-FCE5-452B-9330-A8F563091887}" destId="{3F0692B5-4E7F-417D-A50F-78D13AA3149A}" srcOrd="1" destOrd="0" presId="urn:microsoft.com/office/officeart/2005/8/layout/hierarchy1"/>
    <dgm:cxn modelId="{12A1815B-B152-4A72-8177-A4B183C97AFA}" type="presParOf" srcId="{65101CA4-43BD-408D-9417-0BE0A4D6113D}" destId="{8CCEF1C9-5DFB-4EC7-8E03-3140004F4B88}" srcOrd="1" destOrd="0" presId="urn:microsoft.com/office/officeart/2005/8/layout/hierarchy1"/>
    <dgm:cxn modelId="{F9F87D72-A8A3-4BA2-90B6-97637669E5BE}" type="presParOf" srcId="{C1753637-68E2-4D68-9178-98B86A10F361}" destId="{F3E86C6F-42CE-471A-8E14-1C2794BB1E1B}" srcOrd="2" destOrd="0" presId="urn:microsoft.com/office/officeart/2005/8/layout/hierarchy1"/>
    <dgm:cxn modelId="{19CE1232-4892-4A66-B5F6-B04AB0B5FC6B}" type="presParOf" srcId="{C1753637-68E2-4D68-9178-98B86A10F361}" destId="{D2F6896C-CB68-44FE-9050-8B837A58D358}" srcOrd="3" destOrd="0" presId="urn:microsoft.com/office/officeart/2005/8/layout/hierarchy1"/>
    <dgm:cxn modelId="{BE8298E5-9F7F-496D-81EC-C74DEF2B0847}" type="presParOf" srcId="{D2F6896C-CB68-44FE-9050-8B837A58D358}" destId="{33D0A1C3-0D52-4AF9-BBDA-F635F9694D1F}" srcOrd="0" destOrd="0" presId="urn:microsoft.com/office/officeart/2005/8/layout/hierarchy1"/>
    <dgm:cxn modelId="{F76EDDC4-B7D7-40FA-B2D7-D05A29B3AADA}" type="presParOf" srcId="{33D0A1C3-0D52-4AF9-BBDA-F635F9694D1F}" destId="{7B58DD50-0162-4510-A747-B196F4E510FD}" srcOrd="0" destOrd="0" presId="urn:microsoft.com/office/officeart/2005/8/layout/hierarchy1"/>
    <dgm:cxn modelId="{F780F119-36B7-416E-BB48-4845AA15199C}" type="presParOf" srcId="{33D0A1C3-0D52-4AF9-BBDA-F635F9694D1F}" destId="{0EFC93F2-11CF-4E0D-BCFE-66EB0E25AB97}" srcOrd="1" destOrd="0" presId="urn:microsoft.com/office/officeart/2005/8/layout/hierarchy1"/>
    <dgm:cxn modelId="{DB8BCCA8-0E05-4D21-8062-BDD7F45E131D}" type="presParOf" srcId="{D2F6896C-CB68-44FE-9050-8B837A58D358}" destId="{E2B8E182-7262-4860-AE47-6001C031F1C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E14A-16AB-4C40-A7D8-3F677DBFF089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2EAA1-4B8A-4329-A86F-FE349EDDC6F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550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5BB7-EDD2-4B8D-93DB-AF0055258AEF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A899-0740-419B-AA5C-A78CCC995C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311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Надпись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Надпись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Надпись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5" name="Надпись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ru-RU" smtClean="0"/>
              <a:pPr/>
              <a:t>23.08.2013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6142" y="1264024"/>
            <a:ext cx="9036424" cy="278681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единого государственного экзамена в 2013 году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6388" y="5303519"/>
            <a:ext cx="2439313" cy="1153552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В.Н.Вислоусова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33043" y="306069"/>
            <a:ext cx="7768959" cy="10444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Серпуховский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муниципальный район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МОУ ДПО «Учебно-методический центр»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«Дашковская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95,4%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59%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4,5%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67,90%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59,23%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800" b="1" i="0" dirty="0" err="1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Данковская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37,5%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59,20%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54,75%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800" b="1" i="0" dirty="0" err="1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Куриловская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 гимназия»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95,4%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36,3%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67,20%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41,91%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800" b="1" i="0" dirty="0" err="1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Липицкая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35,7%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65,35%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44,14%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«Оболенская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64,00%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52,60%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МБОУ «Пролетарская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93,7%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43,7%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6,25%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66,68%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58,13%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800" b="1" i="0" dirty="0" err="1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Райсемёновская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25%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59,00%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36,00%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921873" cy="1061146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подготовки участников ЕГЭ </a:t>
            </a:r>
            <a:b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по предметам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96949" y="1336432"/>
          <a:ext cx="11591778" cy="534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0" y="233082"/>
            <a:ext cx="9931792" cy="568776"/>
          </a:xfrm>
        </p:spPr>
        <p:txBody>
          <a:bodyPr>
            <a:noAutofit/>
          </a:bodyPr>
          <a:lstStyle/>
          <a:p>
            <a:pPr defTabSz="457200">
              <a:spcBef>
                <a:spcPts val="1"/>
              </a:spcBef>
              <a:buNone/>
            </a:pPr>
            <a:r>
              <a:rPr lang="ru-RU" sz="26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Доля участников ЕГЭ, показавших повышенные результаты</a:t>
            </a:r>
            <a:endParaRPr lang="ru-RU" sz="26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82886" y="773721"/>
          <a:ext cx="11704324" cy="580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868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  <a:gridCol w="668216"/>
              </a:tblGrid>
              <a:tr h="629461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Доля участников ЕГЭ, сдавших экзамен с результатом 70 баллов и выше, %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Доля участников ЕГЭ, сдавших экзамен с результатом 90 баллов и выше, %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22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Большегрызл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Данковская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Дашковская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Куриловская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Липицкая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Оболенская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Пролетарск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Райсемёновс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Большегрызл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Данковская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Дашковская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Куриловская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Липицкая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Оболенская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Пролетарск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Райсемёновс</a:t>
                      </a:r>
                      <a:endParaRPr lang="ru-RU" dirty="0"/>
                    </a:p>
                  </a:txBody>
                  <a:tcPr vert="vert270"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Рус.яз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Матем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smtClean="0"/>
                        <a:t>ИВТ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Истор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Общест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9692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675249" y="233082"/>
            <a:ext cx="9017392" cy="568776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Общие показатели результатов по предметам</a:t>
            </a:r>
            <a:endParaRPr lang="ru-RU" sz="32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11012" y="1069147"/>
          <a:ext cx="11746525" cy="5683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011"/>
                <a:gridCol w="1598752"/>
                <a:gridCol w="1598752"/>
                <a:gridCol w="2244956"/>
                <a:gridCol w="1306765"/>
                <a:gridCol w="1244537"/>
                <a:gridCol w="1598752"/>
              </a:tblGrid>
              <a:tr h="3801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Мин.балл, набранный участниками ЕГЭ в Серпуховском районе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Макс.балл, набранный участниками ЕГЭ в Серпуховском районе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набравших ниже мин.кол-ва баллов, установленного </a:t>
                      </a:r>
                      <a:r>
                        <a:rPr lang="ru-RU" dirty="0" err="1" smtClean="0"/>
                        <a:t>Рособрнадзором,%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ЕГЭ, набравших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90 баллов и выше, %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ЕГЭ, набравших</a:t>
                      </a:r>
                      <a:r>
                        <a:rPr lang="ru-RU" baseline="0" dirty="0" smtClean="0"/>
                        <a:t> 100 баллов</a:t>
                      </a:r>
                      <a:r>
                        <a:rPr lang="ru-RU" dirty="0" smtClean="0"/>
                        <a:t>, %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51,84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75,63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58,62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77,57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5943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60,02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70,40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55494" y="188259"/>
            <a:ext cx="9749117" cy="3617259"/>
          </a:xfrm>
        </p:spPr>
        <p:txBody>
          <a:bodyPr>
            <a:normAutofit fontScale="90000"/>
          </a:bodyPr>
          <a:lstStyle/>
          <a:p>
            <a:pPr>
              <a:spcBef>
                <a:spcPts val="1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Цель: 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совершенствование методики преподавания учебных предметов;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повышение результативности учебных достижений учащихся, уровня социализации и адаптации к современным условиям жизни.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i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1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188259" y="3227294"/>
            <a:ext cx="10018059" cy="3455894"/>
          </a:xfrm>
        </p:spPr>
        <p:txBody>
          <a:bodyPr>
            <a:normAutofit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Задачи</a:t>
            </a:r>
            <a:endParaRPr lang="ru-RU" sz="1800" b="0" i="0" dirty="0" smtClean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объективно оценить степень овладения выпускниками XI классов образовательных учреждений Серпуховского района содержанием учебных предметов, а также уровень сформированности умений; 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выявить сильные и слабые стороны преподавания отдельных учебных предметов, причины полученных результатов; 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определить направления совершенствования образовательного процесса по отдельным предметам с целью повышения его качества, учебно-методического обеспечения; </a:t>
            </a:r>
          </a:p>
          <a:p>
            <a:pPr lvl="1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обратить внимание на необходимость совершенствования системы работы образовательных учреждений при подготовке выпускников к проведению государственной итоговой аттестации.</a:t>
            </a:r>
            <a:endParaRPr lang="ru-RU" sz="1600" b="0" i="0" dirty="0" smtClean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русскому языку </a:t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физике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химии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информатике и ИКТ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биологии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английскому языку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обществознанию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Средний балл участников ЕГЭ по </a:t>
            </a: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литературе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(по ОУ района)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77862" y="1776550"/>
          <a:ext cx="11000331" cy="446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Прямоугольник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36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Что мы сегодня рассмотрим</a:t>
            </a:r>
            <a:endParaRPr lang="ru-RU" sz="36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717852" y="1990166"/>
            <a:ext cx="8598907" cy="4262718"/>
          </a:xfrm>
        </p:spPr>
        <p:txBody>
          <a:bodyPr>
            <a:normAutofit/>
          </a:bodyPr>
          <a:lstStyle/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Участие в ЕГЭ</a:t>
            </a:r>
            <a:endParaRPr lang="ru-RU" sz="3000" b="0" i="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Освоение государственного образовательного стандарта участниками ЕГЭ, 2013 г</a:t>
            </a:r>
            <a:endParaRPr lang="ru-RU" sz="3000" b="0" i="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</a:t>
            </a:r>
            <a:endParaRPr lang="ru-RU" sz="3000" b="0" i="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Обеспечение качественного образования</a:t>
            </a:r>
            <a:endParaRPr lang="ru-RU" sz="3000" b="0" i="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3000" b="1" i="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и ответы.</a:t>
            </a:r>
            <a:endParaRPr lang="ru-RU" sz="3000" b="1" i="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692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7" y="342314"/>
            <a:ext cx="9340948" cy="937846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Сравнительные характеристики средних баллов ЕГЭ Серпуховского района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68812" y="1266092"/>
          <a:ext cx="11507373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6" y="342313"/>
            <a:ext cx="9706707" cy="1458351"/>
          </a:xfrm>
        </p:spPr>
        <p:txBody>
          <a:bodyPr>
            <a:norm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качественного образования</a:t>
            </a:r>
            <a:b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Равенство доступа к образованию соответствующего качества по ОУ района</a:t>
            </a:r>
            <a:endParaRPr lang="ru-RU" sz="2800" b="1" i="1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half" idx="1"/>
          </p:nvPr>
        </p:nvGraphicFramePr>
        <p:xfrm>
          <a:off x="295422" y="1800665"/>
          <a:ext cx="10818057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271"/>
                <a:gridCol w="1997904"/>
                <a:gridCol w="3193729"/>
                <a:gridCol w="2479153"/>
              </a:tblGrid>
              <a:tr h="8940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Мин.балл</a:t>
                      </a:r>
                      <a:r>
                        <a:rPr lang="ru-RU" baseline="0" dirty="0" smtClean="0"/>
                        <a:t> по обязательным предметам в 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Ср.балл</a:t>
                      </a:r>
                      <a:r>
                        <a:rPr lang="ru-RU" baseline="0" dirty="0" smtClean="0"/>
                        <a:t> ОУ &gt;, &lt; или = ср.баллу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Макс.балл</a:t>
                      </a:r>
                      <a:r>
                        <a:rPr lang="ru-RU" baseline="0" dirty="0" smtClean="0"/>
                        <a:t> по обязательным предметам в ОУ</a:t>
                      </a:r>
                      <a:endParaRPr lang="ru-RU" dirty="0"/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Большегрызловская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51,5&lt;58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Данковская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58=58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smtClean="0"/>
                        <a:t>Дашковская</a:t>
                      </a:r>
                      <a:r>
                        <a:rPr lang="ru-RU" baseline="0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64&gt;58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Куриловская</a:t>
                      </a:r>
                      <a:r>
                        <a:rPr lang="ru-RU" dirty="0" smtClean="0"/>
                        <a:t> 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57,5&lt;58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Липицкая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57&lt;58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Оболенская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52&lt;58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6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Пролетарская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61&gt;58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83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Райсемёновская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55&lt;58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286" y="342313"/>
            <a:ext cx="9706707" cy="1458351"/>
          </a:xfrm>
        </p:spPr>
        <p:txBody>
          <a:bodyPr>
            <a:norm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качественного образования</a:t>
            </a:r>
            <a:br>
              <a:rPr lang="ru-RU" sz="28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Реализация программы</a:t>
            </a:r>
            <a:endParaRPr lang="ru-RU" sz="2800" b="1" i="1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77862" y="1434906"/>
          <a:ext cx="11012390" cy="5036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185141" y="187569"/>
            <a:ext cx="9141739" cy="1064456"/>
          </a:xfrm>
        </p:spPr>
        <p:txBody>
          <a:bodyPr>
            <a:normAutofit fontScale="90000"/>
          </a:bodyPr>
          <a:lstStyle/>
          <a:p>
            <a:pPr>
              <a:spcBef>
                <a:spcPts val="1"/>
              </a:spcBef>
            </a:pPr>
            <a:r>
              <a:rPr lang="ru-RU" b="1" dirty="0" smtClean="0"/>
              <a:t>Выбор предмета. Наибольшее кол-во баллов в разрезе предметной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1015" y="1420834"/>
          <a:ext cx="11535508" cy="519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877"/>
                <a:gridCol w="2883877"/>
                <a:gridCol w="2883877"/>
                <a:gridCol w="2883877"/>
              </a:tblGrid>
              <a:tr h="687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выбору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Наибольшее кол-во баллов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 выпускника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ОУ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Вербенко Елизавета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Куриловская гимназия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Чурикова Анастасия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Дашковская СОШ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Гуменюк Вадим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Куриловская гимназия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Английский язык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Благодаткова Елизавета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Дашковская СОШ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Гуменюк Вадим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Куриловская гимназия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Медведева Дарья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Дашковская СОШ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Медведева Дарья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Дашковская СОШ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2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Камалян Алина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Дашковская СОШ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3582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621241" y="520505"/>
            <a:ext cx="8598907" cy="729172"/>
          </a:xfrm>
        </p:spPr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4000" b="0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77512" y="1294228"/>
            <a:ext cx="8598907" cy="481114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Направления в работе выбраны правильно -  содействовать повышению профессионального мастерства и компетентности педагогов в условиях модернизации Российского образования.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Задачи на 2013 – 2014 учебный год: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Ориентировать выпускников на выбор предметов профессионально важных для них.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Содействовать улучшению качества подготовки к предметам по выбору.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Содействовать повышению качества подготовки к экзаменационным испытаниям по математике.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3774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4" y="233082"/>
            <a:ext cx="8598907" cy="735106"/>
          </a:xfrm>
        </p:spPr>
        <p:txBody>
          <a:bodyPr/>
          <a:lstStyle/>
          <a:p>
            <a:pPr algn="ctr" defTabSz="457200">
              <a:spcBef>
                <a:spcPts val="1"/>
              </a:spcBef>
              <a:buNone/>
            </a:pPr>
            <a:r>
              <a:rPr lang="ru-RU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Участие в ЕГЭ</a:t>
            </a:r>
            <a:endParaRPr lang="ru-RU" sz="36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55584" y="968377"/>
          <a:ext cx="9291829" cy="524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981"/>
                <a:gridCol w="2280924"/>
                <a:gridCol w="2280924"/>
              </a:tblGrid>
              <a:tr h="72691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выпускников,</a:t>
                      </a:r>
                      <a:r>
                        <a:rPr lang="ru-RU" baseline="0" dirty="0" smtClean="0"/>
                        <a:t> участвующих в ЕГЭ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69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2011-2012 </a:t>
                      </a:r>
                    </a:p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2012-2013 </a:t>
                      </a:r>
                    </a:p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1. «</a:t>
                      </a:r>
                      <a:r>
                        <a:rPr lang="ru-RU" dirty="0" err="1" smtClean="0"/>
                        <a:t>Большегрызловская</a:t>
                      </a:r>
                      <a:r>
                        <a:rPr lang="ru-RU" dirty="0" smtClean="0"/>
                        <a:t>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2. «</a:t>
                      </a:r>
                      <a:r>
                        <a:rPr lang="ru-RU" dirty="0" err="1" smtClean="0"/>
                        <a:t>Данковская</a:t>
                      </a:r>
                      <a:r>
                        <a:rPr lang="ru-RU" dirty="0" smtClean="0"/>
                        <a:t>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3. «Дашковская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4. «</a:t>
                      </a:r>
                      <a:r>
                        <a:rPr lang="ru-RU" dirty="0" err="1" smtClean="0"/>
                        <a:t>Куриловская</a:t>
                      </a:r>
                      <a:r>
                        <a:rPr lang="ru-RU" dirty="0" smtClean="0"/>
                        <a:t> гимназия»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5. «</a:t>
                      </a:r>
                      <a:r>
                        <a:rPr lang="ru-RU" dirty="0" err="1" smtClean="0"/>
                        <a:t>Липицкая</a:t>
                      </a:r>
                      <a:r>
                        <a:rPr lang="ru-RU" dirty="0" smtClean="0"/>
                        <a:t>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6. «Оболенская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7. «Пролетарская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r>
                        <a:rPr lang="ru-RU" dirty="0" smtClean="0"/>
                        <a:t>8. «</a:t>
                      </a:r>
                      <a:r>
                        <a:rPr lang="ru-RU" dirty="0" err="1" smtClean="0"/>
                        <a:t>Райсемёновская</a:t>
                      </a:r>
                      <a:r>
                        <a:rPr lang="ru-RU" baseline="0" dirty="0" smtClean="0"/>
                        <a:t> СОШ»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  <a:tr h="421148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По району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110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4" y="233082"/>
            <a:ext cx="10120477" cy="97674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Активность участия выпускников </a:t>
            </a:r>
            <a:br>
              <a:rPr lang="ru-RU" sz="32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Серпуховского района в ЕГЭ</a:t>
            </a:r>
            <a:endParaRPr lang="ru-RU" sz="32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268941" y="1277471"/>
          <a:ext cx="10394370" cy="5392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Освоение государственного образовательного стандарта участниками ЕГЭ, 2013</a:t>
            </a:r>
            <a:endParaRPr lang="ru-RU" sz="32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267286" y="1364565"/>
          <a:ext cx="11521440" cy="5190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962672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Уровень освоения государственного образовательного стандарта участниками ЕГЭ, 2013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53218" y="1358537"/>
          <a:ext cx="11704320" cy="549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(общие результаты)</a:t>
            </a:r>
            <a:endParaRPr lang="ru-RU" sz="32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3" y="1575585"/>
          <a:ext cx="11718387" cy="48302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44862"/>
                <a:gridCol w="4473525"/>
              </a:tblGrid>
              <a:tr h="71610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71610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71610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146206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Медведева Дарья (Дашковская СОШ)</a:t>
                      </a:r>
                    </a:p>
                    <a:p>
                      <a:r>
                        <a:rPr lang="ru-RU" sz="1900" dirty="0" err="1" smtClean="0"/>
                        <a:t>Гамова</a:t>
                      </a:r>
                      <a:r>
                        <a:rPr lang="ru-RU" sz="1900" dirty="0" smtClean="0"/>
                        <a:t> Татьяна (Пролетарская СОШ)</a:t>
                      </a:r>
                    </a:p>
                    <a:p>
                      <a:r>
                        <a:rPr lang="ru-RU" sz="1900" dirty="0" err="1" smtClean="0"/>
                        <a:t>Насибуллин</a:t>
                      </a:r>
                      <a:r>
                        <a:rPr lang="ru-RU" sz="1900" dirty="0" smtClean="0"/>
                        <a:t> Сергей (</a:t>
                      </a:r>
                      <a:r>
                        <a:rPr lang="ru-RU" sz="1900" dirty="0" err="1" smtClean="0"/>
                        <a:t>Большегр.СОШ</a:t>
                      </a:r>
                      <a:r>
                        <a:rPr lang="ru-RU" sz="1900" dirty="0" smtClean="0"/>
                        <a:t>)</a:t>
                      </a:r>
                    </a:p>
                    <a:p>
                      <a:r>
                        <a:rPr lang="ru-RU" sz="1900" dirty="0" smtClean="0"/>
                        <a:t> </a:t>
                      </a:r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71610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 </a:t>
                      </a:r>
                      <a:r>
                        <a:rPr lang="ru-RU" sz="1900" dirty="0" smtClean="0"/>
                        <a:t>(выше прошлогоднего на 3,14)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71610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 </a:t>
                      </a:r>
                      <a:r>
                        <a:rPr lang="ru-RU" sz="1900" dirty="0" smtClean="0"/>
                        <a:t>(выше прошлогоднего на  9,08)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06865" y="233082"/>
            <a:ext cx="9415437" cy="115962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2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Качество учебных достижений участников ЕГЭ 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800" b="1" i="0" dirty="0" err="1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Большегрызловская</a:t>
            </a:r>
            <a:r>
              <a:rPr lang="ru-RU" sz="2800" b="1" i="0" dirty="0" smtClean="0">
                <a:solidFill>
                  <a:srgbClr val="90C226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800" b="1" i="0" dirty="0">
              <a:solidFill>
                <a:srgbClr val="90C2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25084" y="1575585"/>
          <a:ext cx="11648048" cy="4948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17286"/>
                <a:gridCol w="1315381"/>
                <a:gridCol w="1315381"/>
              </a:tblGrid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 качества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ОУ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район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обязательным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 ЕГЭ, сдавших экзамены по всем предметам,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97%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хотя бы один экзамен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11,1%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40%</a:t>
                      </a:r>
                      <a:endParaRPr lang="ru-RU" sz="1900" b="1" dirty="0"/>
                    </a:p>
                  </a:txBody>
                  <a:tcPr/>
                </a:tc>
              </a:tr>
              <a:tr h="103095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участников, сдавших все экзамены с результатом 70 баллов и выше, %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11,1%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2,7%</a:t>
                      </a:r>
                      <a:endParaRPr lang="ru-RU" sz="1900" b="1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русскому языку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58,10%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65,00%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64410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Средний балл ЕГЭ по математике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50,33%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50,88%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18065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Strategy_FacetGreenTheme_16x9_TP103418064" id="{D87256E1-9872-493E-B720-92FCF51AA491}" vid="{31F67606-90CF-4D61-9B50-ABDC4CD7DD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TS103418065</Template>
  <TotalTime>725</TotalTime>
  <Words>1845</Words>
  <Application>Microsoft Office PowerPoint</Application>
  <PresentationFormat>Произвольный</PresentationFormat>
  <Paragraphs>639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TS103418065</vt:lpstr>
      <vt:lpstr>Результаты единого государственного экзамена в 2013 году</vt:lpstr>
      <vt:lpstr>Цель:   - совершенствование методики преподавания учебных предметов; - повышение результативности учебных достижений учащихся, уровня социализации и адаптации к современным условиям жизни. </vt:lpstr>
      <vt:lpstr>Что мы сегодня рассмотрим</vt:lpstr>
      <vt:lpstr>Участие в ЕГЭ</vt:lpstr>
      <vt:lpstr>Активность участия выпускников  Серпуховского района в ЕГЭ</vt:lpstr>
      <vt:lpstr>Освоение государственного образовательного стандарта участниками ЕГЭ, 2013</vt:lpstr>
      <vt:lpstr>Уровень освоения государственного образовательного стандарта участниками ЕГЭ, 2013</vt:lpstr>
      <vt:lpstr>Качество учебных достижений участников ЕГЭ (общие результаты)</vt:lpstr>
      <vt:lpstr>Качество учебных достижений участников ЕГЭ МОУ «Большегрызловская СОШ»</vt:lpstr>
      <vt:lpstr>Качество учебных достижений участников ЕГЭ МОУ «Дашковская СОШ»</vt:lpstr>
      <vt:lpstr>Качество учебных достижений участников ЕГЭ МОУ «Данковская СОШ»</vt:lpstr>
      <vt:lpstr>Качество учебных достижений участников ЕГЭ МОУ «Куриловская гимназия»</vt:lpstr>
      <vt:lpstr>Качество учебных достижений участников ЕГЭ МОУ «Липицкая СОШ»</vt:lpstr>
      <vt:lpstr>Качество учебных достижений участников ЕГЭ МОУ «Оболенская СОШ»</vt:lpstr>
      <vt:lpstr>Качество учебных достижений участников ЕГЭ МБОУ «Пролетарская СОШ»</vt:lpstr>
      <vt:lpstr>Качество учебных достижений участников ЕГЭ МОУ «Райсемёновская СОШ»</vt:lpstr>
      <vt:lpstr>Качество подготовки участников ЕГЭ  по предметам</vt:lpstr>
      <vt:lpstr>Доля участников ЕГЭ, показавших повышенные результаты</vt:lpstr>
      <vt:lpstr>Общие показатели результатов по предметам</vt:lpstr>
      <vt:lpstr>Средний балл участников ЕГЭ по русскому языку  (по ОУ района)</vt:lpstr>
      <vt:lpstr>Средний балл участников ЕГЭ по математике (по ОУ района)</vt:lpstr>
      <vt:lpstr>Средний балл участников ЕГЭ по физике (по ОУ района)</vt:lpstr>
      <vt:lpstr>Средний балл участников ЕГЭ по химии (по ОУ района)</vt:lpstr>
      <vt:lpstr>Средний балл участников ЕГЭ по информатике и ИКТ (по ОУ района)</vt:lpstr>
      <vt:lpstr>Средний балл участников ЕГЭ по биологии (по ОУ района)</vt:lpstr>
      <vt:lpstr>Средний балл участников ЕГЭ по истории (по ОУ района)</vt:lpstr>
      <vt:lpstr>Средний балл участников ЕГЭ по английскому языку (по ОУ района)</vt:lpstr>
      <vt:lpstr>Средний балл участников ЕГЭ по обществознанию (по ОУ района)</vt:lpstr>
      <vt:lpstr>Средний балл участников ЕГЭ по литературе (по ОУ района)</vt:lpstr>
      <vt:lpstr>Сравнительные характеристики средних баллов ЕГЭ Серпуховского района</vt:lpstr>
      <vt:lpstr>Обеспечение качественного образования Равенство доступа к образованию соответствующего качества по ОУ района</vt:lpstr>
      <vt:lpstr>Обеспечение качественного образования Реализация программы</vt:lpstr>
      <vt:lpstr>Выбор предмета. Наибольшее кол-во баллов в разрезе предметной области 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Вислики</dc:creator>
  <cp:lastModifiedBy>Вислики</cp:lastModifiedBy>
  <cp:revision>78</cp:revision>
  <dcterms:created xsi:type="dcterms:W3CDTF">2013-08-21T21:31:13Z</dcterms:created>
  <dcterms:modified xsi:type="dcterms:W3CDTF">2013-08-23T11:51:16Z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