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59" r:id="rId8"/>
    <p:sldId id="260" r:id="rId9"/>
    <p:sldId id="266" r:id="rId10"/>
    <p:sldId id="265" r:id="rId11"/>
    <p:sldId id="267" r:id="rId12"/>
    <p:sldId id="270" r:id="rId13"/>
    <p:sldId id="268" r:id="rId14"/>
    <p:sldId id="25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1" autoAdjust="0"/>
    <p:restoredTop sz="94660"/>
  </p:normalViewPr>
  <p:slideViewPr>
    <p:cSldViewPr>
      <p:cViewPr varScale="1">
        <p:scale>
          <a:sx n="115" d="100"/>
          <a:sy n="115" d="100"/>
        </p:scale>
        <p:origin x="-19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A6A1-A1DD-41E4-9CC7-BC8FFF9B1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B837-2FBD-4E6D-B182-9C875A70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E615-EFA2-4974-B861-C904BFB8E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48B6-9E1F-475D-AFB2-25E933167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25395-FC5E-4A0A-A7C7-638BA2CA3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A2AE-FD45-4CF5-A6D8-8012AB35D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A8CD-DCCC-40EF-A51B-8FD87628D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0F36-D1C0-4BE3-BE3F-6B47D5E1C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1C531-7DDC-4679-BBC7-F006D7751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5C890-444D-4BBC-B631-48B735D7B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4753-FFC3-463F-B2E9-2326EB453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394F78-B1E2-44CE-8EA2-6E405536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22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2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22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22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349500"/>
            <a:ext cx="7010400" cy="2303463"/>
          </a:xfrm>
        </p:spPr>
        <p:txBody>
          <a:bodyPr/>
          <a:lstStyle/>
          <a:p>
            <a:pPr algn="ctr" eaLnBrk="1" hangingPunct="1"/>
            <a:r>
              <a:rPr lang="ru-RU" smtClean="0"/>
              <a:t>Подведение итогов урока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259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457200"/>
            <a:ext cx="8578850" cy="884238"/>
          </a:xfrm>
        </p:spPr>
        <p:txBody>
          <a:bodyPr lIns="0" tIns="0" rIns="0" bIns="0"/>
          <a:lstStyle/>
          <a:p>
            <a:pPr algn="ctr" eaLnBrk="1" hangingPunct="1"/>
            <a:r>
              <a:rPr lang="ru-RU" b="1" smtClean="0"/>
              <a:t> 2.Задания на выбор.Тире не ставится: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412875"/>
            <a:ext cx="9144000" cy="575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1.  Если перед сказуемым, выраженным существительным в именительном падеже, стоит отрицание </a:t>
            </a:r>
            <a:r>
              <a:rPr lang="ru-RU" sz="1600" b="1" i="1">
                <a:solidFill>
                  <a:schemeClr val="accent2"/>
                </a:solidFill>
                <a:ea typeface="MS Gothic" pitchFamily="49" charset="-128"/>
              </a:rPr>
              <a:t>не</a:t>
            </a: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, то тире не ставится, например: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 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>
                <a:ea typeface="MS Gothic" pitchFamily="49" charset="-128"/>
              </a:rPr>
              <a:t>	</a:t>
            </a:r>
            <a:r>
              <a:rPr lang="ru-RU" sz="1600">
                <a:latin typeface="Arial Black" pitchFamily="34" charset="0"/>
                <a:ea typeface="MS Gothic" pitchFamily="49" charset="-128"/>
              </a:rPr>
              <a:t>Бедность не порок.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>
                <a:latin typeface="Arial Black" pitchFamily="34" charset="0"/>
                <a:ea typeface="MS Gothic" pitchFamily="49" charset="-128"/>
              </a:rPr>
              <a:t> 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 2.  В вопросительном предложении с главным членом, выраженным местоимением, тире между главными членами не ставится, например: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 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	</a:t>
            </a:r>
            <a:r>
              <a:rPr lang="ru-RU" sz="1600" b="1">
                <a:latin typeface="Arial Black" pitchFamily="34" charset="0"/>
                <a:ea typeface="MS Gothic" pitchFamily="49" charset="-128"/>
              </a:rPr>
              <a:t>Кто твой отец?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latin typeface="Arial Black" pitchFamily="34" charset="0"/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 3.  Если сказуемое присоединяется союзом </a:t>
            </a:r>
            <a:r>
              <a:rPr lang="ru-RU" sz="1600" b="1" i="1">
                <a:solidFill>
                  <a:schemeClr val="accent2"/>
                </a:solidFill>
                <a:ea typeface="MS Gothic" pitchFamily="49" charset="-128"/>
              </a:rPr>
              <a:t>как, словно, будто</a:t>
            </a: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 или другими сравнительными союзами, например: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solidFill>
                <a:srgbClr val="C00000"/>
              </a:solidFill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latin typeface="Arial Black" pitchFamily="34" charset="0"/>
                <a:ea typeface="MS Gothic" pitchFamily="49" charset="-128"/>
              </a:rPr>
              <a:t>     Наш школьный двор как сад.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solidFill>
                <a:srgbClr val="C00000"/>
              </a:solidFill>
              <a:latin typeface="Arial Black" pitchFamily="34" charset="0"/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4. Если подлежащее выражено личным местоимением, например: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solidFill>
                <a:srgbClr val="C00000"/>
              </a:solidFill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solidFill>
                <a:srgbClr val="C00000"/>
              </a:solidFill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 b="1">
              <a:solidFill>
                <a:srgbClr val="C00000"/>
              </a:solidFill>
              <a:ea typeface="MS Gothic" pitchFamily="49" charset="-128"/>
            </a:endParaRP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r>
              <a:rPr lang="ru-RU" sz="1600" b="1">
                <a:solidFill>
                  <a:srgbClr val="C00000"/>
                </a:solidFill>
                <a:ea typeface="MS Gothic" pitchFamily="49" charset="-128"/>
              </a:rPr>
              <a:t> </a:t>
            </a:r>
          </a:p>
          <a:p>
            <a:pPr marL="396875" indent="-288925" defTabSz="407988">
              <a:lnSpc>
                <a:spcPct val="93000"/>
              </a:lnSpc>
              <a:buClr>
                <a:srgbClr val="000000"/>
              </a:buClr>
              <a:buSzPct val="100000"/>
              <a:buFont typeface="Wingdings 2" pitchFamily="18" charset="2"/>
              <a:buNone/>
            </a:pPr>
            <a:endParaRPr lang="ru-RU" sz="1600">
              <a:ea typeface="MS Gothic" pitchFamily="49" charset="-128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49300" y="5632450"/>
            <a:ext cx="52800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latin typeface="Arial Black" pitchFamily="34" charset="0"/>
                <a:ea typeface="MS Gothic" pitchFamily="49" charset="-128"/>
              </a:rPr>
              <a:t> Он порча, он чума, он язва здешних мест.</a:t>
            </a:r>
            <a:endParaRPr lang="ru-RU" sz="1600"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2500313"/>
            <a:ext cx="3571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Мое любимое занятие</a:t>
            </a:r>
          </a:p>
        </p:txBody>
      </p:sp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4244975" y="620713"/>
            <a:ext cx="3214688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чтение книг.</a:t>
            </a:r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4311650" y="1468438"/>
            <a:ext cx="4071938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не чтение, а игра в футбол</a:t>
            </a: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4311650" y="2319338"/>
            <a:ext cx="397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плавать в бассейне.</a:t>
            </a:r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4311650" y="3233738"/>
            <a:ext cx="43640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два часа верховой  е з д ы.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4376738" y="4213225"/>
            <a:ext cx="4551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словно эликсир молодости.</a:t>
            </a:r>
          </a:p>
        </p:txBody>
      </p:sp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4284663" y="5157788"/>
            <a:ext cx="40592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ea typeface="MS Gothic" pitchFamily="49" charset="-128"/>
              </a:rPr>
              <a:t>приятно и полезно.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42875" y="6429375"/>
            <a:ext cx="785813" cy="142875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571625" y="6429375"/>
            <a:ext cx="785813" cy="142875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000375" y="6429375"/>
            <a:ext cx="785813" cy="142875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150" y="620713"/>
            <a:ext cx="21558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3.Использование  </a:t>
            </a:r>
          </a:p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элементов </a:t>
            </a:r>
          </a:p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интерактивности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0949 L 0.36267 -0.8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3472 L 2.5E-6 -0.272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-0.03843 L 0.19652 -0.54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9477E-6 -0.27289 L -0.00568 -0.018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5816 -0.416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5.55556E-7 0.126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7345362" cy="4968875"/>
          </a:xfrm>
        </p:spPr>
        <p:txBody>
          <a:bodyPr/>
          <a:lstStyle/>
          <a:p>
            <a:pPr algn="ctr" eaLnBrk="1" hangingPunct="1"/>
            <a:endParaRPr lang="ru-RU" smtClean="0"/>
          </a:p>
        </p:txBody>
      </p:sp>
      <p:pic>
        <p:nvPicPr>
          <p:cNvPr id="24578" name="Picture 3" descr="CrosswordOtv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125538"/>
            <a:ext cx="72723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35150" y="692150"/>
            <a:ext cx="28241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4. Решение кроссвордов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50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50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20938"/>
            <a:ext cx="9144000" cy="3960812"/>
          </a:xfrm>
        </p:spPr>
        <p:txBody>
          <a:bodyPr/>
          <a:lstStyle/>
          <a:p>
            <a:pPr algn="ctr" eaLnBrk="1" hangingPunct="1"/>
            <a:r>
              <a:rPr lang="ru-RU" sz="2000" smtClean="0"/>
              <a:t>1.В каком веке образовалась Киевская Русь?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1) V в. </a:t>
            </a:r>
            <a:br>
              <a:rPr lang="ru-RU" sz="2000" smtClean="0"/>
            </a:br>
            <a:r>
              <a:rPr lang="ru-RU" sz="2000" smtClean="0"/>
              <a:t> 2) IX в. </a:t>
            </a:r>
            <a:br>
              <a:rPr lang="ru-RU" sz="2000" smtClean="0"/>
            </a:br>
            <a:r>
              <a:rPr lang="ru-RU" sz="2000" smtClean="0"/>
              <a:t>3) ХII в.</a:t>
            </a:r>
            <a:br>
              <a:rPr lang="ru-RU" sz="2000" smtClean="0"/>
            </a:br>
            <a:r>
              <a:rPr lang="ru-RU" sz="2000" smtClean="0"/>
              <a:t>4) XV в.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2.Кто стоял во главе русских войск, одержавших победу на льду</a:t>
            </a:r>
            <a:br>
              <a:rPr lang="ru-RU" sz="2000" smtClean="0"/>
            </a:br>
            <a:r>
              <a:rPr lang="ru-RU" sz="2000" smtClean="0"/>
              <a:t>Чудского озера в 1242 году?</a:t>
            </a:r>
            <a:br>
              <a:rPr lang="ru-RU" sz="2000" smtClean="0"/>
            </a:br>
            <a:r>
              <a:rPr lang="ru-RU" sz="2000" smtClean="0"/>
              <a:t>1) Дмитрий Донской</a:t>
            </a:r>
            <a:br>
              <a:rPr lang="ru-RU" sz="2000" smtClean="0"/>
            </a:br>
            <a:r>
              <a:rPr lang="ru-RU" sz="2000" smtClean="0"/>
              <a:t>2) Святослав Игоревич</a:t>
            </a:r>
            <a:br>
              <a:rPr lang="ru-RU" sz="2000" smtClean="0"/>
            </a:br>
            <a:r>
              <a:rPr lang="ru-RU" sz="2000" smtClean="0"/>
              <a:t>3) Иван Калита </a:t>
            </a:r>
            <a:br>
              <a:rPr lang="ru-RU" sz="2000" smtClean="0"/>
            </a:br>
            <a:r>
              <a:rPr lang="ru-RU" sz="2000" smtClean="0"/>
              <a:t>4) Александр Невский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2411413" y="836613"/>
            <a:ext cx="32877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5. Тестовая проверка знаний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eaLnBrk="1" hangingPunct="1"/>
            <a:r>
              <a:rPr lang="ru-RU" sz="2400" smtClean="0"/>
              <a:t>Для подведения итогов урока можно воспользоваться </a:t>
            </a:r>
            <a:r>
              <a:rPr lang="ru-RU" sz="2400" smtClean="0">
                <a:solidFill>
                  <a:srgbClr val="FF0000"/>
                </a:solidFill>
              </a:rPr>
              <a:t>упражнением «Плюс-минус-интересно».</a:t>
            </a:r>
            <a:r>
              <a:rPr lang="ru-RU" sz="2400" smtClean="0"/>
              <a:t> Это упражнение можно выполнять как устно, так и письменно, в зависимости от наличия времени. Для письменного выполнения предлагается заполнить таблицу из трех граф. В графу «П» - «плюс» записывается все, что понравилось на уроке, информация и формы работы,  которые вызвали положительные эмоции, либо, по мнению ученика, могут быть ему полезны для достижения каких-то целей. В графу «М» - «минус» записывается все, что, осталось непонятным, или информация, которая, по мнению ученика, оказалась для него не нужной, бесполезной с точки зрения решения жизненных ситуаций.</a:t>
            </a:r>
            <a:r>
              <a:rPr lang="ru-RU" sz="35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692150"/>
            <a:ext cx="7524750" cy="6858000"/>
          </a:xfrm>
        </p:spPr>
        <p:txBody>
          <a:bodyPr/>
          <a:lstStyle/>
          <a:p>
            <a:pPr eaLnBrk="1" hangingPunct="1"/>
            <a:r>
              <a:rPr lang="ru-RU" sz="2000" smtClean="0"/>
              <a:t>Можно использовать следующие приемы подведения итогов: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1.  Лото (математическое, географическое и др.);</a:t>
            </a:r>
            <a:br>
              <a:rPr lang="ru-RU" sz="2000" smtClean="0"/>
            </a:br>
            <a:r>
              <a:rPr lang="ru-RU" sz="2000" smtClean="0"/>
              <a:t>2.  Продолжи предложение;</a:t>
            </a:r>
            <a:br>
              <a:rPr lang="ru-RU" sz="2000" smtClean="0"/>
            </a:br>
            <a:r>
              <a:rPr lang="ru-RU" sz="2000" smtClean="0"/>
              <a:t>3.  4  -- лишний;</a:t>
            </a:r>
            <a:br>
              <a:rPr lang="ru-RU" sz="2000" smtClean="0"/>
            </a:br>
            <a:r>
              <a:rPr lang="ru-RU" sz="2000" smtClean="0"/>
              <a:t>4.  Найди ошибку;</a:t>
            </a:r>
            <a:br>
              <a:rPr lang="ru-RU" sz="2000" smtClean="0"/>
            </a:br>
            <a:r>
              <a:rPr lang="ru-RU" sz="2000" smtClean="0"/>
              <a:t>5.  Что чему соответствует;</a:t>
            </a:r>
            <a:br>
              <a:rPr lang="ru-RU" sz="2000" smtClean="0"/>
            </a:br>
            <a:r>
              <a:rPr lang="ru-RU" sz="2000" smtClean="0"/>
              <a:t>6.  Рассказ – парадокс;</a:t>
            </a:r>
            <a:br>
              <a:rPr lang="ru-RU" sz="2000" smtClean="0"/>
            </a:br>
            <a:r>
              <a:rPr lang="ru-RU" sz="2000" smtClean="0"/>
              <a:t>7.  Слова и термины    </a:t>
            </a:r>
            <a:br>
              <a:rPr lang="ru-RU" sz="2000" smtClean="0"/>
            </a:br>
            <a:r>
              <a:rPr lang="ru-RU" sz="2000" smtClean="0"/>
              <a:t>     и другое.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44675"/>
            <a:ext cx="8964612" cy="4248150"/>
          </a:xfrm>
        </p:spPr>
        <p:txBody>
          <a:bodyPr/>
          <a:lstStyle/>
          <a:p>
            <a:pPr eaLnBrk="1" hangingPunct="1"/>
            <a:r>
              <a:rPr lang="ru-RU" sz="3200" smtClean="0"/>
              <a:t>Один из принципов развивающего обучения - принцип активности и сознательности. Ребенок может быть активен, если осознает цель учения, его необходимость, если каждое его действие является осознанным и понятным. Обязательным условием создания развивающей среды на уроке является этап подведения итогов.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692150"/>
            <a:ext cx="8507413" cy="4752975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    Требования к этапу подведения  итогов урока.  </a:t>
            </a:r>
            <a:br>
              <a:rPr lang="ru-RU" sz="2400" smtClean="0"/>
            </a:br>
            <a:r>
              <a:rPr lang="ru-RU" sz="2400" smtClean="0"/>
              <a:t>                                                                                                   </a:t>
            </a:r>
            <a:br>
              <a:rPr lang="ru-RU" sz="2400" smtClean="0"/>
            </a:br>
            <a:r>
              <a:rPr lang="ru-RU" sz="2400" smtClean="0"/>
              <a:t>Адекватность самооценки учащихся и оценки учителя. Осознание учениками значимости полученных результатов и готовность использовать их для достижения учебных целей. </a:t>
            </a:r>
            <a:br>
              <a:rPr lang="ru-RU" sz="2400" smtClean="0"/>
            </a:br>
            <a:r>
              <a:rPr lang="ru-RU" sz="2400" smtClean="0"/>
              <a:t>           Дополнительная активизация.</a:t>
            </a:r>
            <a:br>
              <a:rPr lang="ru-RU" sz="2400" smtClean="0"/>
            </a:br>
            <a:r>
              <a:rPr lang="ru-RU" sz="2400" smtClean="0"/>
              <a:t> </a:t>
            </a:r>
            <a:br>
              <a:rPr lang="ru-RU" sz="2400" smtClean="0"/>
            </a:br>
            <a:r>
              <a:rPr lang="ru-RU" sz="2400" smtClean="0"/>
              <a:t>Использование алгоритма оценки работы класса, учителя и отдельных учеников. Стимуляция высказывания личного мнения об уроке и способах работы на нем.</a:t>
            </a:r>
            <a:r>
              <a:rPr lang="ru-RU" sz="35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765175"/>
            <a:ext cx="6994525" cy="5256213"/>
          </a:xfrm>
        </p:spPr>
        <p:txBody>
          <a:bodyPr/>
          <a:lstStyle/>
          <a:p>
            <a:pPr eaLnBrk="1" hangingPunct="1"/>
            <a:r>
              <a:rPr lang="ru-RU" sz="2400" smtClean="0"/>
              <a:t>             Дидактическая задача этапа.      Проанализировать, дать оценку успешности достижения цели и наметить перспективу на будущее (УЧИТЕЛЬ). </a:t>
            </a:r>
            <a:br>
              <a:rPr lang="ru-RU" sz="2400" smtClean="0"/>
            </a:br>
            <a:r>
              <a:rPr lang="ru-RU" sz="2400" smtClean="0"/>
              <a:t>                   Содержание этапа. </a:t>
            </a:r>
            <a:br>
              <a:rPr lang="ru-RU" sz="2400" smtClean="0"/>
            </a:br>
            <a:r>
              <a:rPr lang="ru-RU" sz="2400" smtClean="0"/>
              <a:t>Самооценка и оценка работы класса и отдельных учащихся. Аргументация выставленных отметок, замечания по уроку, предложения о возможных изменениях на последующих уроках. </a:t>
            </a:r>
            <a:br>
              <a:rPr lang="ru-RU" sz="2400" smtClean="0"/>
            </a:br>
            <a:r>
              <a:rPr lang="ru-RU" sz="2400" smtClean="0"/>
              <a:t>Условия достижения положительных результатов. Четкость, лаконичность, максимум участия школьников в оценке своей работы. </a:t>
            </a:r>
            <a:endParaRPr lang="ru-RU" sz="3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412875"/>
            <a:ext cx="7416800" cy="4464050"/>
          </a:xfrm>
        </p:spPr>
        <p:txBody>
          <a:bodyPr/>
          <a:lstStyle/>
          <a:p>
            <a:pPr eaLnBrk="1" hangingPunct="1"/>
            <a:r>
              <a:rPr lang="ru-RU" sz="2800" smtClean="0"/>
              <a:t>   Ошибки при подведении итогов  урока                  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«Скомканность» этапа, подведение итогов после звонка, отсутствие данного этапа. Расплывчатость, необъективность в оценке, отсутствие поощрения. Ученики не привлекаются к подведению итога.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Приёмы подведения итогов урока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44675"/>
            <a:ext cx="8523287" cy="4176713"/>
          </a:xfrm>
        </p:spPr>
        <p:txBody>
          <a:bodyPr/>
          <a:lstStyle/>
          <a:p>
            <a:pPr eaLnBrk="1" hangingPunct="1"/>
            <a:r>
              <a:rPr lang="ru-RU" sz="2800" smtClean="0"/>
              <a:t>Обычно в конце урока подводятся его итоги,  обсуждение того, что узнали, и того, как работали – т.е. каждый оценивает свой вклад в достижение поставленных в начале урока целей, свою активность, эффективность работы класса, увлекательность и полезность выбранных форм работы.  Ребята по кругу высказываются одним предложением, выбирая начало фразы из рефлексивного экрана на доске: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476250"/>
            <a:ext cx="4248150" cy="5616575"/>
          </a:xfrm>
        </p:spPr>
        <p:txBody>
          <a:bodyPr/>
          <a:lstStyle/>
          <a:p>
            <a:pPr eaLnBrk="1" hangingPunct="1"/>
            <a:r>
              <a:rPr lang="ru-RU" sz="2400" smtClean="0"/>
              <a:t>сегодня я узнал…</a:t>
            </a:r>
            <a:br>
              <a:rPr lang="ru-RU" sz="2400" smtClean="0"/>
            </a:br>
            <a:r>
              <a:rPr lang="ru-RU" sz="2400" smtClean="0"/>
              <a:t>я выполнял задания…</a:t>
            </a:r>
            <a:br>
              <a:rPr lang="ru-RU" sz="2400" smtClean="0"/>
            </a:br>
            <a:r>
              <a:rPr lang="ru-RU" sz="2400" smtClean="0"/>
              <a:t>я понял, что…</a:t>
            </a:r>
            <a:br>
              <a:rPr lang="ru-RU" sz="2400" smtClean="0"/>
            </a:br>
            <a:r>
              <a:rPr lang="ru-RU" sz="2400" smtClean="0"/>
              <a:t>теперь я могу…</a:t>
            </a:r>
            <a:br>
              <a:rPr lang="ru-RU" sz="2400" smtClean="0"/>
            </a:br>
            <a:r>
              <a:rPr lang="ru-RU" sz="2400" smtClean="0"/>
              <a:t>я научился…</a:t>
            </a:r>
            <a:br>
              <a:rPr lang="ru-RU" sz="2400" smtClean="0"/>
            </a:br>
            <a:r>
              <a:rPr lang="ru-RU" sz="2400" smtClean="0"/>
              <a:t>у меня получилось …</a:t>
            </a:r>
            <a:br>
              <a:rPr lang="ru-RU" sz="2400" smtClean="0"/>
            </a:br>
            <a:r>
              <a:rPr lang="ru-RU" sz="2400" smtClean="0"/>
              <a:t>я смог…</a:t>
            </a:r>
            <a:br>
              <a:rPr lang="ru-RU" sz="2400" smtClean="0"/>
            </a:br>
            <a:r>
              <a:rPr lang="ru-RU" sz="2400" smtClean="0"/>
              <a:t>меня удивило…</a:t>
            </a:r>
            <a:br>
              <a:rPr lang="ru-RU" sz="2400" smtClean="0"/>
            </a:br>
            <a:r>
              <a:rPr lang="ru-RU" sz="2400" smtClean="0"/>
              <a:t>урок дал мне для жизни…</a:t>
            </a:r>
            <a:br>
              <a:rPr lang="ru-RU" sz="2400" smtClean="0"/>
            </a:br>
            <a:r>
              <a:rPr lang="ru-RU" sz="2400" smtClean="0"/>
              <a:t>мне захотелось…</a:t>
            </a:r>
            <a:br>
              <a:rPr lang="ru-RU" sz="2400" smtClean="0"/>
            </a:br>
            <a:r>
              <a:rPr lang="ru-RU" sz="2400" smtClean="0"/>
              <a:t>было интересно…</a:t>
            </a:r>
            <a:br>
              <a:rPr lang="ru-RU" sz="2400" smtClean="0"/>
            </a:br>
            <a:r>
              <a:rPr lang="ru-RU" sz="2400" smtClean="0"/>
              <a:t>было трудно…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142875"/>
            <a:ext cx="8072438" cy="1285875"/>
          </a:xfrm>
        </p:spPr>
        <p:txBody>
          <a:bodyPr lIns="0" tIns="0" rIns="0" bIns="0"/>
          <a:lstStyle/>
          <a:p>
            <a:pPr algn="ctr" eaLnBrk="1" hangingPunct="1">
              <a:defRPr/>
            </a:pPr>
            <a:r>
              <a:rPr lang="ru-RU" sz="3000" b="1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000" b="1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000" b="1" i="1" dirty="0" smtClean="0">
                <a:solidFill>
                  <a:schemeClr val="bg2">
                    <a:lumMod val="75000"/>
                  </a:schemeClr>
                </a:solidFill>
              </a:rPr>
              <a:t>Алгоритм действия. Использование схем.</a:t>
            </a:r>
            <a:r>
              <a:rPr lang="ru-RU" sz="3000" b="1" i="1" dirty="0">
                <a:solidFill>
                  <a:srgbClr val="0000CC"/>
                </a:solidFill>
              </a:rPr>
              <a:t/>
            </a:r>
            <a:br>
              <a:rPr lang="ru-RU" sz="3000" b="1" i="1" dirty="0">
                <a:solidFill>
                  <a:srgbClr val="0000CC"/>
                </a:solidFill>
              </a:rPr>
            </a:br>
            <a:r>
              <a:rPr lang="ru-RU" sz="3000" b="1" i="1" u="sng" dirty="0">
                <a:solidFill>
                  <a:srgbClr val="C00000"/>
                </a:solidFill>
              </a:rPr>
              <a:t>Тире между подлежащим и сказуемым</a:t>
            </a:r>
            <a:endParaRPr lang="ru-RU" sz="30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23938" y="2992438"/>
            <a:ext cx="141763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78113" y="3937000"/>
            <a:ext cx="3143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600" y="2992438"/>
            <a:ext cx="13398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49600" y="3071813"/>
            <a:ext cx="13398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13"/>
          <p:cNvSpPr txBox="1">
            <a:spLocks noChangeArrowheads="1"/>
          </p:cNvSpPr>
          <p:nvPr/>
        </p:nvSpPr>
        <p:spPr bwMode="auto">
          <a:xfrm>
            <a:off x="179388" y="2852738"/>
            <a:ext cx="5429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>
                <a:ea typeface="MS Gothic" pitchFamily="49" charset="-128"/>
              </a:rPr>
              <a:t>1)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1116013" y="2349500"/>
            <a:ext cx="12144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существ.</a:t>
            </a:r>
          </a:p>
        </p:txBody>
      </p:sp>
      <p:sp>
        <p:nvSpPr>
          <p:cNvPr id="21512" name="TextBox 15"/>
          <p:cNvSpPr txBox="1">
            <a:spLocks noChangeArrowheads="1"/>
          </p:cNvSpPr>
          <p:nvPr/>
        </p:nvSpPr>
        <p:spPr bwMode="auto">
          <a:xfrm>
            <a:off x="3203575" y="2349500"/>
            <a:ext cx="12858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существ.</a:t>
            </a:r>
            <a:endParaRPr lang="ru-RU" sz="1600">
              <a:latin typeface="Times New Roman" pitchFamily="18" charset="0"/>
              <a:ea typeface="MS Gothic" pitchFamily="49" charset="-128"/>
              <a:cs typeface="Times New Roman" pitchFamily="18" charset="0"/>
            </a:endParaRPr>
          </a:p>
        </p:txBody>
      </p:sp>
      <p:sp>
        <p:nvSpPr>
          <p:cNvPr id="21513" name="TextBox 19"/>
          <p:cNvSpPr txBox="1">
            <a:spLocks noChangeArrowheads="1"/>
          </p:cNvSpPr>
          <p:nvPr/>
        </p:nvSpPr>
        <p:spPr bwMode="auto">
          <a:xfrm>
            <a:off x="250825" y="3573463"/>
            <a:ext cx="500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2)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03313" y="3937000"/>
            <a:ext cx="141763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28975" y="3937000"/>
            <a:ext cx="14176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28975" y="4016375"/>
            <a:ext cx="14176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78113" y="2913063"/>
            <a:ext cx="314325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24"/>
          <p:cNvSpPr txBox="1">
            <a:spLocks noChangeArrowheads="1"/>
          </p:cNvSpPr>
          <p:nvPr/>
        </p:nvSpPr>
        <p:spPr bwMode="auto">
          <a:xfrm>
            <a:off x="971550" y="3284538"/>
            <a:ext cx="16430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нач. ф. глаг.</a:t>
            </a:r>
          </a:p>
        </p:txBody>
      </p:sp>
      <p:sp>
        <p:nvSpPr>
          <p:cNvPr id="21519" name="TextBox 29"/>
          <p:cNvSpPr txBox="1">
            <a:spLocks noChangeArrowheads="1"/>
          </p:cNvSpPr>
          <p:nvPr/>
        </p:nvSpPr>
        <p:spPr bwMode="auto">
          <a:xfrm>
            <a:off x="3132138" y="3284538"/>
            <a:ext cx="1643062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нач. ф. глаг.</a:t>
            </a:r>
          </a:p>
        </p:txBody>
      </p:sp>
      <p:sp>
        <p:nvSpPr>
          <p:cNvPr id="21520" name="TextBox 30"/>
          <p:cNvSpPr txBox="1">
            <a:spLocks noChangeArrowheads="1"/>
          </p:cNvSpPr>
          <p:nvPr/>
        </p:nvSpPr>
        <p:spPr bwMode="auto">
          <a:xfrm>
            <a:off x="250825" y="4437063"/>
            <a:ext cx="500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3)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023938" y="4960938"/>
            <a:ext cx="141763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678113" y="4960938"/>
            <a:ext cx="314325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308350" y="4960938"/>
            <a:ext cx="141763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308350" y="5040313"/>
            <a:ext cx="141763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40"/>
          <p:cNvSpPr txBox="1">
            <a:spLocks noChangeArrowheads="1"/>
          </p:cNvSpPr>
          <p:nvPr/>
        </p:nvSpPr>
        <p:spPr bwMode="auto">
          <a:xfrm>
            <a:off x="1042988" y="4365625"/>
            <a:ext cx="12144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существ.</a:t>
            </a:r>
          </a:p>
        </p:txBody>
      </p:sp>
      <p:sp>
        <p:nvSpPr>
          <p:cNvPr id="21526" name="TextBox 41"/>
          <p:cNvSpPr txBox="1">
            <a:spLocks noChangeArrowheads="1"/>
          </p:cNvSpPr>
          <p:nvPr/>
        </p:nvSpPr>
        <p:spPr bwMode="auto">
          <a:xfrm>
            <a:off x="3203575" y="4365625"/>
            <a:ext cx="15716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нач. ф. глаг.</a:t>
            </a:r>
          </a:p>
        </p:txBody>
      </p:sp>
      <p:sp>
        <p:nvSpPr>
          <p:cNvPr id="21527" name="Двойная стрелка влево/вправо 43"/>
          <p:cNvSpPr>
            <a:spLocks noChangeArrowheads="1"/>
          </p:cNvSpPr>
          <p:nvPr/>
        </p:nvSpPr>
        <p:spPr bwMode="auto">
          <a:xfrm>
            <a:off x="2339975" y="4581525"/>
            <a:ext cx="928688" cy="214313"/>
          </a:xfrm>
          <a:prstGeom prst="leftRightArrow">
            <a:avLst>
              <a:gd name="adj1" fmla="val 50000"/>
              <a:gd name="adj2" fmla="val 50054"/>
            </a:avLst>
          </a:prstGeom>
          <a:solidFill>
            <a:schemeClr val="bg1"/>
          </a:solidFill>
          <a:ln w="25400" algn="ctr">
            <a:solidFill>
              <a:srgbClr val="00956F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21528" name="TextBox 44"/>
          <p:cNvSpPr txBox="1">
            <a:spLocks noChangeArrowheads="1"/>
          </p:cNvSpPr>
          <p:nvPr/>
        </p:nvSpPr>
        <p:spPr bwMode="auto">
          <a:xfrm>
            <a:off x="323850" y="5373688"/>
            <a:ext cx="5000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>
                <a:ea typeface="MS Gothic" pitchFamily="49" charset="-128"/>
              </a:rPr>
              <a:t>4)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023938" y="6692900"/>
            <a:ext cx="141763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598738" y="5827713"/>
            <a:ext cx="3159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228975" y="5905500"/>
            <a:ext cx="14176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228975" y="5827713"/>
            <a:ext cx="141763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Прямоугольник 49"/>
          <p:cNvSpPr>
            <a:spLocks noChangeArrowheads="1"/>
          </p:cNvSpPr>
          <p:nvPr/>
        </p:nvSpPr>
        <p:spPr bwMode="auto">
          <a:xfrm>
            <a:off x="912813" y="5445125"/>
            <a:ext cx="167481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ea typeface="MS Gothic" pitchFamily="49" charset="-128"/>
              </a:rPr>
              <a:t>существ.</a:t>
            </a:r>
          </a:p>
        </p:txBody>
      </p:sp>
      <p:sp>
        <p:nvSpPr>
          <p:cNvPr id="21534" name="TextBox 50"/>
          <p:cNvSpPr txBox="1">
            <a:spLocks noChangeArrowheads="1"/>
          </p:cNvSpPr>
          <p:nvPr/>
        </p:nvSpPr>
        <p:spPr bwMode="auto">
          <a:xfrm>
            <a:off x="3132138" y="5373688"/>
            <a:ext cx="1778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исл</a:t>
            </a:r>
            <a:r>
              <a:rPr lang="ru-RU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т.</a:t>
            </a:r>
            <a:endParaRPr lang="ru-RU" sz="16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5" name="TextBox 51"/>
          <p:cNvSpPr txBox="1">
            <a:spLocks noChangeArrowheads="1"/>
          </p:cNvSpPr>
          <p:nvPr/>
        </p:nvSpPr>
        <p:spPr bwMode="auto">
          <a:xfrm>
            <a:off x="395288" y="6237288"/>
            <a:ext cx="500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5)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023938" y="5827713"/>
            <a:ext cx="141763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598738" y="6692900"/>
            <a:ext cx="3159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228975" y="6692900"/>
            <a:ext cx="14176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228975" y="6772275"/>
            <a:ext cx="14176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0" name="Прямоугольник 56"/>
          <p:cNvSpPr>
            <a:spLocks noChangeArrowheads="1"/>
          </p:cNvSpPr>
          <p:nvPr/>
        </p:nvSpPr>
        <p:spPr bwMode="auto">
          <a:xfrm>
            <a:off x="971550" y="6311900"/>
            <a:ext cx="14128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числит.</a:t>
            </a:r>
          </a:p>
        </p:txBody>
      </p:sp>
      <p:sp>
        <p:nvSpPr>
          <p:cNvPr id="21541" name="Прямоугольник 57"/>
          <p:cNvSpPr>
            <a:spLocks noChangeArrowheads="1"/>
          </p:cNvSpPr>
          <p:nvPr/>
        </p:nvSpPr>
        <p:spPr bwMode="auto">
          <a:xfrm>
            <a:off x="3203575" y="6237288"/>
            <a:ext cx="150018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  <a:cs typeface="Times New Roman" pitchFamily="18" charset="0"/>
              </a:rPr>
              <a:t>числит.</a:t>
            </a:r>
          </a:p>
        </p:txBody>
      </p:sp>
      <p:sp>
        <p:nvSpPr>
          <p:cNvPr id="21542" name="TextBox 68"/>
          <p:cNvSpPr txBox="1">
            <a:spLocks noChangeArrowheads="1"/>
          </p:cNvSpPr>
          <p:nvPr/>
        </p:nvSpPr>
        <p:spPr bwMode="auto">
          <a:xfrm>
            <a:off x="2124075" y="1700213"/>
            <a:ext cx="12858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>
                <a:solidFill>
                  <a:srgbClr val="0070C0"/>
                </a:solidFill>
                <a:ea typeface="MS Gothic" pitchFamily="49" charset="-128"/>
              </a:rPr>
              <a:t>вот, это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288</TotalTime>
  <Words>567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Wingdings</vt:lpstr>
      <vt:lpstr>Calibri</vt:lpstr>
      <vt:lpstr>MS Gothic</vt:lpstr>
      <vt:lpstr>Times New Roman</vt:lpstr>
      <vt:lpstr>Arial Black</vt:lpstr>
      <vt:lpstr>Wingdings 2</vt:lpstr>
      <vt:lpstr>Каскад</vt:lpstr>
      <vt:lpstr>Каскад</vt:lpstr>
      <vt:lpstr>Подведение итогов урока</vt:lpstr>
      <vt:lpstr>Один из принципов развивающего обучения - принцип активности и сознательности. Ребенок может быть активен, если осознает цель учения, его необходимость, если каждое его действие является осознанным и понятным. Обязательным условием создания развивающей среды на уроке является этап подведения итогов. </vt:lpstr>
      <vt:lpstr>         Требования к этапу подведения  итогов урока.                                                                                                       Адекватность самооценки учащихся и оценки учителя. Осознание учениками значимости полученных результатов и готовность использовать их для достижения учебных целей.             Дополнительная активизация.   Использование алгоритма оценки работы класса, учителя и отдельных учеников. Стимуляция высказывания личного мнения об уроке и способах работы на нем. </vt:lpstr>
      <vt:lpstr>             Дидактическая задача этапа.      Проанализировать, дать оценку успешности достижения цели и наметить перспективу на будущее (УЧИТЕЛЬ).                     Содержание этапа.  Самооценка и оценка работы класса и отдельных учащихся. Аргументация выставленных отметок, замечания по уроку, предложения о возможных изменениях на последующих уроках.  Условия достижения положительных результатов. Четкость, лаконичность, максимум участия школьников в оценке своей работы. </vt:lpstr>
      <vt:lpstr>   Ошибки при подведении итогов  урока                    «Скомканность» этапа, подведение итогов после звонка, отсутствие данного этапа. Расплывчатость, необъективность в оценке, отсутствие поощрения. Ученики не привлекаются к подведению итога. </vt:lpstr>
      <vt:lpstr>Приёмы подведения итогов урока </vt:lpstr>
      <vt:lpstr>Обычно в конце урока подводятся его итоги,  обсуждение того, что узнали, и того, как работали – т.е. каждый оценивает свой вклад в достижение поставленных в начале урока целей, свою активность, эффективность работы класса, увлекательность и полезность выбранных форм работы.  Ребята по кругу высказываются одним предложением, выбирая начало фразы из рефлексивного экрана на доске:</vt:lpstr>
      <vt:lpstr>сегодня я узнал… я выполнял задания… я понял, что… теперь я могу… я научился… у меня получилось … я смог… меня удивило… урок дал мне для жизни… мне захотелось… было интересно… было трудно… </vt:lpstr>
      <vt:lpstr> Алгоритм действия. Использование схем. Тире между подлежащим и сказуемым</vt:lpstr>
      <vt:lpstr> 2.Задания на выбор.Тире не ставится:</vt:lpstr>
      <vt:lpstr>Слайд 11</vt:lpstr>
      <vt:lpstr>Слайд 12</vt:lpstr>
      <vt:lpstr>1.В каком веке образовалась Киевская Русь?  1) V в.   2) IX в.  3) ХII в. 4) XV в.  2.Кто стоял во главе русских войск, одержавших победу на льду Чудского озера в 1242 году? 1) Дмитрий Донской 2) Святослав Игоревич 3) Иван Калита  4) Александр Невский    </vt:lpstr>
      <vt:lpstr>Для подведения итогов урока можно воспользоваться упражнением «Плюс-минус-интересно». Это упражнение можно выполнять как устно, так и письменно, в зависимости от наличия времени. Для письменного выполнения предлагается заполнить таблицу из трех граф. В графу «П» - «плюс» записывается все, что понравилось на уроке, информация и формы работы,  которые вызвали положительные эмоции, либо, по мнению ученика, могут быть ему полезны для достижения каких-то целей. В графу «М» - «минус» записывается все, что, осталось непонятным, или информация, которая, по мнению ученика, оказалась для него не нужной, бесполезной с точки зрения решения жизненных ситуаций. </vt:lpstr>
      <vt:lpstr>Можно использовать следующие приемы подведения итогов:    1.  Лото (математическое, географическое и др.); 2.  Продолжи предложение; 3.  4  -- лишний; 4.  Найди ошибку; 5.  Что чему соответствует; 6.  Рассказ – парадокс; 7.  Слова и термины          и другое.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подведения итогов</dc:title>
  <dc:creator>Алексей</dc:creator>
  <cp:lastModifiedBy>Алексей</cp:lastModifiedBy>
  <cp:revision>7</cp:revision>
  <cp:lastPrinted>1601-01-01T00:00:00Z</cp:lastPrinted>
  <dcterms:created xsi:type="dcterms:W3CDTF">2013-01-14T08:06:10Z</dcterms:created>
  <dcterms:modified xsi:type="dcterms:W3CDTF">2013-01-24T09:51:59Z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