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62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7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E97CCA3-33D8-4AC0-B476-1DC88F1FD9DE}" type="datetimeFigureOut">
              <a:rPr lang="ru-RU"/>
              <a:pPr>
                <a:defRPr/>
              </a:pPr>
              <a:t>05.05.2011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4268CB5-8CC5-49FF-923F-A3F2D7E536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68CB5-8CC5-49FF-923F-A3F2D7E53652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68CB5-8CC5-49FF-923F-A3F2D7E53652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68CB5-8CC5-49FF-923F-A3F2D7E53652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68CB5-8CC5-49FF-923F-A3F2D7E53652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268CB5-8CC5-49FF-923F-A3F2D7E53652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AD2E2-E00F-4EE6-8306-E916C848992E}" type="datetime1">
              <a:rPr lang="ru-RU"/>
              <a:pPr>
                <a:defRPr/>
              </a:pPr>
              <a:t>05.05.2011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A911C-B094-4A57-B8E4-F003169C88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9E7CD-FC46-4BEC-B353-D0510E42BEA5}" type="datetime1">
              <a:rPr lang="ru-RU"/>
              <a:pPr>
                <a:defRPr/>
              </a:pPr>
              <a:t>05.05.2011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3451C-71A4-47C7-A9F4-C3ACB4D6E1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65643-1D2C-4466-9CD8-5744D4452BC1}" type="datetime1">
              <a:rPr lang="ru-RU"/>
              <a:pPr>
                <a:defRPr/>
              </a:pPr>
              <a:t>05.05.2011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11F96-6872-4B66-AD1C-20A36A385C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E79D7-D2F3-42A1-B357-780245EF7460}" type="datetime1">
              <a:rPr lang="ru-RU"/>
              <a:pPr>
                <a:defRPr/>
              </a:pPr>
              <a:t>05.05.2011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FB1D7-F719-499C-953B-A91B97E97F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74719-DCF0-4089-9256-6CAA50AA2C9C}" type="datetime1">
              <a:rPr lang="ru-RU"/>
              <a:pPr>
                <a:defRPr/>
              </a:pPr>
              <a:t>05.05.2011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CDA59-2B3E-4FDA-85ED-5CACD1BCF5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6A209-1653-4E24-8860-B5B7DB8650A7}" type="datetime1">
              <a:rPr lang="ru-RU"/>
              <a:pPr>
                <a:defRPr/>
              </a:pPr>
              <a:t>05.05.2011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54F41-A0F4-486C-8A54-97353F2818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FB617-1EB7-43FB-9065-E33AA91B61CD}" type="datetime1">
              <a:rPr lang="ru-RU"/>
              <a:pPr>
                <a:defRPr/>
              </a:pPr>
              <a:t>05.05.2011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38238-AF6B-4090-B61E-785D87ABD3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CAF74-618E-437B-B504-C5EF3B66E1F7}" type="datetime1">
              <a:rPr lang="ru-RU"/>
              <a:pPr>
                <a:defRPr/>
              </a:pPr>
              <a:t>05.05.2011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BDF31-485C-4E1B-ACE9-E0F905F162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0EB63-A679-4BC6-9981-2A81EBD3D7BD}" type="datetime1">
              <a:rPr lang="ru-RU"/>
              <a:pPr>
                <a:defRPr/>
              </a:pPr>
              <a:t>05.05.2011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272E0-AFDA-426F-A473-0B044C22D9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B65FB-F475-4B2B-8B3C-745D2FAD00E5}" type="datetime1">
              <a:rPr lang="ru-RU"/>
              <a:pPr>
                <a:defRPr/>
              </a:pPr>
              <a:t>05.05.2011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2FB64-4055-42A1-82BE-F0965E8A30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99726-388A-4CED-B613-764FD925E948}" type="datetime1">
              <a:rPr lang="ru-RU"/>
              <a:pPr>
                <a:defRPr/>
              </a:pPr>
              <a:t>05.05.2011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AC8A0-980D-4A6E-A2D6-A0D7A24223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9755B9-7A01-47B9-BC25-03240CCC4626}" type="datetime1">
              <a:rPr lang="ru-RU"/>
              <a:pPr>
                <a:defRPr/>
              </a:pPr>
              <a:t>05.05.2011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A2A3802-EE1E-438B-9BD3-27E6B01E09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357188" y="428625"/>
            <a:ext cx="8786812" cy="3786188"/>
          </a:xfrm>
        </p:spPr>
        <p:txBody>
          <a:bodyPr/>
          <a:lstStyle/>
          <a:p>
            <a:pPr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ru-RU" sz="28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/>
            </a:r>
            <a:br>
              <a:rPr lang="ru-RU" sz="28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</a:br>
            <a:r>
              <a:rPr lang="ru-RU" sz="28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/>
            </a:r>
            <a:br>
              <a:rPr lang="ru-RU" sz="28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</a:br>
            <a:r>
              <a:rPr lang="ru-RU" sz="18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/>
            </a:r>
            <a:br>
              <a:rPr lang="ru-RU" sz="18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</a:br>
            <a:r>
              <a:rPr lang="ru-RU" sz="18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/>
            </a:r>
            <a:br>
              <a:rPr lang="ru-RU" sz="18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</a:br>
            <a:r>
              <a:rPr lang="ru-RU" sz="18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/>
            </a:r>
            <a:br>
              <a:rPr lang="ru-RU" sz="18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</a:br>
            <a:r>
              <a:rPr lang="ru-RU" sz="18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/>
            </a:r>
            <a:br>
              <a:rPr lang="ru-RU" sz="18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</a:br>
            <a:r>
              <a:rPr lang="ru-RU" sz="18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/>
            </a:r>
            <a:br>
              <a:rPr lang="ru-RU" sz="18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</a:br>
            <a:r>
              <a:rPr lang="ru-RU" sz="35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Презентация цифрового образовательного ресурса  </a:t>
            </a:r>
            <a:br>
              <a:rPr lang="ru-RU" sz="35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5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</a:t>
            </a:r>
            <a:r>
              <a:rPr lang="ru-RU" sz="4500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Зрительный  ряд к </a:t>
            </a:r>
            <a:r>
              <a:rPr lang="ru-RU" sz="4500" i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программе «»Изобразительное  </a:t>
            </a:r>
            <a:r>
              <a:rPr lang="ru-RU" sz="4500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искусство и художественный  труд</a:t>
            </a:r>
            <a:r>
              <a:rPr lang="ru-RU" sz="45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»</a:t>
            </a:r>
            <a:r>
              <a:rPr lang="ru-RU" sz="35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35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5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1-4  класс</a:t>
            </a:r>
            <a:br>
              <a:rPr lang="ru-RU" sz="35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500" i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3500" i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1200" i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                                                                       </a:t>
            </a:r>
            <a:r>
              <a:rPr lang="ru-RU" sz="2000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Автор проекта </a:t>
            </a:r>
            <a:r>
              <a:rPr lang="ru-RU" sz="2000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  <a:t> учитель  изобразительного  </a:t>
            </a:r>
            <a:br>
              <a:rPr lang="ru-RU" sz="2000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</a:br>
            <a:r>
              <a:rPr lang="ru-RU" sz="2000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  <a:t>                искусства МБОУ  СОШ № 1</a:t>
            </a:r>
            <a:r>
              <a:rPr lang="ru-RU" sz="2000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/>
            </a:r>
            <a:br>
              <a:rPr lang="ru-RU" sz="2000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</a:br>
            <a:r>
              <a:rPr lang="ru-RU" sz="2000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  <a:t>                 Воронина Анна Николаевна</a:t>
            </a:r>
            <a:br>
              <a:rPr lang="ru-RU" sz="2000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tantia" pitchFamily="18" charset="0"/>
              </a:rPr>
            </a:br>
            <a:r>
              <a:rPr lang="ru-RU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/>
            </a:r>
            <a:br>
              <a:rPr lang="ru-RU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</a:br>
            <a:r>
              <a:rPr lang="ru-RU" sz="2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5 мая 2011 года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90EB63-A679-4BC6-9981-2A81EBD3D7BD}" type="datetime1">
              <a:rPr lang="ru-RU" smtClean="0"/>
              <a:pPr>
                <a:defRPr/>
              </a:pPr>
              <a:t>05.05.2011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272E0-AFDA-426F-A473-0B044C22D9A9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idx="4294967295"/>
          </p:nvPr>
        </p:nvSpPr>
        <p:spPr>
          <a:xfrm>
            <a:off x="428596" y="714356"/>
            <a:ext cx="8301038" cy="5383219"/>
          </a:xfrm>
        </p:spPr>
        <p:txBody>
          <a:bodyPr/>
          <a:lstStyle/>
          <a:p>
            <a:pPr algn="ctr">
              <a:buNone/>
            </a:pPr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Зрительный ряд составлен на основе программы  Б.М. </a:t>
            </a:r>
            <a:r>
              <a:rPr lang="ru-RU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Неменского</a:t>
            </a:r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«Изобразительное искусство и художественный труд» 1-4 классы.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Цели создания ЦОР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78000"/>
              </a:lnSpc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 </a:t>
            </a:r>
            <a:r>
              <a:rPr lang="ru-RU" sz="24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Повышение эффективности и качества процесса обучения в общеобразовательной школе.</a:t>
            </a:r>
          </a:p>
          <a:p>
            <a:pPr marL="0" indent="0">
              <a:lnSpc>
                <a:spcPct val="78000"/>
              </a:lnSpc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ru-RU" sz="3000" i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>
              <a:lnSpc>
                <a:spcPct val="78000"/>
              </a:lnSpc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ru-RU" sz="24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Формирование у учащихся навыков зрительного восприятия информации.</a:t>
            </a:r>
          </a:p>
          <a:p>
            <a:pPr marL="0" indent="0">
              <a:lnSpc>
                <a:spcPct val="78000"/>
              </a:lnSpc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ru-RU" sz="2400" i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>
              <a:lnSpc>
                <a:spcPct val="78000"/>
              </a:lnSpc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ru-RU" sz="24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Усиление </a:t>
            </a:r>
            <a:r>
              <a:rPr lang="ru-RU" sz="24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зрительного  восприятия  </a:t>
            </a:r>
            <a:r>
              <a:rPr lang="ru-RU" sz="24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учащимися предложенного  материала.</a:t>
            </a:r>
          </a:p>
          <a:p>
            <a:pPr marL="0" indent="0">
              <a:lnSpc>
                <a:spcPct val="78000"/>
              </a:lnSpc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ru-RU" sz="2400" i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>
              <a:lnSpc>
                <a:spcPct val="78000"/>
              </a:lnSpc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ru-RU" sz="24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Повышение познавательного интереса учащихся к изучению изобразительного искусства.</a:t>
            </a:r>
          </a:p>
          <a:p>
            <a:pPr marL="0" indent="0">
              <a:lnSpc>
                <a:spcPct val="78000"/>
              </a:lnSpc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ru-RU" sz="2400" i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>
              <a:lnSpc>
                <a:spcPct val="78000"/>
              </a:lnSpc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ru-RU" b="1" dirty="0" smtClean="0">
              <a:solidFill>
                <a:srgbClr val="0066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ru-RU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1AAC99-8814-4499-98FD-9CC82D0C48DC}" type="datetime1">
              <a:rPr lang="ru-RU"/>
              <a:pPr>
                <a:defRPr/>
              </a:pPr>
              <a:t>05.05.2011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04AC87-0926-4313-91CD-5F1E1E73BF86}" type="slidenum">
              <a:rPr lang="ru-RU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Зрительный  ряд содержит:</a:t>
            </a:r>
            <a:br>
              <a:rPr lang="ru-RU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000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3000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3000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571472" y="1857364"/>
            <a:ext cx="8115328" cy="4268799"/>
          </a:xfrm>
        </p:spPr>
        <p:txBody>
          <a:bodyPr/>
          <a:lstStyle/>
          <a:p>
            <a:r>
              <a:rPr lang="ru-RU" sz="25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репродукции произведений изобразительного искусства;</a:t>
            </a:r>
          </a:p>
          <a:p>
            <a:r>
              <a:rPr lang="ru-RU" sz="25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фотографии произведений декоративно – прикладного искусства, памятников архитектуры;</a:t>
            </a:r>
          </a:p>
          <a:p>
            <a:r>
              <a:rPr lang="ru-RU" sz="25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художественные фотографии явлений природы;</a:t>
            </a:r>
          </a:p>
          <a:p>
            <a:r>
              <a:rPr lang="ru-RU" sz="25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художественные рисунки и иллюстрации:</a:t>
            </a:r>
          </a:p>
          <a:p>
            <a:r>
              <a:rPr lang="ru-RU" sz="25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методические рисунки;</a:t>
            </a:r>
          </a:p>
          <a:p>
            <a:r>
              <a:rPr lang="ru-RU" sz="25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детские рисунки как пример выполнения творческих заданий.</a:t>
            </a:r>
          </a:p>
          <a:p>
            <a:endParaRPr lang="ru-RU" sz="2500" i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B2A08-8647-492C-8210-60FC209E4D8B}" type="datetime1">
              <a:rPr lang="ru-RU"/>
              <a:pPr>
                <a:defRPr/>
              </a:pPr>
              <a:t>05.05.2011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AA7B8C-F4F4-478B-AD50-342BFE58FF9E}" type="slidenum">
              <a:rPr lang="ru-RU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Информационные источники: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78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ru-RU" sz="24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Программа «Изобразительное искусство и художественный труд» под руководством Б.М. </a:t>
            </a:r>
            <a:r>
              <a:rPr lang="ru-RU" sz="2400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Неменского</a:t>
            </a:r>
            <a:r>
              <a:rPr lang="ru-RU" sz="24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0" indent="0" algn="just">
              <a:lnSpc>
                <a:spcPct val="78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ru-RU" sz="24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Коллекция произведений изобразительного искусства культурного значения:</a:t>
            </a:r>
            <a:endParaRPr lang="ru-RU" sz="2400" b="1" dirty="0" smtClean="0">
              <a:solidFill>
                <a:srgbClr val="0066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  <a:p>
            <a:pPr marL="1333500" lvl="1" indent="-533400" algn="just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20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Коллекции произведений живописи</a:t>
            </a:r>
            <a:endParaRPr lang="ru-RU" sz="2000" b="1" dirty="0" smtClean="0">
              <a:solidFill>
                <a:srgbClr val="0066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  <a:p>
            <a:pPr marL="1333500" lvl="1" indent="-533400" algn="just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20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Коллекции произведений скульптуры</a:t>
            </a:r>
          </a:p>
          <a:p>
            <a:pPr marL="1333500" lvl="1" indent="-533400" algn="just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20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Коллекции произведений архитектуры и Древнего зодчества</a:t>
            </a:r>
          </a:p>
          <a:p>
            <a:pPr marL="1333500" lvl="1" indent="-533400" algn="just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20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Коллекции произведений декоративно-прикладного искусства</a:t>
            </a:r>
          </a:p>
          <a:p>
            <a:pPr marL="1333500" lvl="1" indent="-533400" algn="just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20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Коллекции видеозаписей </a:t>
            </a:r>
          </a:p>
          <a:p>
            <a:pPr marL="533400" lvl="1" indent="-533400" algn="just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ru-RU" sz="2400" i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Фотографии</a:t>
            </a:r>
            <a:endParaRPr lang="ru-RU" sz="2400" i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33400" lvl="1" indent="-533400" algn="just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ru-RU" sz="2400" i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Образцы </a:t>
            </a:r>
            <a:r>
              <a:rPr lang="ru-RU" sz="24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детских работ</a:t>
            </a:r>
            <a:endParaRPr lang="ru-RU" sz="2400" b="1" dirty="0" smtClean="0">
              <a:solidFill>
                <a:srgbClr val="0066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  <a:p>
            <a:pPr marL="1333500" lvl="1" indent="-533400" algn="just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ru-RU" sz="2000" b="1" dirty="0" smtClean="0">
              <a:solidFill>
                <a:srgbClr val="0066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  <a:p>
            <a:pPr marL="1333500" lvl="1" indent="-533400" algn="just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ru-RU" sz="2000" b="1" dirty="0" smtClean="0">
              <a:solidFill>
                <a:srgbClr val="0066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  <a:p>
            <a:pPr marL="0" indent="0" algn="ctr">
              <a:lnSpc>
                <a:spcPct val="7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ru-RU" sz="2200" b="1" dirty="0" smtClean="0">
              <a:solidFill>
                <a:srgbClr val="0066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BE79D7-D2F3-42A1-B357-780245EF7460}" type="datetime1">
              <a:rPr lang="ru-RU" smtClean="0"/>
              <a:pPr>
                <a:defRPr/>
              </a:pPr>
              <a:t>05.05.2011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FB1D7-F719-499C-953B-A91B97E97F30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раздник классический">
  <a:themeElements>
    <a:clrScheme name="Другая 46">
      <a:dk1>
        <a:srgbClr val="76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29">
      <a:majorFont>
        <a:latin typeface="Edwardian Script ITC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Праздник классический</Template>
  <TotalTime>249</TotalTime>
  <Words>167</Words>
  <Application>Microsoft Office PowerPoint</Application>
  <PresentationFormat>Экран (4:3)</PresentationFormat>
  <Paragraphs>46</Paragraphs>
  <Slides>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Праздник классический</vt:lpstr>
      <vt:lpstr>       Презентация цифрового образовательного ресурса   «Зрительный  ряд к программе «»Изобразительное  искусство и художественный  труд» 1-4  класс                                                                                                             Автор проекта  учитель  изобразительного                   искусства МБОУ  СОШ № 1                  Воронина Анна Николаевна  5 мая 2011 года</vt:lpstr>
      <vt:lpstr>Слайд 2</vt:lpstr>
      <vt:lpstr> Цели создания ЦОР</vt:lpstr>
      <vt:lpstr>   Зрительный  ряд содержит:  </vt:lpstr>
      <vt:lpstr>Информационные источники: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цифрового образовательного ресурса  «Зрительный ряд к программе изобразительное искусство и художественный труд» 1-4 класс      Учитель изобразительного искусства Воронина Анна Николаевна  6 мая 2011 года</dc:title>
  <dc:creator>Formoza</dc:creator>
  <dc:description>http://aida.ucoz.ru</dc:description>
  <cp:lastModifiedBy>Кныш</cp:lastModifiedBy>
  <cp:revision>31</cp:revision>
  <dcterms:created xsi:type="dcterms:W3CDTF">2011-04-17T07:48:07Z</dcterms:created>
  <dcterms:modified xsi:type="dcterms:W3CDTF">2011-05-05T09:36:19Z</dcterms:modified>
  <cp:category>шаблоны к Powerpoint</cp:category>
</cp:coreProperties>
</file>