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3" r:id="rId6"/>
    <p:sldId id="264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Изучение лирики А.А. Фета в</a:t>
            </a:r>
            <a:br>
              <a:rPr lang="ru-RU" dirty="0" smtClean="0"/>
            </a:br>
            <a:r>
              <a:rPr lang="ru-RU" dirty="0" smtClean="0"/>
              <a:t> 6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Каким настроением проникнуто стихотворение? Меняется ли оно?</a:t>
            </a:r>
          </a:p>
          <a:p>
            <a:r>
              <a:rPr lang="ru-RU" dirty="0" smtClean="0"/>
              <a:t>Какой поэтический смысл придают тексту восклицательные интонации 1-ой строфы? Какую художественную роль играет повторение восклицания «Какая ночь!»?</a:t>
            </a:r>
          </a:p>
          <a:p>
            <a:r>
              <a:rPr lang="ru-RU" dirty="0" smtClean="0"/>
              <a:t>Каким мы видим лирического героя стихотворения? Какие чувства он испытывает и почему? Что приводит поэта в восторг?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 что поэт благодарит «родной полночный край»? Только ли за подаренную ему природой чудесную ночь?</a:t>
            </a:r>
          </a:p>
          <a:p>
            <a:r>
              <a:rPr lang="ru-RU" dirty="0" smtClean="0"/>
              <a:t>Какие краски и звуки создают картину майской ночи?</a:t>
            </a:r>
          </a:p>
          <a:p>
            <a:r>
              <a:rPr lang="ru-RU" dirty="0" smtClean="0"/>
              <a:t>Почему майская ночь вызывает у лирического героя не только любовь, но и тревогу? Чего больше в стихотворении – грусти или восторга?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Почему поэт сравнивает молодую листву берёз с убором невесты? Какие противоречивые состояния души при этом выявляются?</a:t>
            </a:r>
          </a:p>
          <a:p>
            <a:r>
              <a:rPr lang="ru-RU" dirty="0" smtClean="0"/>
              <a:t>Какое состояние лирического «я» передают слова и выражения: </a:t>
            </a:r>
            <a:r>
              <a:rPr lang="ru-RU" i="1" dirty="0" smtClean="0"/>
              <a:t>тревога и любовь, томить, с песней, невольной, последней?</a:t>
            </a:r>
            <a:r>
              <a:rPr lang="ru-RU" dirty="0" smtClean="0"/>
              <a:t> В чём необычность этого состояния?</a:t>
            </a:r>
          </a:p>
          <a:p>
            <a:r>
              <a:rPr lang="ru-RU" dirty="0" smtClean="0"/>
              <a:t>В чём драматизм в изображении чувства в последней строфе? Что побуждает поэта воспеть майскую ночь? Почему эта песня «</a:t>
            </a:r>
            <a:r>
              <a:rPr lang="ru-RU" i="1" dirty="0" smtClean="0"/>
              <a:t>невольная</a:t>
            </a:r>
            <a:r>
              <a:rPr lang="ru-RU" dirty="0" smtClean="0"/>
              <a:t>» и, может быть, «</a:t>
            </a:r>
            <a:r>
              <a:rPr lang="ru-RU" i="1" dirty="0" smtClean="0"/>
              <a:t>последняя</a:t>
            </a:r>
            <a:r>
              <a:rPr lang="ru-RU" dirty="0" smtClean="0"/>
              <a:t>»?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Пейзажная лирика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Лирика - это род литературного творчества, предмет отображения которого -  содержание внутренней жизни, собственное  «я» поэта. Речевая форма лирики – это внутренний монолог в стихах. Любое явление и событие жизни в лирике есть личное переживание автора, но, благодаря глубине его личности, это переживание имеет  общечеловеческое значение – лирические стихи должны задевать струны души других людей. 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Определение «пейзажная» подразумевает, что личное переживание автора в данном случае идет через восприятие им пейзажа – природы, которую он пытается поэтическими способами описать, но не просто обозначить то, что он видит вокруг себя (даже если его описания и красивы!), а пронести через это свое ощущение, настроение, а еще лучше – мысль.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пейзажа в лирике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Передача внутреннего состояния человека.</a:t>
            </a:r>
          </a:p>
          <a:p>
            <a:r>
              <a:rPr lang="ru-RU" dirty="0" smtClean="0"/>
              <a:t>Уподобление или противопоставление человека жизни природы.</a:t>
            </a:r>
          </a:p>
          <a:p>
            <a:r>
              <a:rPr lang="ru-RU" dirty="0" smtClean="0"/>
              <a:t>Отражение восприятия природы лирическим героем.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Мимолётное и неуловимое как черты изображения природы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400" dirty="0" smtClean="0"/>
              <a:t>Практическая работа</a:t>
            </a:r>
            <a:endParaRPr lang="ru-RU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Подбор цитатных примеров к теме «Особенности изображения природы и человека в лирике А.А. Фета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556792"/>
          <a:ext cx="749935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24587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Особенности изображения природы и человека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Цитаты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Мысль о безыскусственности поэзии, о неощутимости высокого искусства для читателя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Восторг от красоты природы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Стремление запечатлеть мгновение в слове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Готовность любить всю Вселенную в минуты восхищения красотой мира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Наслаждение красотой – предвестник жизненных радостей, импульс к творчеству и расцвету душевных сил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«Учись у них – у дуба, у берёзы…»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Природа как естественный мир истинной красоты, как </a:t>
            </a:r>
            <a:r>
              <a:rPr lang="ru-RU" sz="2800" smtClean="0"/>
              <a:t>мерило нравственности.</a:t>
            </a:r>
            <a:endParaRPr lang="ru-RU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 в литературе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Символ</a:t>
            </a:r>
            <a:r>
              <a:rPr lang="ru-RU" dirty="0" smtClean="0"/>
              <a:t> – предмет или слово, условно выражающее суть какого-либо </a:t>
            </a:r>
            <a:r>
              <a:rPr lang="ru-RU" dirty="0" smtClean="0"/>
              <a:t>явления.</a:t>
            </a:r>
          </a:p>
          <a:p>
            <a:r>
              <a:rPr lang="ru-RU" dirty="0" smtClean="0"/>
              <a:t>Символ заключает в себе некую тайну, намек, позволяющий лишь догадываться о том, что имеется в виду, о чем хотел сказать поэт.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Беляева Н.В. Уроки литературы в 6 классе. М., Просвещение, 2013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«Ель рукавом мне тропинку завесила…»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Художественная деталь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подробность пейзажа, портрета, интерьера или психологической характеристики героя, выделенная писателем среди всех других подробностей с целью подчеркнуть ее особое изобразительное, выразительное или символическое значение.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Художественные детали и их роль в стихотворении Фета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Детали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Цитаты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Краски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Звуки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Состояние человека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«Живописные слова» (олицетворения, метафоры,</a:t>
                      </a:r>
                      <a:r>
                        <a:rPr lang="ru-RU" sz="2800" b="1" baseline="0" dirty="0" smtClean="0"/>
                        <a:t> антитезы</a:t>
                      </a:r>
                      <a:r>
                        <a:rPr lang="ru-RU" sz="2800" b="1" dirty="0" smtClean="0"/>
                        <a:t>)</a:t>
                      </a:r>
                    </a:p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Смысловые части стихотворения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1-6 стихи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7-12 стихи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Главное чувство – тревога одинокого странника в лесу, взволнованном ветром.</a:t>
            </a:r>
          </a:p>
          <a:p>
            <a:r>
              <a:rPr lang="ru-RU" dirty="0" smtClean="0"/>
              <a:t>Разобщённость мира и человека, его смятение и страх, оттого что остался один в лесу, потерял спасительную тропинку</a:t>
            </a:r>
          </a:p>
          <a:p>
            <a:r>
              <a:rPr lang="ru-RU" b="1" i="1" dirty="0" smtClean="0"/>
              <a:t>Граница частей – устаревшее местоимение ЧУ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Радостное и приподнятое </a:t>
            </a:r>
          </a:p>
          <a:p>
            <a:pPr>
              <a:buNone/>
            </a:pPr>
            <a:r>
              <a:rPr lang="ru-RU" dirty="0" smtClean="0"/>
              <a:t>настроение </a:t>
            </a:r>
          </a:p>
          <a:p>
            <a:r>
              <a:rPr lang="ru-RU" dirty="0" smtClean="0"/>
              <a:t>Слова, говорящие об изменении состояния человека: </a:t>
            </a:r>
            <a:r>
              <a:rPr lang="ru-RU" i="1" dirty="0" smtClean="0"/>
              <a:t>неожиданно, взывающий, </a:t>
            </a:r>
            <a:r>
              <a:rPr lang="ru-RU" i="1" dirty="0" err="1" smtClean="0"/>
              <a:t>сладостнен</a:t>
            </a:r>
            <a:r>
              <a:rPr lang="ru-RU" i="1" dirty="0" smtClean="0"/>
              <a:t>, приветствуешь…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Появляются восклицательные интонации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7164288" y="1628800"/>
            <a:ext cx="14401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Символический смысл стихотворения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Жизнеутверждающий пафос:</a:t>
            </a:r>
          </a:p>
          <a:p>
            <a:r>
              <a:rPr lang="ru-RU" dirty="0" smtClean="0"/>
              <a:t>даже когда ты один и тебе всё препятствует, выход есть всегда, только нужно собраться и услышать звук спасительного рога.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«Ещё майская ночь»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b="1" dirty="0" smtClean="0"/>
              <a:t>Переплетение и взаимодействие тем природы и любви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Какую литературную ассоциацию вызывает у читателя название этого стихотворения?</a:t>
            </a:r>
          </a:p>
          <a:p>
            <a:r>
              <a:rPr lang="ru-RU" dirty="0" smtClean="0"/>
              <a:t>Почему оно называется «</a:t>
            </a:r>
            <a:r>
              <a:rPr lang="ru-RU" i="1" u="sng" dirty="0" smtClean="0"/>
              <a:t>Ещё </a:t>
            </a:r>
            <a:r>
              <a:rPr lang="ru-RU" dirty="0" smtClean="0"/>
              <a:t>майская ночь»?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86409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Н.В. Гоголь. «Майская ночь, или Утопленница»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3800" dirty="0" smtClean="0"/>
              <a:t>Знаете ли вы украинскую ночь? О, вы не знаете украинской</a:t>
            </a:r>
            <a:br>
              <a:rPr lang="ru-RU" sz="3800" dirty="0" smtClean="0"/>
            </a:br>
            <a:r>
              <a:rPr lang="ru-RU" sz="3800" dirty="0" smtClean="0"/>
              <a:t>ночи! Всмотритесь в нее. С середины неба глядит месяц.</a:t>
            </a:r>
            <a:br>
              <a:rPr lang="ru-RU" sz="3800" dirty="0" smtClean="0"/>
            </a:br>
            <a:r>
              <a:rPr lang="ru-RU" sz="3800" dirty="0" smtClean="0"/>
              <a:t>Необъятный небесный свод раздался, раздвинулся еще необъятнее.</a:t>
            </a:r>
            <a:br>
              <a:rPr lang="ru-RU" sz="3800" dirty="0" smtClean="0"/>
            </a:br>
            <a:r>
              <a:rPr lang="ru-RU" sz="3800" dirty="0" smtClean="0"/>
              <a:t>Горит и дышит он. Земля вся в серебряном свете; и чудный воздух</a:t>
            </a:r>
            <a:br>
              <a:rPr lang="ru-RU" sz="3800" dirty="0" smtClean="0"/>
            </a:br>
            <a:r>
              <a:rPr lang="ru-RU" sz="3800" dirty="0" smtClean="0"/>
              <a:t>и </a:t>
            </a:r>
            <a:r>
              <a:rPr lang="ru-RU" sz="3800" dirty="0" err="1" smtClean="0"/>
              <a:t>прохладнодушен</a:t>
            </a:r>
            <a:r>
              <a:rPr lang="ru-RU" sz="3800" dirty="0" smtClean="0"/>
              <a:t>, </a:t>
            </a:r>
            <a:r>
              <a:rPr lang="ru-RU" sz="3800" dirty="0" err="1" smtClean="0"/>
              <a:t>и</a:t>
            </a:r>
            <a:r>
              <a:rPr lang="ru-RU" sz="3800" dirty="0" smtClean="0"/>
              <a:t> полон неги, и движет океан благоуханий.</a:t>
            </a:r>
            <a:br>
              <a:rPr lang="ru-RU" sz="3800" dirty="0" smtClean="0"/>
            </a:br>
            <a:r>
              <a:rPr lang="ru-RU" sz="3800" dirty="0" smtClean="0"/>
              <a:t>Божественная ночь! Очаровательная ночь! Недвижно, вдохновенно</a:t>
            </a:r>
            <a:br>
              <a:rPr lang="ru-RU" sz="3800" dirty="0" smtClean="0"/>
            </a:br>
            <a:r>
              <a:rPr lang="ru-RU" sz="3800" dirty="0" smtClean="0"/>
              <a:t>стали леса, полные мрака, и кинули огромную тень от себя. Тихи</a:t>
            </a:r>
            <a:br>
              <a:rPr lang="ru-RU" sz="3800" dirty="0" smtClean="0"/>
            </a:br>
            <a:r>
              <a:rPr lang="ru-RU" sz="3800" dirty="0" smtClean="0"/>
              <a:t>и покойны эти пруды; холод и мрак вод их угрюмо заключен в</a:t>
            </a:r>
            <a:br>
              <a:rPr lang="ru-RU" sz="3800" dirty="0" smtClean="0"/>
            </a:br>
            <a:r>
              <a:rPr lang="ru-RU" sz="3800" dirty="0" smtClean="0"/>
              <a:t>темно-зеленые стены садов. Девственные чащи черемух и черешен</a:t>
            </a:r>
            <a:br>
              <a:rPr lang="ru-RU" sz="3800" dirty="0" smtClean="0"/>
            </a:br>
            <a:r>
              <a:rPr lang="ru-RU" sz="3800" dirty="0" smtClean="0"/>
              <a:t>пугливо протянули свои корни в ключевой холод и изредка лепечут</a:t>
            </a:r>
            <a:br>
              <a:rPr lang="ru-RU" sz="3800" dirty="0" smtClean="0"/>
            </a:br>
            <a:r>
              <a:rPr lang="ru-RU" sz="3800" dirty="0" smtClean="0"/>
              <a:t>листьями, будто сердясь и негодуя, когда прекрасный ветреник --</a:t>
            </a:r>
            <a:br>
              <a:rPr lang="ru-RU" sz="3800" dirty="0" smtClean="0"/>
            </a:br>
            <a:r>
              <a:rPr lang="ru-RU" sz="3800" dirty="0" smtClean="0"/>
              <a:t>ночной ветер, подкравшись мгновенно, целует их. Весь ландшафт</a:t>
            </a:r>
            <a:br>
              <a:rPr lang="ru-RU" sz="3800" dirty="0" smtClean="0"/>
            </a:br>
            <a:r>
              <a:rPr lang="ru-RU" sz="3800" dirty="0" smtClean="0"/>
              <a:t>спит. А вверху все дышит, все дивно, все торжественно. А на</a:t>
            </a:r>
            <a:br>
              <a:rPr lang="ru-RU" sz="3800" dirty="0" smtClean="0"/>
            </a:br>
            <a:r>
              <a:rPr lang="ru-RU" sz="3800" dirty="0" smtClean="0"/>
              <a:t>душе и необъятно, и чудно, и толпы серебряных видений стройно</a:t>
            </a:r>
            <a:br>
              <a:rPr lang="ru-RU" sz="3800" dirty="0" smtClean="0"/>
            </a:br>
            <a:r>
              <a:rPr lang="ru-RU" sz="3800" dirty="0" smtClean="0"/>
              <a:t>возникают в ее глубине. Божественная ночь! Очаровательная ночь!</a:t>
            </a:r>
            <a:br>
              <a:rPr lang="ru-RU" sz="3800" dirty="0" smtClean="0"/>
            </a:br>
            <a:r>
              <a:rPr lang="ru-RU" sz="3800" dirty="0" smtClean="0"/>
              <a:t>И вдруг все ожило: и леса, и пруды, и степи. Сыплется</a:t>
            </a:r>
            <a:br>
              <a:rPr lang="ru-RU" sz="3800" dirty="0" smtClean="0"/>
            </a:br>
            <a:r>
              <a:rPr lang="ru-RU" sz="3800" dirty="0" smtClean="0"/>
              <a:t>величественный гром украинского соловья, и чудится, что и месяц</a:t>
            </a:r>
            <a:br>
              <a:rPr lang="ru-RU" sz="3800" dirty="0" smtClean="0"/>
            </a:br>
            <a:r>
              <a:rPr lang="ru-RU" sz="3800" dirty="0" smtClean="0"/>
              <a:t>заслушался его посереди неба... Как очарованное, дремлет на</a:t>
            </a:r>
            <a:br>
              <a:rPr lang="ru-RU" sz="3800" dirty="0" smtClean="0"/>
            </a:br>
            <a:r>
              <a:rPr lang="ru-RU" sz="3800" dirty="0" smtClean="0"/>
              <a:t>возвышении село. Еще белее, еще лучше блестят при месяце толпы</a:t>
            </a:r>
            <a:br>
              <a:rPr lang="ru-RU" sz="3800" dirty="0" smtClean="0"/>
            </a:br>
            <a:r>
              <a:rPr lang="ru-RU" sz="3800" dirty="0" smtClean="0"/>
              <a:t>хат; еще ослепительнее вырезываются из мрака низкие их стены.</a:t>
            </a:r>
            <a:br>
              <a:rPr lang="ru-RU" sz="3800" dirty="0" smtClean="0"/>
            </a:br>
            <a:r>
              <a:rPr lang="ru-RU" sz="3800" dirty="0" smtClean="0"/>
              <a:t>Песни умолкли. Все тихо. Благочестивые люди уже спят. Где-где</a:t>
            </a:r>
            <a:br>
              <a:rPr lang="ru-RU" sz="3800" dirty="0" smtClean="0"/>
            </a:br>
            <a:r>
              <a:rPr lang="ru-RU" sz="3800" dirty="0" smtClean="0"/>
              <a:t>только светятся узенькие окна. Перед порогами иных только хат</a:t>
            </a:r>
            <a:br>
              <a:rPr lang="ru-RU" sz="3800" dirty="0" smtClean="0"/>
            </a:br>
            <a:r>
              <a:rPr lang="ru-RU" sz="3800" dirty="0" smtClean="0"/>
              <a:t>запоздалая семья совершает свой поздний ужин.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574</Words>
  <Application>Microsoft Office PowerPoint</Application>
  <PresentationFormat>Экран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Изучение лирики А.А. Фета в  6 классе</vt:lpstr>
      <vt:lpstr>«Ель рукавом мне тропинку завесила…»</vt:lpstr>
      <vt:lpstr>Художественная деталь</vt:lpstr>
      <vt:lpstr>Художественные детали и их роль в стихотворении Фета</vt:lpstr>
      <vt:lpstr>Смысловые части стихотворения</vt:lpstr>
      <vt:lpstr>Символический смысл стихотворения</vt:lpstr>
      <vt:lpstr>«Ещё майская ночь»</vt:lpstr>
      <vt:lpstr>Слайд 8</vt:lpstr>
      <vt:lpstr>Н.В. Гоголь. «Майская ночь, или Утопленница»</vt:lpstr>
      <vt:lpstr>Слайд 10</vt:lpstr>
      <vt:lpstr>Слайд 11</vt:lpstr>
      <vt:lpstr>Слайд 12</vt:lpstr>
      <vt:lpstr>Пейзажная лирика</vt:lpstr>
      <vt:lpstr>Роль пейзажа в лирике</vt:lpstr>
      <vt:lpstr>Мимолётное и неуловимое как черты изображения природы</vt:lpstr>
      <vt:lpstr>Подбор цитатных примеров к теме «Особенности изображения природы и человека в лирике А.А. Фета»</vt:lpstr>
      <vt:lpstr>«Учись у них – у дуба, у берёзы…»</vt:lpstr>
      <vt:lpstr>Символ в литературе</vt:lpstr>
      <vt:lpstr>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лирики А.А. Фета в  6 классе</dc:title>
  <cp:lastModifiedBy>1</cp:lastModifiedBy>
  <cp:revision>9</cp:revision>
  <dcterms:modified xsi:type="dcterms:W3CDTF">2013-12-09T11:53:02Z</dcterms:modified>
</cp:coreProperties>
</file>