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380"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210" y="351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B6514AD-2523-4F3C-A92A-322431BE6B43}" type="datetimeFigureOut">
              <a:rPr lang="ru-RU" smtClean="0"/>
              <a:pPr/>
              <a:t>28.03.2013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8283B7-4D4E-4BDA-AC7C-59672A1B119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514AD-2523-4F3C-A92A-322431BE6B43}" type="datetimeFigureOut">
              <a:rPr lang="ru-RU" smtClean="0"/>
              <a:pPr/>
              <a:t>28.03.2013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283B7-4D4E-4BDA-AC7C-59672A1B119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28.03.2013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3"/>
            <a:ext cx="7772400" cy="3100408"/>
          </a:xfrm>
        </p:spPr>
        <p:txBody>
          <a:bodyPr>
            <a:normAutofit/>
          </a:bodyPr>
          <a:lstStyle/>
          <a:p>
            <a:r>
              <a:rPr lang="ru-RU" b="1" dirty="0" smtClean="0"/>
              <a:t>Дополнительное образование детей в условиях реализации ФГОС второго поколения</a:t>
            </a:r>
            <a:r>
              <a:rPr lang="ru-RU" dirty="0" smtClean="0"/>
              <a:t/>
            </a:r>
            <a:br>
              <a:rPr lang="ru-RU" dirty="0" smtClean="0"/>
            </a:br>
            <a:r>
              <a:rPr lang="ru-RU" b="1" dirty="0" smtClean="0"/>
              <a:t> </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fontScale="70000" lnSpcReduction="20000"/>
          </a:bodyPr>
          <a:lstStyle/>
          <a:p>
            <a:pPr algn="r"/>
            <a:r>
              <a:rPr lang="ru-RU" dirty="0" smtClean="0"/>
              <a:t>Выполнила</a:t>
            </a:r>
          </a:p>
          <a:p>
            <a:pPr algn="r"/>
            <a:r>
              <a:rPr lang="ru-RU" dirty="0" smtClean="0"/>
              <a:t>                                                                               учитель истории МБОУ СОШ № 13 </a:t>
            </a:r>
          </a:p>
          <a:p>
            <a:pPr algn="r"/>
            <a:r>
              <a:rPr lang="ru-RU" dirty="0" err="1" smtClean="0"/>
              <a:t>Лихоманова</a:t>
            </a:r>
            <a:r>
              <a:rPr lang="ru-RU" dirty="0" smtClean="0"/>
              <a:t> Светлана Ивановна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071546"/>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Задачи в системе дополнительного образования детей, решение которых требует особого внимания: </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обеспечение гарантий доступности дополнительного образования для всех групп детского населения и учащейся молодежи, включая детей с ограниченными возможностями здоровья, детей «группы риска» и детей, находящихся в трудной жизненной ситуации;</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обеспечение качества, эффективности дополнительного образования детей за счет совершенствования содержания, организационных форм и технологий дополнительного образования детей, разработки инновационных образовательных программ, в том числе технического профиля, адаптивного спорта, обеспечивающих гибкость, вариативность, внутреннее развитие дополнительного образования;</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развитие системы поддержки одаренных детей;</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повышение социального статуса и профессиональное совершенствование педагогических и руководящих кадров системы дополнительного образования детей;</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повышение эффективности управления системой дополнительного образования региона;</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создание современной инфраструктуры системы дополнительного образования детей, укрепление материально-технической базы, совершенствование экономических отношений.</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500042"/>
            <a:ext cx="9144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463550" algn="l"/>
              </a:tabLst>
            </a:pP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При этом </a:t>
            </a:r>
            <a:r>
              <a:rPr kumimoji="0" lang="ru-RU" sz="1400" b="1" i="1"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дополнительное образование может много дать школе для реализации новых стандартов, </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а именно:</a:t>
            </a:r>
            <a:endParaRPr kumimoji="0" lang="ru-RU"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возможности интеграции, как более мобильная часть системы образова</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ния, обеспечивающая </a:t>
            </a:r>
            <a:r>
              <a:rPr kumimoji="0" lang="ru-RU" sz="1400" b="0" i="0" u="none" strike="noStrike" cap="none" normalizeH="0" baseline="0" dirty="0" err="1" smtClean="0">
                <a:ln>
                  <a:noFill/>
                </a:ln>
                <a:solidFill>
                  <a:srgbClr val="000000"/>
                </a:solidFill>
                <a:effectLst/>
                <a:latin typeface="Verdana" pitchFamily="34" charset="0"/>
                <a:ea typeface="Calibri" pitchFamily="34" charset="0"/>
                <a:cs typeface="Times New Roman" pitchFamily="18" charset="0"/>
              </a:rPr>
              <a:t>дополнительность</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целей, содержания, форм организации об</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разования в соответствии с требованиями ФГОС общего образования и социальным заказом;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возможность построения индиви</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дуального образовательного маршрута ре</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бенка, ориентированного на личностные и </a:t>
            </a:r>
            <a:r>
              <a:rPr kumimoji="0" lang="ru-RU" sz="1400" b="0" i="0" u="none" strike="noStrike" cap="none" normalizeH="0" baseline="0" dirty="0" err="1" smtClean="0">
                <a:ln>
                  <a:noFill/>
                </a:ln>
                <a:solidFill>
                  <a:srgbClr val="000000"/>
                </a:solidFill>
                <a:effectLst/>
                <a:latin typeface="Verdana" pitchFamily="34" charset="0"/>
                <a:ea typeface="Calibri" pitchFamily="34" charset="0"/>
                <a:cs typeface="Times New Roman" pitchFamily="18" charset="0"/>
              </a:rPr>
              <a:t>метапредметные</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результаты;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специалистов в узких направлениях дополнительного образования детей, сферах творческой деятельности (художе</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ственной, технической, спортивной, соци</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альной и др.);</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материально-техническую базу для качественной реализации программ дополнительного образования и внеурочной дея</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тельности;</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открытие ресурсных центров по разным направлениям реализации ФГОС;</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изучение и формирование социаль</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ного заказа на образование, что в свою оче</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редь позволит выстроить индивидуальный маршрут ребенка, реализовать личностные результаты образования;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методическую поддержку процес</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сов интеграции общего и дополнительного образования, реализации индивидуальных маршрутов, достижения </a:t>
            </a:r>
            <a:r>
              <a:rPr kumimoji="0" lang="ru-RU" sz="1400" b="0" i="0" u="none" strike="noStrike" cap="none" normalizeH="0" baseline="0" dirty="0" err="1" smtClean="0">
                <a:ln>
                  <a:noFill/>
                </a:ln>
                <a:solidFill>
                  <a:srgbClr val="000000"/>
                </a:solidFill>
                <a:effectLst/>
                <a:latin typeface="Verdana" pitchFamily="34" charset="0"/>
                <a:ea typeface="Calibri" pitchFamily="34" charset="0"/>
                <a:cs typeface="Times New Roman" pitchFamily="18" charset="0"/>
              </a:rPr>
              <a:t>метапредметных</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и личностных результатов и др.;</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уникальные педагогические техно</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логии развития творческих способностей, профильного образования и др.;</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образец построения нового стиля (</a:t>
            </a:r>
            <a:r>
              <a:rPr kumimoji="0" lang="ru-RU" sz="1400" b="0" i="0" u="none" strike="noStrike" cap="none" normalizeH="0" baseline="0" dirty="0" err="1" smtClean="0">
                <a:ln>
                  <a:noFill/>
                </a:ln>
                <a:solidFill>
                  <a:srgbClr val="000000"/>
                </a:solidFill>
                <a:effectLst/>
                <a:latin typeface="Verdana" pitchFamily="34" charset="0"/>
                <a:ea typeface="Calibri" pitchFamily="34" charset="0"/>
                <a:cs typeface="Times New Roman" pitchFamily="18" charset="0"/>
              </a:rPr>
              <a:t>субъект-субъектного</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отношений, </a:t>
            </a:r>
            <a:r>
              <a:rPr kumimoji="0" lang="ru-RU" sz="1400" b="0" i="0" u="none" strike="noStrike" cap="none" normalizeH="0" baseline="0" dirty="0" err="1" smtClean="0">
                <a:ln>
                  <a:noFill/>
                </a:ln>
                <a:solidFill>
                  <a:srgbClr val="000000"/>
                </a:solidFill>
                <a:effectLst/>
                <a:latin typeface="Verdana" pitchFamily="34" charset="0"/>
                <a:ea typeface="Calibri" pitchFamily="34" charset="0"/>
                <a:cs typeface="Times New Roman" pitchFamily="18" charset="0"/>
              </a:rPr>
              <a:t>тьюторского</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сопровождения образования, </a:t>
            </a:r>
            <a:r>
              <a:rPr kumimoji="0" lang="ru-RU" sz="1400" b="0" i="0" u="none" strike="noStrike" cap="none" normalizeH="0" baseline="0" dirty="0" err="1" smtClean="0">
                <a:ln>
                  <a:noFill/>
                </a:ln>
                <a:solidFill>
                  <a:srgbClr val="000000"/>
                </a:solidFill>
                <a:effectLst/>
                <a:latin typeface="Verdana" pitchFamily="34" charset="0"/>
                <a:ea typeface="Calibri" pitchFamily="34" charset="0"/>
                <a:cs typeface="Times New Roman" pitchFamily="18" charset="0"/>
              </a:rPr>
              <a:t>фасилитации</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и др.;</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возможности поддержки разных одаренных детей и других особых катего</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рий детей (трудных, с ограниченными воз</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можностями здоровья);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возможности работы в социуме, со</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циального творчества детей;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организацию каникулярного времени детей;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463550" algn="l"/>
              </a:tabLst>
            </a:pP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возможности духовно-нравст</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венного воспитания, формирования здорового образа жизни, детского са</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моуправления, коррекционной работы, профилактики негативных явлений среды и др.</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714356"/>
            <a:ext cx="8643998" cy="5078313"/>
          </a:xfrm>
          <a:prstGeom prst="rect">
            <a:avLst/>
          </a:prstGeom>
        </p:spPr>
        <p:txBody>
          <a:bodyPr wrap="square">
            <a:spAutoFit/>
          </a:bodyPr>
          <a:lstStyle/>
          <a:p>
            <a:r>
              <a:rPr lang="ru-RU" b="1" dirty="0" smtClean="0"/>
              <a:t>Необходимость полного цикла образования в школе обусловлена и новыми требованиями к образованности человека, в полной мере заявившими о себе на рубеже XX и XXI веков</a:t>
            </a:r>
            <a:r>
              <a:rPr lang="ru-RU" dirty="0" smtClean="0"/>
              <a:t>. Сегодня </a:t>
            </a:r>
            <a:r>
              <a:rPr lang="ru-RU" b="1" dirty="0" smtClean="0"/>
              <a:t>образованность</a:t>
            </a:r>
            <a:r>
              <a:rPr lang="ru-RU" dirty="0" smtClean="0"/>
              <a:t> человека определяется не столько специальными(предметными) знаниями, сколько его разносторонним развитием как личности, ориентирующейся в традициях отечественной и мировой культуры, в современной системе ценностей, способной к активной социальной адаптации в обществе и самостоятельному жизненному выбору, к самообразованию и самосовершенствованию. </a:t>
            </a:r>
            <a:r>
              <a:rPr lang="ru-RU" b="1" dirty="0" smtClean="0"/>
              <a:t>Поэтому образовательный процесс в школе должен быть направлен не только на передачу определенных знаний, умений и навыков, но и на разноплановое развитие ребенка, раскрытие его творческих возможностей, способностей и таких качеств личности, как инициативность, самодеятельность, фантазия, самобытность, то есть всего того, что относится к индивидуальности человека. </a:t>
            </a:r>
            <a:r>
              <a:rPr lang="ru-RU" dirty="0" smtClean="0"/>
              <a:t>До тех пор, пока школьная система образования будет сориентирована на трансляцию знаний без учета разностороннего развития личности ребенка, решение проблем индивидуализации и дифференциации обучения, самоопределения и самореализации школьников останется не более чем провозглашенным лозунгом, а реализация личностно ориентированного подхода — недостижимой задачей</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571480"/>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1750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настоящее время дополнительное образование детей представлено целым рядом направлений.</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Основными среди них принято считать следующие: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художественно-эстетическое;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научно-техническое;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спортивно-техническое;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эколого-биологическое;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физкультурно-оздоровительное;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туристско-краеведческое;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военно-патриотическое;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социально-педагогическое;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культурологическое;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экономико-правовое.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Этот список является открытым и может быть пополнен в соответствии с запросами детей и их родителей. А организация дела зависит, в конечном счете, от самих педагогов и администрации школ.</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500042"/>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Анкета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«Удовлетворенность родителей уровнем дополнительного образования детей»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(разработана на основе методики канд. </a:t>
            </a:r>
            <a:r>
              <a:rPr kumimoji="0" lang="ru-RU" sz="1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пед</a:t>
            </a: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наук А.А. Андреева и  Е.Н. Степанова)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Цель:  Исследование  удовлетворенности родителей уровнем дополнительного образования детей.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Анкетирование проводилось в феврале, 2013 г среди родителей 3 «А»класса</a:t>
            </a:r>
            <a:endPar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285720" y="1714488"/>
          <a:ext cx="7334279" cy="4857066"/>
        </p:xfrm>
        <a:graphic>
          <a:graphicData uri="http://schemas.openxmlformats.org/drawingml/2006/table">
            <a:tbl>
              <a:tblPr/>
              <a:tblGrid>
                <a:gridCol w="3631079"/>
                <a:gridCol w="547324"/>
                <a:gridCol w="700332"/>
                <a:gridCol w="681459"/>
                <a:gridCol w="728642"/>
                <a:gridCol w="1045443"/>
              </a:tblGrid>
              <a:tr h="1473409">
                <a:tc>
                  <a:txBody>
                    <a:bodyPr/>
                    <a:lstStyle/>
                    <a:p>
                      <a:pPr marL="651510" indent="-651510">
                        <a:spcAft>
                          <a:spcPts val="0"/>
                        </a:spcAft>
                      </a:pPr>
                      <a:r>
                        <a:rPr lang="ru-RU" sz="1600" b="1" dirty="0">
                          <a:latin typeface="Calibri"/>
                          <a:ea typeface="Calibri"/>
                          <a:cs typeface="Times New Roman"/>
                        </a:rPr>
                        <a:t>вопрос</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совершенно согласен</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согласен</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трудно сказать</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не согласен</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совершенно не согласен</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4045">
                <a:tc>
                  <a:txBody>
                    <a:bodyPr/>
                    <a:lstStyle/>
                    <a:p>
                      <a:pPr>
                        <a:spcAft>
                          <a:spcPts val="0"/>
                        </a:spcAft>
                      </a:pPr>
                      <a:r>
                        <a:rPr lang="ru-RU" sz="1600" b="1">
                          <a:latin typeface="Calibri"/>
                          <a:ea typeface="Calibri"/>
                          <a:cs typeface="Times New Roman"/>
                        </a:rPr>
                        <a:t>Группу, в которой занимается ваш ребенок, можно назвать дружной.</a:t>
                      </a:r>
                    </a:p>
                    <a:p>
                      <a:pPr>
                        <a:spcAft>
                          <a:spcPts val="0"/>
                        </a:spcAft>
                      </a:pPr>
                      <a:r>
                        <a:rPr lang="ru-RU" sz="1600" b="1">
                          <a:latin typeface="Calibri"/>
                          <a:ea typeface="Calibri"/>
                          <a:cs typeface="Times New Roman"/>
                        </a:rPr>
                        <a:t>                                    </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5</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8</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364">
                <a:tc>
                  <a:txBody>
                    <a:bodyPr/>
                    <a:lstStyle/>
                    <a:p>
                      <a:pPr>
                        <a:spcAft>
                          <a:spcPts val="0"/>
                        </a:spcAft>
                      </a:pPr>
                      <a:r>
                        <a:rPr lang="ru-RU" sz="1600" b="1">
                          <a:latin typeface="Calibri"/>
                          <a:ea typeface="Calibri"/>
                          <a:cs typeface="Times New Roman"/>
                        </a:rPr>
                        <a:t>В среде этих ребят ваш ребенок чувствует себя комфортно</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5</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17</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3</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364">
                <a:tc>
                  <a:txBody>
                    <a:bodyPr/>
                    <a:lstStyle/>
                    <a:p>
                      <a:pPr>
                        <a:spcAft>
                          <a:spcPts val="0"/>
                        </a:spcAft>
                      </a:pPr>
                      <a:r>
                        <a:rPr lang="ru-RU" sz="1600" b="1">
                          <a:latin typeface="Calibri"/>
                          <a:ea typeface="Calibri"/>
                          <a:cs typeface="Times New Roman"/>
                        </a:rPr>
                        <a:t>Объединением, в котором занимается ваш ребенок руководит хороший педагог.</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364">
                <a:tc>
                  <a:txBody>
                    <a:bodyPr/>
                    <a:lstStyle/>
                    <a:p>
                      <a:pPr>
                        <a:spcAft>
                          <a:spcPts val="0"/>
                        </a:spcAft>
                      </a:pPr>
                      <a:r>
                        <a:rPr lang="ru-RU" sz="1600" b="1">
                          <a:latin typeface="Calibri"/>
                          <a:ea typeface="Calibri"/>
                          <a:cs typeface="Times New Roman"/>
                        </a:rPr>
                        <a:t>Педагог проявляет доброжелательное отношение к вашему ребенку</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364">
                <a:tc>
                  <a:txBody>
                    <a:bodyPr/>
                    <a:lstStyle/>
                    <a:p>
                      <a:pPr>
                        <a:spcAft>
                          <a:spcPts val="0"/>
                        </a:spcAft>
                      </a:pPr>
                      <a:r>
                        <a:rPr lang="ru-RU" sz="1600" b="1">
                          <a:latin typeface="Calibri"/>
                          <a:ea typeface="Calibri"/>
                          <a:cs typeface="Times New Roman"/>
                        </a:rPr>
                        <a:t>Педагог справедливо оценивает достижения ребенка на занятиях.</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8</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15</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3</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1000104"/>
          <a:ext cx="8215369" cy="5852160"/>
        </p:xfrm>
        <a:graphic>
          <a:graphicData uri="http://schemas.openxmlformats.org/drawingml/2006/table">
            <a:tbl>
              <a:tblPr/>
              <a:tblGrid>
                <a:gridCol w="4067292"/>
                <a:gridCol w="613076"/>
                <a:gridCol w="784465"/>
                <a:gridCol w="763325"/>
                <a:gridCol w="816176"/>
                <a:gridCol w="1171035"/>
              </a:tblGrid>
              <a:tr h="458394">
                <a:tc>
                  <a:txBody>
                    <a:bodyPr/>
                    <a:lstStyle/>
                    <a:p>
                      <a:pPr>
                        <a:spcAft>
                          <a:spcPts val="0"/>
                        </a:spcAft>
                      </a:pPr>
                      <a:r>
                        <a:rPr lang="ru-RU" sz="1600" b="1" dirty="0">
                          <a:latin typeface="Calibri"/>
                          <a:ea typeface="Calibri"/>
                          <a:cs typeface="Times New Roman"/>
                        </a:rPr>
                        <a:t>Педагог учитывает индивидуальные особенности вашего ребенка</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8</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5</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591">
                <a:tc>
                  <a:txBody>
                    <a:bodyPr/>
                    <a:lstStyle/>
                    <a:p>
                      <a:pPr>
                        <a:spcAft>
                          <a:spcPts val="0"/>
                        </a:spcAft>
                      </a:pPr>
                      <a:r>
                        <a:rPr lang="ru-RU" sz="1600" b="1" dirty="0">
                          <a:latin typeface="Calibri"/>
                          <a:ea typeface="Calibri"/>
                          <a:cs typeface="Times New Roman"/>
                        </a:rPr>
                        <a:t>Педагог дает ребенку глубокие и прочные знания по выбранному</a:t>
                      </a:r>
                    </a:p>
                    <a:p>
                      <a:pPr>
                        <a:spcAft>
                          <a:spcPts val="0"/>
                        </a:spcAft>
                      </a:pPr>
                      <a:r>
                        <a:rPr lang="ru-RU" sz="1600" b="1" dirty="0">
                          <a:latin typeface="Calibri"/>
                          <a:ea typeface="Calibri"/>
                          <a:cs typeface="Times New Roman"/>
                        </a:rPr>
                        <a:t>    виду деятельности</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5</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14</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7</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394">
                <a:tc>
                  <a:txBody>
                    <a:bodyPr/>
                    <a:lstStyle/>
                    <a:p>
                      <a:pPr>
                        <a:spcAft>
                          <a:spcPts val="0"/>
                        </a:spcAft>
                      </a:pPr>
                      <a:r>
                        <a:rPr lang="ru-RU" sz="1600" b="1">
                          <a:latin typeface="Calibri"/>
                          <a:ea typeface="Calibri"/>
                          <a:cs typeface="Times New Roman"/>
                        </a:rPr>
                        <a:t> Ваш ребенок не перегружен занятиями в учреждении</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5</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13</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7</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591">
                <a:tc>
                  <a:txBody>
                    <a:bodyPr/>
                    <a:lstStyle/>
                    <a:p>
                      <a:pPr>
                        <a:spcAft>
                          <a:spcPts val="0"/>
                        </a:spcAft>
                      </a:pPr>
                      <a:r>
                        <a:rPr lang="ru-RU" sz="1600" b="1" dirty="0">
                          <a:latin typeface="Calibri"/>
                          <a:ea typeface="Calibri"/>
                          <a:cs typeface="Times New Roman"/>
                        </a:rPr>
                        <a:t>Вы испытываете чувство взаимопонимания в контактах с педагогом и администрацией учреждения</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4</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16</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5</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394">
                <a:tc>
                  <a:txBody>
                    <a:bodyPr/>
                    <a:lstStyle/>
                    <a:p>
                      <a:pPr>
                        <a:spcAft>
                          <a:spcPts val="0"/>
                        </a:spcAft>
                      </a:pPr>
                      <a:r>
                        <a:rPr lang="ru-RU" sz="1600" b="1">
                          <a:latin typeface="Calibri"/>
                          <a:ea typeface="Calibri"/>
                          <a:cs typeface="Times New Roman"/>
                        </a:rPr>
                        <a:t>В учреждении заботятся о развитии и здоровье вашего ребенка</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3</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16</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4</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591">
                <a:tc>
                  <a:txBody>
                    <a:bodyPr/>
                    <a:lstStyle/>
                    <a:p>
                      <a:pPr>
                        <a:spcAft>
                          <a:spcPts val="0"/>
                        </a:spcAft>
                      </a:pPr>
                      <a:r>
                        <a:rPr lang="ru-RU" sz="1600" b="1">
                          <a:latin typeface="Calibri"/>
                          <a:ea typeface="Calibri"/>
                          <a:cs typeface="Times New Roman"/>
                        </a:rPr>
                        <a:t>В учреждении обращают большое внимание на формирование правильного отношения к миру вашего ребенка</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3</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15</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6</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394">
                <a:tc>
                  <a:txBody>
                    <a:bodyPr/>
                    <a:lstStyle/>
                    <a:p>
                      <a:pPr>
                        <a:spcAft>
                          <a:spcPts val="0"/>
                        </a:spcAft>
                      </a:pPr>
                      <a:r>
                        <a:rPr lang="ru-RU" sz="1600" b="1">
                          <a:latin typeface="Calibri"/>
                          <a:ea typeface="Calibri"/>
                          <a:cs typeface="Times New Roman"/>
                        </a:rPr>
                        <a:t>Учреждение способствует формированию достойного поведения вашего ребенка</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3</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16</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6</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600" b="1">
                        <a:latin typeface="Calibri"/>
                        <a:ea typeface="Calibri"/>
                        <a:cs typeface="Times New Roman"/>
                      </a:endParaRP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394">
                <a:tc>
                  <a:txBody>
                    <a:bodyPr/>
                    <a:lstStyle/>
                    <a:p>
                      <a:pPr>
                        <a:spcAft>
                          <a:spcPts val="0"/>
                        </a:spcAft>
                      </a:pPr>
                      <a:r>
                        <a:rPr lang="ru-RU" sz="1600" b="1">
                          <a:latin typeface="Calibri"/>
                          <a:ea typeface="Calibri"/>
                          <a:cs typeface="Times New Roman"/>
                        </a:rPr>
                        <a:t>В учреждении проводятся дела, которые полезны и интересны вашему ребенку</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21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394">
                <a:tc>
                  <a:txBody>
                    <a:bodyPr/>
                    <a:lstStyle/>
                    <a:p>
                      <a:pPr>
                        <a:spcAft>
                          <a:spcPts val="0"/>
                        </a:spcAft>
                      </a:pPr>
                      <a:r>
                        <a:rPr lang="ru-RU" sz="1600" b="1">
                          <a:latin typeface="Calibri"/>
                          <a:ea typeface="Calibri"/>
                          <a:cs typeface="Times New Roman"/>
                        </a:rPr>
                        <a:t>Учреждение по-настоящему готовит вашего ребенка к самостоятельной жизни</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13</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dirty="0">
                          <a:latin typeface="Calibri"/>
                          <a:ea typeface="Calibri"/>
                          <a:cs typeface="Times New Roman"/>
                        </a:rPr>
                        <a:t>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591">
                <a:tc>
                  <a:txBody>
                    <a:bodyPr/>
                    <a:lstStyle/>
                    <a:p>
                      <a:pPr>
                        <a:spcAft>
                          <a:spcPts val="0"/>
                        </a:spcAft>
                      </a:pPr>
                      <a:r>
                        <a:rPr lang="ru-RU" sz="1600" b="1">
                          <a:latin typeface="Calibri"/>
                          <a:ea typeface="Calibri"/>
                          <a:cs typeface="Times New Roman"/>
                        </a:rPr>
                        <a:t>Администрация и педагоги создают условия для проявления и развития способностей вашего ребенка</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2</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14</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b="1">
                          <a:latin typeface="Calibri"/>
                          <a:ea typeface="Calibri"/>
                          <a:cs typeface="Times New Roman"/>
                        </a:rPr>
                        <a:t>10</a:t>
                      </a: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600" b="1">
                        <a:latin typeface="Calibri"/>
                        <a:ea typeface="Calibri"/>
                        <a:cs typeface="Times New Roman"/>
                      </a:endParaRP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600" b="1" dirty="0">
                        <a:latin typeface="Calibri"/>
                        <a:ea typeface="Calibri"/>
                        <a:cs typeface="Times New Roman"/>
                      </a:endParaRPr>
                    </a:p>
                  </a:txBody>
                  <a:tcPr marL="60540" marR="6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642918"/>
          <a:ext cx="8501124" cy="6628680"/>
        </p:xfrm>
        <a:graphic>
          <a:graphicData uri="http://schemas.openxmlformats.org/drawingml/2006/table">
            <a:tbl>
              <a:tblPr/>
              <a:tblGrid>
                <a:gridCol w="2714644"/>
                <a:gridCol w="4572032"/>
                <a:gridCol w="857256"/>
                <a:gridCol w="357192"/>
              </a:tblGrid>
              <a:tr h="447265">
                <a:tc>
                  <a:txBody>
                    <a:bodyPr/>
                    <a:lstStyle/>
                    <a:p>
                      <a:pPr>
                        <a:spcAft>
                          <a:spcPts val="0"/>
                        </a:spcAft>
                      </a:pPr>
                      <a:endParaRPr lang="ru-RU" sz="400">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a:solidFill>
                            <a:srgbClr val="444444"/>
                          </a:solidFill>
                          <a:latin typeface="Arial"/>
                          <a:ea typeface="Calibri"/>
                          <a:cs typeface="Times New Roman"/>
                        </a:rPr>
                        <a:t>Да</a:t>
                      </a:r>
                      <a:endParaRPr lang="ru-RU" sz="1600" dirty="0">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dirty="0" smtClean="0">
                          <a:solidFill>
                            <a:srgbClr val="444444"/>
                          </a:solidFill>
                          <a:latin typeface="Arial"/>
                          <a:ea typeface="Calibri"/>
                          <a:cs typeface="Times New Roman"/>
                        </a:rPr>
                        <a:t>нет</a:t>
                      </a:r>
                      <a:endParaRPr lang="ru-RU" sz="1200" dirty="0">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50" dirty="0">
                          <a:solidFill>
                            <a:srgbClr val="444444"/>
                          </a:solidFill>
                          <a:latin typeface="Arial"/>
                          <a:ea typeface="Calibri"/>
                          <a:cs typeface="Times New Roman"/>
                        </a:rPr>
                        <a:t>Затрудняюсь ответить</a:t>
                      </a:r>
                      <a:endParaRPr lang="ru-RU" sz="1050" dirty="0">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6047">
                <a:tc>
                  <a:txBody>
                    <a:bodyPr/>
                    <a:lstStyle/>
                    <a:p>
                      <a:pPr>
                        <a:spcAft>
                          <a:spcPts val="0"/>
                        </a:spcAft>
                      </a:pPr>
                      <a:r>
                        <a:rPr lang="ru-RU" sz="1200" b="1" dirty="0">
                          <a:solidFill>
                            <a:srgbClr val="444444"/>
                          </a:solidFill>
                          <a:latin typeface="Arial"/>
                          <a:ea typeface="Calibri"/>
                          <a:cs typeface="Times New Roman"/>
                        </a:rPr>
                        <a:t>1. Знаете ли Вы, что важнейшей задачей современного образования является повышение качества образовательных услуг?</a:t>
                      </a:r>
                      <a:endParaRPr lang="ru-RU" sz="1200" b="1" dirty="0">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b="1" dirty="0">
                          <a:latin typeface="Calibri"/>
                          <a:ea typeface="Calibri"/>
                          <a:cs typeface="Times New Roman"/>
                        </a:rPr>
                        <a:t>22</a:t>
                      </a: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b="1">
                          <a:latin typeface="Calibri"/>
                          <a:ea typeface="Calibri"/>
                          <a:cs typeface="Times New Roman"/>
                        </a:rPr>
                        <a:t>1</a:t>
                      </a: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b="1">
                          <a:latin typeface="Calibri"/>
                          <a:ea typeface="Calibri"/>
                          <a:cs typeface="Times New Roman"/>
                        </a:rPr>
                        <a:t>3</a:t>
                      </a: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804">
                <a:tc>
                  <a:txBody>
                    <a:bodyPr/>
                    <a:lstStyle/>
                    <a:p>
                      <a:pPr>
                        <a:spcAft>
                          <a:spcPts val="0"/>
                        </a:spcAft>
                      </a:pPr>
                      <a:r>
                        <a:rPr lang="ru-RU" sz="1200" b="1">
                          <a:solidFill>
                            <a:srgbClr val="444444"/>
                          </a:solidFill>
                          <a:latin typeface="Arial"/>
                          <a:ea typeface="Calibri"/>
                          <a:cs typeface="Times New Roman"/>
                        </a:rPr>
                        <a:t>2. Посещает ли Ваш ребенок учреждения дополнительного образования, музыкальные школы (студии), спортивно-оздоровительные учреждения? </a:t>
                      </a:r>
                      <a:endParaRPr lang="ru-RU" sz="1200" b="1">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b="1" dirty="0">
                          <a:latin typeface="Calibri"/>
                          <a:ea typeface="Calibri"/>
                          <a:cs typeface="Times New Roman"/>
                        </a:rPr>
                        <a:t>11</a:t>
                      </a:r>
                    </a:p>
                    <a:p>
                      <a:pPr>
                        <a:spcAft>
                          <a:spcPts val="0"/>
                        </a:spcAft>
                      </a:pPr>
                      <a:r>
                        <a:rPr lang="ru-RU" sz="1200" b="1" dirty="0">
                          <a:solidFill>
                            <a:srgbClr val="444444"/>
                          </a:solidFill>
                          <a:latin typeface="Arial"/>
                          <a:ea typeface="Calibri"/>
                          <a:cs typeface="Times New Roman"/>
                        </a:rPr>
                        <a:t>1 музшкола,1 хореография,3 волейбол в школе,1 спортивную секцию,1 </a:t>
                      </a:r>
                      <a:r>
                        <a:rPr lang="ru-RU" sz="1200" b="1" dirty="0" err="1">
                          <a:solidFill>
                            <a:srgbClr val="444444"/>
                          </a:solidFill>
                          <a:latin typeface="Arial"/>
                          <a:ea typeface="Calibri"/>
                          <a:cs typeface="Times New Roman"/>
                        </a:rPr>
                        <a:t>худшколу</a:t>
                      </a:r>
                      <a:r>
                        <a:rPr lang="ru-RU" sz="1200" b="1" dirty="0">
                          <a:solidFill>
                            <a:srgbClr val="444444"/>
                          </a:solidFill>
                          <a:latin typeface="Arial"/>
                          <a:ea typeface="Calibri"/>
                          <a:cs typeface="Times New Roman"/>
                        </a:rPr>
                        <a:t>, 1футбол,1дши №3,  </a:t>
                      </a:r>
                      <a:r>
                        <a:rPr lang="ru-RU" sz="1200" b="1" dirty="0" err="1">
                          <a:solidFill>
                            <a:srgbClr val="444444"/>
                          </a:solidFill>
                          <a:latin typeface="Arial"/>
                          <a:ea typeface="Calibri"/>
                          <a:cs typeface="Times New Roman"/>
                        </a:rPr>
                        <a:t>дши</a:t>
                      </a:r>
                      <a:r>
                        <a:rPr lang="ru-RU" sz="1200" b="1" dirty="0">
                          <a:solidFill>
                            <a:srgbClr val="444444"/>
                          </a:solidFill>
                          <a:latin typeface="Arial"/>
                          <a:ea typeface="Calibri"/>
                          <a:cs typeface="Times New Roman"/>
                        </a:rPr>
                        <a:t> №6, 1 школа искусств</a:t>
                      </a:r>
                      <a:endParaRPr lang="ru-RU" sz="1200" b="1" dirty="0">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b="1">
                          <a:latin typeface="Calibri"/>
                          <a:ea typeface="Calibri"/>
                          <a:cs typeface="Times New Roman"/>
                        </a:rPr>
                        <a:t>15</a:t>
                      </a: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b="1">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780">
                <a:tc>
                  <a:txBody>
                    <a:bodyPr/>
                    <a:lstStyle/>
                    <a:p>
                      <a:pPr>
                        <a:spcAft>
                          <a:spcPts val="0"/>
                        </a:spcAft>
                      </a:pPr>
                      <a:r>
                        <a:rPr lang="ru-RU" sz="1200" b="1" dirty="0">
                          <a:solidFill>
                            <a:srgbClr val="444444"/>
                          </a:solidFill>
                          <a:latin typeface="Arial"/>
                          <a:ea typeface="Calibri"/>
                          <a:cs typeface="Times New Roman"/>
                        </a:rPr>
                        <a:t>3. Считаете ли Вы, что у Вашего ребенка есть особые таланты, способности? </a:t>
                      </a:r>
                      <a:endParaRPr lang="ru-RU" sz="1200" b="1" dirty="0">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b="1" dirty="0">
                          <a:latin typeface="Calibri"/>
                          <a:ea typeface="Calibri"/>
                          <a:cs typeface="Times New Roman"/>
                        </a:rPr>
                        <a:t>15</a:t>
                      </a: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b="1" dirty="0">
                          <a:latin typeface="Calibri"/>
                          <a:ea typeface="Calibri"/>
                          <a:cs typeface="Times New Roman"/>
                        </a:rPr>
                        <a:t>1</a:t>
                      </a: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b="1">
                          <a:latin typeface="Calibri"/>
                          <a:ea typeface="Calibri"/>
                          <a:cs typeface="Times New Roman"/>
                        </a:rPr>
                        <a:t>10</a:t>
                      </a: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4020">
                <a:tc>
                  <a:txBody>
                    <a:bodyPr/>
                    <a:lstStyle/>
                    <a:p>
                      <a:pPr>
                        <a:spcAft>
                          <a:spcPts val="0"/>
                        </a:spcAft>
                      </a:pPr>
                      <a:r>
                        <a:rPr lang="ru-RU" sz="1200" b="1">
                          <a:solidFill>
                            <a:srgbClr val="444444"/>
                          </a:solidFill>
                          <a:latin typeface="Arial"/>
                          <a:ea typeface="Calibri"/>
                          <a:cs typeface="Times New Roman"/>
                        </a:rPr>
                        <a:t>4. Какие дополнительные (платные) услуги Вы хотите получить от школы?</a:t>
                      </a:r>
                      <a:endParaRPr lang="ru-RU" sz="1200" b="1">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200" b="1">
                          <a:solidFill>
                            <a:srgbClr val="444444"/>
                          </a:solidFill>
                          <a:latin typeface="Arial"/>
                          <a:ea typeface="Calibri"/>
                          <a:cs typeface="Times New Roman"/>
                        </a:rPr>
                        <a:t>а) Изучение второго иностранного языка (какого) 2 французский</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б) Углубленное изучение предметов (каких):4( математика русский язык, английский язык )</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в) Изучение новых предметов (курсов) (каких ): - 1</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г) Предшкольная подготовка будущих первоклассников - 1</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д) кружок юного программиста - 5</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е) раннее изучение английского языка (дошкольники)- 11</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ж) школа полного дня (уч-ся находятся в школе до 18-00, выполняют дом зад, гуляют, играют) ( со 2 по 5 класс) - 2</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з) занятия с логопедом - </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и) репетиторство к ГИА, ЕГЭ - 14</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к) кружок вязания – 1</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л) клуб шахматистов - 3</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м) секция аэробики – 4</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н) клуб выходного дня - 1</a:t>
                      </a:r>
                      <a:endParaRPr lang="ru-RU" sz="1200" b="1">
                        <a:latin typeface="Calibri"/>
                        <a:ea typeface="Calibri"/>
                        <a:cs typeface="Times New Roman"/>
                      </a:endParaRPr>
                    </a:p>
                    <a:p>
                      <a:pPr>
                        <a:spcAft>
                          <a:spcPts val="0"/>
                        </a:spcAft>
                      </a:pPr>
                      <a:r>
                        <a:rPr lang="ru-RU" sz="1200" b="1">
                          <a:solidFill>
                            <a:srgbClr val="444444"/>
                          </a:solidFill>
                          <a:latin typeface="Arial"/>
                          <a:ea typeface="Calibri"/>
                          <a:cs typeface="Times New Roman"/>
                        </a:rPr>
                        <a:t>о) Другое (Что именно): не знаю1,1 волейбол ,1не нуждаемся,1 танцевальный  2театральный кружок</a:t>
                      </a:r>
                      <a:endParaRPr lang="ru-RU" sz="1200" b="1">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b="1" dirty="0">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200" b="1" dirty="0">
                        <a:latin typeface="Calibri"/>
                        <a:ea typeface="Calibri"/>
                        <a:cs typeface="Times New Roman"/>
                      </a:endParaRPr>
                    </a:p>
                  </a:txBody>
                  <a:tcPr marL="24095" marR="24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61" name="Rectangle 1"/>
          <p:cNvSpPr>
            <a:spLocks noChangeArrowheads="1"/>
          </p:cNvSpPr>
          <p:nvPr/>
        </p:nvSpPr>
        <p:spPr bwMode="auto">
          <a:xfrm>
            <a:off x="1" y="0"/>
            <a:ext cx="850109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444444"/>
                </a:solidFill>
                <a:effectLst/>
                <a:latin typeface="Arial" pitchFamily="34" charset="0"/>
                <a:ea typeface="Calibri" pitchFamily="34" charset="0"/>
                <a:cs typeface="Arial" pitchFamily="34" charset="0"/>
              </a:rPr>
              <a:t>                                                            МОНИТОРИНГ</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444444"/>
                </a:solidFill>
                <a:effectLst/>
                <a:latin typeface="Arial" pitchFamily="34" charset="0"/>
                <a:ea typeface="Calibri" pitchFamily="34" charset="0"/>
                <a:cs typeface="Arial" pitchFamily="34" charset="0"/>
              </a:rPr>
              <a:t> ИЗУЧЕНИЯ ЗАПРОСОВ И ОБРАЗОВАТЕЛЬНЫХ ПОТРЕБНОСТЕЙ РОДИТЕЛЕЙ ОБУЧАЮЩИХСЯ 3 класса </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928670"/>
            <a:ext cx="9144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1750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Многие учителя понимают, что между знаниями, которые даются в школе, и теми, что нужны учащимся в жизни, пока имеется большой разрыв. Это суждение разделяют и сами школьники, которые сегодня больше всего ценят здоровье, уверенность в себе, любовь, то есть ценности индивидуально-психологического плана. Следом идут: интересная работа, материальный достаток, дружная семья, домашний уют. Причем интересно, что отдых и развлечения как жизненные ценности ставятся учащимися на одно из последних мест в ранжировании.</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Молодежь неравнодушна к образованию, но хотела бы, чтобы оно было более жизненным и личностно ориентированным. Очевидно, что одно только базовое образование не в состоянии решить эту проблему. Поэтому так важно умело использовать огромные возможности дополнительного образования, благодаря которому ученик действительно получает возможность самостоятельно выбирать вид деятельности , определить свой собственный образовательный путь.</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Таким образом , дополнительное образование в школе способно решить целый комплекс задач , направленных на </a:t>
            </a:r>
            <a:r>
              <a:rPr kumimoji="0" lang="ru-RU"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гуманизацию</a:t>
            </a: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всей жизни школы:</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выровнять стартовые возможности развития личности ребенка; </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способствовать выбору его индивидуального образовательного пути; </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обеспечить каждому ученику “ситуацию успеха”; </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31750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содействовать самореализации личности ребенка и педагога. </a:t>
            </a:r>
            <a:endParaRPr kumimoji="0" lang="ru-RU"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215370" cy="4893647"/>
          </a:xfrm>
          <a:prstGeom prst="rect">
            <a:avLst/>
          </a:prstGeom>
        </p:spPr>
        <p:txBody>
          <a:bodyPr wrap="square">
            <a:spAutoFit/>
          </a:bodyPr>
          <a:lstStyle/>
          <a:p>
            <a:r>
              <a:rPr lang="ru-RU" sz="2400" dirty="0" smtClean="0"/>
              <a:t>История любой науки всегда парадоксальна, поскольку развитие - это "борьба противоположностей". Но результатом развития научной мысли не всегда является появление абсолютного нового, ранее несуществующего. Есть варианты реставрации, восстановления, реминисценции "уже ранее сказанного". Но мы убеждены, что вырванный отрывок из контекста языка культуры, событий конкретного периода времени не способен выполнить конструирующую функцию, так как система значений, норм, ценностей суть "единовременное культурное качество" (П. Сорокин). Все эти явления можно констатировать в эволюции внешкольного образования (дополнительного образования детей).</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97346"/>
            <a:ext cx="8358246" cy="6370975"/>
          </a:xfrm>
          <a:prstGeom prst="rect">
            <a:avLst/>
          </a:prstGeom>
        </p:spPr>
        <p:txBody>
          <a:bodyPr wrap="square">
            <a:spAutoFit/>
          </a:bodyPr>
          <a:lstStyle/>
          <a:p>
            <a:r>
              <a:rPr lang="ru-RU" sz="2400" dirty="0" smtClean="0"/>
              <a:t>Первые примеры внешкольного образования в России имели отношение к добровольной деятельности интеллигенции по просвещению и воспитанию взрослых и детей. Именно такая просветительская деятельность общественных организаций и частных лиц стала называться </a:t>
            </a:r>
            <a:r>
              <a:rPr lang="ru-RU" sz="2400" b="1" dirty="0" smtClean="0"/>
              <a:t>"внешкольное образование"</a:t>
            </a:r>
            <a:r>
              <a:rPr lang="ru-RU" sz="2400" dirty="0" smtClean="0"/>
              <a:t>, а первыми его пропагандистами и исследователями стали: </a:t>
            </a:r>
            <a:r>
              <a:rPr lang="ru-RU" sz="2400" b="1" dirty="0" smtClean="0"/>
              <a:t>Л.Н. Толстой, К.Д. Ушинский, К.Н. </a:t>
            </a:r>
            <a:r>
              <a:rPr lang="ru-RU" sz="2400" b="1" dirty="0" err="1" smtClean="0"/>
              <a:t>Венцель</a:t>
            </a:r>
            <a:r>
              <a:rPr lang="ru-RU" sz="2400" b="1" dirty="0" smtClean="0"/>
              <a:t>, П.Ф. Лесгафт, Н.И. Пирогов, Е.Н.Медынский и др.</a:t>
            </a:r>
            <a:r>
              <a:rPr lang="ru-RU" sz="2400" dirty="0" smtClean="0"/>
              <a:t/>
            </a:r>
            <a:br>
              <a:rPr lang="ru-RU" sz="2400" dirty="0" smtClean="0"/>
            </a:br>
            <a:r>
              <a:rPr lang="ru-RU" sz="2400" dirty="0" smtClean="0"/>
              <a:t/>
            </a:r>
            <a:br>
              <a:rPr lang="ru-RU" sz="2400" dirty="0" smtClean="0"/>
            </a:br>
            <a:r>
              <a:rPr lang="ru-RU" sz="2400" dirty="0" smtClean="0"/>
              <a:t>Первой теоретической разработкой внешкольного образования стала книга </a:t>
            </a:r>
            <a:r>
              <a:rPr lang="ru-RU" sz="2400" b="1" dirty="0" smtClean="0"/>
              <a:t>Василия Порфирьевича </a:t>
            </a:r>
            <a:r>
              <a:rPr lang="ru-RU" sz="2400" b="1" dirty="0" err="1" smtClean="0"/>
              <a:t>Вахтерова</a:t>
            </a:r>
            <a:r>
              <a:rPr lang="ru-RU" sz="2400" b="1" dirty="0" smtClean="0"/>
              <a:t> </a:t>
            </a:r>
            <a:r>
              <a:rPr lang="ru-RU" sz="2400" b="1" u="sng" dirty="0" smtClean="0"/>
              <a:t>"Внешкольное образование народа</a:t>
            </a:r>
            <a:r>
              <a:rPr lang="ru-RU" sz="2400" dirty="0" smtClean="0"/>
              <a:t>", вышедшая в 1896 году, но наиболее последовательную работу по систематизации всей имеющейся информации по внешкольному образованию проделал </a:t>
            </a:r>
            <a:r>
              <a:rPr lang="ru-RU" sz="2400" b="1" u="sng" dirty="0" smtClean="0"/>
              <a:t>В.И. </a:t>
            </a:r>
            <a:r>
              <a:rPr lang="ru-RU" sz="2400" b="1" u="sng" dirty="0" err="1" smtClean="0"/>
              <a:t>Чарнолуский</a:t>
            </a:r>
            <a:r>
              <a:rPr lang="ru-RU" sz="2400" b="1" u="sng" dirty="0" smtClean="0"/>
              <a:t>.</a:t>
            </a:r>
            <a:r>
              <a:rPr lang="ru-RU" sz="2400" b="1" dirty="0" smtClean="0"/>
              <a:t/>
            </a:r>
            <a:br>
              <a:rPr lang="ru-RU" sz="2400" b="1" dirty="0" smtClean="0"/>
            </a:br>
            <a:endParaRPr lang="ru-RU"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28604"/>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Появление первых организованных форм внеурочной работы с детьми специалисты относят </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к 30-м годам XVIII </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столетия, когда в </a:t>
            </a: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Шляхтетском</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кадетском корпусе в Петербурге воспитанники организовали литературный кружок, а позже стали издавать и свой печатный орган под названием </a:t>
            </a:r>
            <a:r>
              <a:rPr kumimoji="0" lang="ru-RU" sz="24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«Праздное время, в пользу употребленное».</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Эти слова можно считать девизом той </a:t>
            </a:r>
            <a:r>
              <a:rPr kumimoji="0" lang="ru-RU"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образовательно-досуговой</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деятельности, которая стала постепенно развиваться в России.</a:t>
            </a:r>
            <a:b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Основная масса населения не имела возможности получить начальное и тем более среднее образование. Сочувствуя им, лучшие представители московской интеллигенции создавали </a:t>
            </a:r>
            <a:r>
              <a:rPr kumimoji="0" lang="ru-RU" sz="2400"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образовательные курсы</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для малограмотной молодежи на заводах и фабриках. Наибольшей популярностью пользовались Пречистенские рабочие курсы, основанные а </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1897 году, где преподавали И.М. Сеченов, И.Е. Репин, Е.Б. Вахтангов и др</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8143956"/>
          <a:ext cx="8929718" cy="15393354"/>
        </p:xfrm>
        <a:graphic>
          <a:graphicData uri="http://schemas.openxmlformats.org/drawingml/2006/table">
            <a:tbl>
              <a:tblPr firstRow="1" bandRow="1">
                <a:tableStyleId>{5C22544A-7EE6-4342-B048-85BDC9FD1C3A}</a:tableStyleId>
              </a:tblPr>
              <a:tblGrid>
                <a:gridCol w="4286280"/>
                <a:gridCol w="4643438"/>
              </a:tblGrid>
              <a:tr h="15393354">
                <a:tc>
                  <a:txBody>
                    <a:bodyPr/>
                    <a:lstStyle/>
                    <a:p>
                      <a:r>
                        <a:rPr kumimoji="0" lang="ru-RU" sz="1400" b="1" kern="1200" dirty="0" smtClean="0">
                          <a:solidFill>
                            <a:schemeClr val="tx1"/>
                          </a:solidFill>
                          <a:latin typeface="+mn-lt"/>
                          <a:ea typeface="+mn-ea"/>
                          <a:cs typeface="+mn-cs"/>
                        </a:rPr>
                        <a:t>По мнению М.В. Богуславского</a:t>
                      </a:r>
                      <a:r>
                        <a:rPr kumimoji="0" lang="ru-RU" sz="1400" b="1" kern="1200" baseline="30000" dirty="0" smtClean="0">
                          <a:solidFill>
                            <a:schemeClr val="tx1"/>
                          </a:solidFill>
                          <a:latin typeface="+mn-lt"/>
                          <a:ea typeface="+mn-ea"/>
                          <a:cs typeface="+mn-cs"/>
                        </a:rPr>
                        <a:t>2</a:t>
                      </a:r>
                      <a:r>
                        <a:rPr kumimoji="0" lang="ru-RU" sz="1400" b="1" kern="1200" dirty="0" smtClean="0">
                          <a:solidFill>
                            <a:schemeClr val="tx1"/>
                          </a:solidFill>
                          <a:latin typeface="+mn-lt"/>
                          <a:ea typeface="+mn-ea"/>
                          <a:cs typeface="+mn-cs"/>
                        </a:rPr>
                        <a:t> кредо российского педагогического сообщества конца Х1Х - начала ХХ веков сводилось к следующим принципам: </a:t>
                      </a:r>
                    </a:p>
                    <a:p>
                      <a:pPr lvl="0"/>
                      <a:r>
                        <a:rPr kumimoji="0" lang="ru-RU" sz="1400" b="1" kern="1200" dirty="0" smtClean="0">
                          <a:solidFill>
                            <a:schemeClr val="tx1"/>
                          </a:solidFill>
                          <a:latin typeface="+mn-lt"/>
                          <a:ea typeface="+mn-ea"/>
                          <a:cs typeface="+mn-cs"/>
                        </a:rPr>
                        <a:t/>
                      </a:r>
                      <a:br>
                        <a:rPr kumimoji="0" lang="ru-RU" sz="1400" b="1" kern="1200" dirty="0" smtClean="0">
                          <a:solidFill>
                            <a:schemeClr val="tx1"/>
                          </a:solidFill>
                          <a:latin typeface="+mn-lt"/>
                          <a:ea typeface="+mn-ea"/>
                          <a:cs typeface="+mn-cs"/>
                        </a:rPr>
                      </a:br>
                      <a:r>
                        <a:rPr kumimoji="0" lang="ru-RU" sz="1400" b="1" kern="1200" dirty="0" smtClean="0">
                          <a:solidFill>
                            <a:schemeClr val="tx1"/>
                          </a:solidFill>
                          <a:latin typeface="+mn-lt"/>
                          <a:ea typeface="+mn-ea"/>
                          <a:cs typeface="+mn-cs"/>
                        </a:rPr>
                        <a:t>признание ребенка высшей ценностью педагогической деятельности;</a:t>
                      </a:r>
                    </a:p>
                    <a:p>
                      <a:pPr lvl="0"/>
                      <a:r>
                        <a:rPr kumimoji="0" lang="ru-RU" sz="1400" b="1" kern="1200" dirty="0" smtClean="0">
                          <a:solidFill>
                            <a:schemeClr val="tx1"/>
                          </a:solidFill>
                          <a:latin typeface="+mn-lt"/>
                          <a:ea typeface="+mn-ea"/>
                          <a:cs typeface="+mn-cs"/>
                        </a:rPr>
                        <a:t/>
                      </a:r>
                      <a:br>
                        <a:rPr kumimoji="0" lang="ru-RU" sz="1400" b="1" kern="1200" dirty="0" smtClean="0">
                          <a:solidFill>
                            <a:schemeClr val="tx1"/>
                          </a:solidFill>
                          <a:latin typeface="+mn-lt"/>
                          <a:ea typeface="+mn-ea"/>
                          <a:cs typeface="+mn-cs"/>
                        </a:rPr>
                      </a:br>
                      <a:r>
                        <a:rPr kumimoji="0" lang="ru-RU" sz="1400" b="1" kern="1200" dirty="0" smtClean="0">
                          <a:solidFill>
                            <a:schemeClr val="tx1"/>
                          </a:solidFill>
                          <a:latin typeface="+mn-lt"/>
                          <a:ea typeface="+mn-ea"/>
                          <a:cs typeface="+mn-cs"/>
                        </a:rPr>
                        <a:t>направленность образования и воспитания на </a:t>
                      </a:r>
                      <a:r>
                        <a:rPr kumimoji="0" lang="ru-RU" sz="1400" b="1" kern="1200" dirty="0" err="1" smtClean="0">
                          <a:solidFill>
                            <a:schemeClr val="tx1"/>
                          </a:solidFill>
                          <a:latin typeface="+mn-lt"/>
                          <a:ea typeface="+mn-ea"/>
                          <a:cs typeface="+mn-cs"/>
                        </a:rPr>
                        <a:t>самоактуализацию</a:t>
                      </a:r>
                      <a:r>
                        <a:rPr kumimoji="0" lang="ru-RU" sz="1400" b="1" kern="1200" dirty="0" smtClean="0">
                          <a:solidFill>
                            <a:schemeClr val="tx1"/>
                          </a:solidFill>
                          <a:latin typeface="+mn-lt"/>
                          <a:ea typeface="+mn-ea"/>
                          <a:cs typeface="+mn-cs"/>
                        </a:rPr>
                        <a:t>, саморазвитие и самоорганизацию учащегося в различных видах деятельности (познавательной, трудовой, эстетической);</a:t>
                      </a:r>
                    </a:p>
                    <a:p>
                      <a:pPr lvl="0"/>
                      <a:r>
                        <a:rPr kumimoji="0" lang="ru-RU" sz="1400" b="1" kern="1200" dirty="0" smtClean="0">
                          <a:solidFill>
                            <a:schemeClr val="tx1"/>
                          </a:solidFill>
                          <a:latin typeface="+mn-lt"/>
                          <a:ea typeface="+mn-ea"/>
                          <a:cs typeface="+mn-cs"/>
                        </a:rPr>
                        <a:t/>
                      </a:r>
                      <a:br>
                        <a:rPr kumimoji="0" lang="ru-RU" sz="1400" b="1" kern="1200" dirty="0" smtClean="0">
                          <a:solidFill>
                            <a:schemeClr val="tx1"/>
                          </a:solidFill>
                          <a:latin typeface="+mn-lt"/>
                          <a:ea typeface="+mn-ea"/>
                          <a:cs typeface="+mn-cs"/>
                        </a:rPr>
                      </a:br>
                      <a:r>
                        <a:rPr kumimoji="0" lang="ru-RU" sz="1400" b="1" kern="1200" dirty="0" smtClean="0">
                          <a:solidFill>
                            <a:schemeClr val="tx1"/>
                          </a:solidFill>
                          <a:latin typeface="+mn-lt"/>
                          <a:ea typeface="+mn-ea"/>
                          <a:cs typeface="+mn-cs"/>
                        </a:rPr>
                        <a:t>трактовка интересов развивающейся личности как приоритетных образовательных целей, носящих характер "</a:t>
                      </a:r>
                      <a:r>
                        <a:rPr kumimoji="0" lang="ru-RU" sz="1400" b="1" kern="1200" dirty="0" err="1" smtClean="0">
                          <a:solidFill>
                            <a:schemeClr val="tx1"/>
                          </a:solidFill>
                          <a:latin typeface="+mn-lt"/>
                          <a:ea typeface="+mn-ea"/>
                          <a:cs typeface="+mn-cs"/>
                        </a:rPr>
                        <a:t>самодостаточной</a:t>
                      </a:r>
                      <a:r>
                        <a:rPr kumimoji="0" lang="ru-RU" sz="1400" b="1" kern="1200" dirty="0" smtClean="0">
                          <a:solidFill>
                            <a:schemeClr val="tx1"/>
                          </a:solidFill>
                          <a:latin typeface="+mn-lt"/>
                          <a:ea typeface="+mn-ea"/>
                          <a:cs typeface="+mn-cs"/>
                        </a:rPr>
                        <a:t> самобытности";</a:t>
                      </a:r>
                    </a:p>
                    <a:p>
                      <a:pPr lvl="0"/>
                      <a:r>
                        <a:rPr kumimoji="0" lang="ru-RU" sz="1400" b="1" kern="1200" dirty="0" smtClean="0">
                          <a:solidFill>
                            <a:schemeClr val="tx1"/>
                          </a:solidFill>
                          <a:latin typeface="+mn-lt"/>
                          <a:ea typeface="+mn-ea"/>
                          <a:cs typeface="+mn-cs"/>
                        </a:rPr>
                        <a:t/>
                      </a:r>
                      <a:br>
                        <a:rPr kumimoji="0" lang="ru-RU" sz="1400" b="1" kern="1200" dirty="0" smtClean="0">
                          <a:solidFill>
                            <a:schemeClr val="tx1"/>
                          </a:solidFill>
                          <a:latin typeface="+mn-lt"/>
                          <a:ea typeface="+mn-ea"/>
                          <a:cs typeface="+mn-cs"/>
                        </a:rPr>
                      </a:br>
                      <a:r>
                        <a:rPr kumimoji="0" lang="ru-RU" sz="1400" b="1" kern="1200" dirty="0" smtClean="0">
                          <a:solidFill>
                            <a:schemeClr val="tx1"/>
                          </a:solidFill>
                          <a:latin typeface="+mn-lt"/>
                          <a:ea typeface="+mn-ea"/>
                          <a:cs typeface="+mn-cs"/>
                        </a:rPr>
                        <a:t>ориентация на субъект - субъектные отношения между педагогом и учащимися;</a:t>
                      </a:r>
                    </a:p>
                    <a:p>
                      <a:pPr lvl="0"/>
                      <a:r>
                        <a:rPr kumimoji="0" lang="ru-RU" sz="1400" b="1" kern="1200" dirty="0" smtClean="0">
                          <a:solidFill>
                            <a:schemeClr val="tx1"/>
                          </a:solidFill>
                          <a:latin typeface="+mn-lt"/>
                          <a:ea typeface="+mn-ea"/>
                          <a:cs typeface="+mn-cs"/>
                        </a:rPr>
                        <a:t/>
                      </a:r>
                      <a:br>
                        <a:rPr kumimoji="0" lang="ru-RU" sz="1400" b="1" kern="1200" dirty="0" smtClean="0">
                          <a:solidFill>
                            <a:schemeClr val="tx1"/>
                          </a:solidFill>
                          <a:latin typeface="+mn-lt"/>
                          <a:ea typeface="+mn-ea"/>
                          <a:cs typeface="+mn-cs"/>
                        </a:rPr>
                      </a:br>
                      <a:r>
                        <a:rPr kumimoji="0" lang="ru-RU" sz="1400" b="1" kern="1200" dirty="0" smtClean="0">
                          <a:solidFill>
                            <a:schemeClr val="tx1"/>
                          </a:solidFill>
                          <a:latin typeface="+mn-lt"/>
                          <a:ea typeface="+mn-ea"/>
                          <a:cs typeface="+mn-cs"/>
                        </a:rPr>
                        <a:t>акцентирование важности расширения границ свободы развивающегося субъекта с учетом его изменяющихся по мере взросления прав и жизненных перспектив;</a:t>
                      </a:r>
                    </a:p>
                    <a:p>
                      <a:pPr lvl="0"/>
                      <a:r>
                        <a:rPr kumimoji="0" lang="ru-RU" sz="1400" b="1" kern="1200" dirty="0" smtClean="0">
                          <a:solidFill>
                            <a:schemeClr val="tx1"/>
                          </a:solidFill>
                          <a:latin typeface="+mn-lt"/>
                          <a:ea typeface="+mn-ea"/>
                          <a:cs typeface="+mn-cs"/>
                        </a:rPr>
                        <a:t/>
                      </a:r>
                      <a:br>
                        <a:rPr kumimoji="0" lang="ru-RU" sz="1400" b="1" kern="1200" dirty="0" smtClean="0">
                          <a:solidFill>
                            <a:schemeClr val="tx1"/>
                          </a:solidFill>
                          <a:latin typeface="+mn-lt"/>
                          <a:ea typeface="+mn-ea"/>
                          <a:cs typeface="+mn-cs"/>
                        </a:rPr>
                      </a:br>
                      <a:r>
                        <a:rPr kumimoji="0" lang="ru-RU" sz="1400" b="1" kern="1200" dirty="0" smtClean="0">
                          <a:solidFill>
                            <a:schemeClr val="tx1"/>
                          </a:solidFill>
                          <a:latin typeface="+mn-lt"/>
                          <a:ea typeface="+mn-ea"/>
                          <a:cs typeface="+mn-cs"/>
                        </a:rPr>
                        <a:t>подчеркивание активно - </a:t>
                      </a:r>
                      <a:r>
                        <a:rPr kumimoji="0" lang="ru-RU" sz="1400" b="1" kern="1200" dirty="0" err="1" smtClean="0">
                          <a:solidFill>
                            <a:schemeClr val="tx1"/>
                          </a:solidFill>
                          <a:latin typeface="+mn-lt"/>
                          <a:ea typeface="+mn-ea"/>
                          <a:cs typeface="+mn-cs"/>
                        </a:rPr>
                        <a:t>деятельностной</a:t>
                      </a:r>
                      <a:r>
                        <a:rPr kumimoji="0" lang="ru-RU" sz="1400" b="1" kern="1200" dirty="0" smtClean="0">
                          <a:solidFill>
                            <a:schemeClr val="tx1"/>
                          </a:solidFill>
                          <a:latin typeface="+mn-lt"/>
                          <a:ea typeface="+mn-ea"/>
                          <a:cs typeface="+mn-cs"/>
                        </a:rPr>
                        <a:t> роли учащегося в многообразном процессе учения и обучения, включение в познавательную деятельность целостной детской личности в ее духовных, интеллектуальных, волевых и эмоциональных проявлениях.</a:t>
                      </a:r>
                    </a:p>
                    <a:p>
                      <a:endParaRPr lang="ru-RU" sz="1400" dirty="0">
                        <a:solidFill>
                          <a:schemeClr val="tx1"/>
                        </a:solidFill>
                      </a:endParaRPr>
                    </a:p>
                  </a:txBody>
                  <a:tcPr/>
                </a:tc>
                <a:tc>
                  <a:txBody>
                    <a:bodyPr/>
                    <a:lstStyle/>
                    <a:p>
                      <a:r>
                        <a:rPr lang="ru-RU" sz="1600" dirty="0" smtClean="0">
                          <a:solidFill>
                            <a:schemeClr val="tx1"/>
                          </a:solidFill>
                        </a:rPr>
                        <a:t>Индивидуальные потребности личности (семьи) в области общего образования интегрируют потенциал личностной, </a:t>
                      </a:r>
                      <a:r>
                        <a:rPr lang="ru-RU" sz="1600" dirty="0" smtClean="0">
                          <a:solidFill>
                            <a:schemeClr val="tx1"/>
                          </a:solidFill>
                        </a:rPr>
                        <a:t>социальной </a:t>
                      </a:r>
                      <a:r>
                        <a:rPr lang="ru-RU" sz="1600" dirty="0" smtClean="0">
                          <a:solidFill>
                            <a:schemeClr val="tx1"/>
                          </a:solidFill>
                        </a:rPr>
                        <a:t>и профессиональной успешности обучающихся.</a:t>
                      </a:r>
                    </a:p>
                    <a:p>
                      <a:r>
                        <a:rPr lang="ru-RU" sz="1600" dirty="0" smtClean="0">
                          <a:solidFill>
                            <a:schemeClr val="tx1"/>
                          </a:solidFill>
                        </a:rPr>
                        <a:t>Личная успешность — полноценное и разнообразное личностное становление и развитие с учетом индивидуальных склонностей, интересов, мотивов и способностей.</a:t>
                      </a:r>
                    </a:p>
                    <a:p>
                      <a:r>
                        <a:rPr lang="ru-RU" sz="1600" dirty="0" smtClean="0">
                          <a:solidFill>
                            <a:schemeClr val="tx1"/>
                          </a:solidFill>
                        </a:rPr>
                        <a:t>Социальная успешность — органичное вхождение в социальное окружение и плодотворное участие в жизни общества.</a:t>
                      </a:r>
                    </a:p>
                    <a:p>
                      <a:r>
                        <a:rPr lang="ru-RU" sz="1600" dirty="0" smtClean="0">
                          <a:solidFill>
                            <a:schemeClr val="tx1"/>
                          </a:solidFill>
                        </a:rPr>
                        <a:t>Профессиональная успешность — развитость универсальных и практических трудовых умений, готовность к выбору профессии.</a:t>
                      </a:r>
                    </a:p>
                    <a:p>
                      <a:r>
                        <a:rPr lang="ru-RU" sz="1600" dirty="0" smtClean="0">
                          <a:solidFill>
                            <a:schemeClr val="tx1"/>
                          </a:solidFill>
                        </a:rPr>
                        <a:t>Социальный заказ интегрирует потребности личности и семьи и обобщает их до уровня социальных потребностей.</a:t>
                      </a:r>
                    </a:p>
                    <a:p>
                      <a:r>
                        <a:rPr lang="ru-RU" sz="1600" dirty="0" smtClean="0">
                          <a:solidFill>
                            <a:schemeClr val="tx1"/>
                          </a:solidFill>
                        </a:rPr>
                        <a:t>Безопасный и здоровый образ жизни — следование принципам безопасного и здорового образа жизни, готовность к соответствующему поведению на основе полученных знаний и умений.</a:t>
                      </a: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01122" cy="7325082"/>
          </a:xfrm>
          <a:prstGeom prst="rect">
            <a:avLst/>
          </a:prstGeom>
        </p:spPr>
        <p:txBody>
          <a:bodyPr wrap="square">
            <a:spAutoFit/>
          </a:bodyPr>
          <a:lstStyle/>
          <a:p>
            <a:r>
              <a:rPr lang="ru-RU" sz="3200" dirty="0" smtClean="0"/>
              <a:t>По мнению сторонников внешкольного образования, реализация этих принципов возможна только в педагогической среде, альтернативной школе, где доминирует право ребенка на свободный выбор и самоопределение: "...Только при свободе можно избежать обычного явления: вызывания отвращения к предметам, которые в свое время и свободно были бы любимы. Только при свободе возможно узнать, к какой специальности ученик имеет склонность, только свобода не нарушает воспитательного влияния"</a:t>
            </a:r>
            <a:r>
              <a:rPr lang="ru-RU" sz="3200" b="1" baseline="30000" dirty="0" smtClean="0"/>
              <a:t>3</a:t>
            </a:r>
            <a:r>
              <a:rPr lang="ru-RU" sz="3200" dirty="0" smtClean="0"/>
              <a:t> (Л. Толстой). </a:t>
            </a:r>
            <a:br>
              <a:rPr lang="ru-RU" sz="3200" dirty="0" smtClean="0"/>
            </a:b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42918"/>
            <a:ext cx="9144000" cy="504753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Существуют следующие </a:t>
            </a:r>
            <a:r>
              <a:rPr kumimoji="0" lang="ru-RU" sz="1400" b="1" i="1"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основные проблемы и ошибки интеграции общего и дополнительного образования при перехо</a:t>
            </a:r>
            <a:r>
              <a:rPr kumimoji="0" lang="ru-RU" sz="1400" b="1"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1"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де на ФГОС общего образования: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не изучается заказ детей и родителей на дополнительное образование, не учитываются их пожелания при составлении вариативной части базисного учебного плана школы;</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нарушается принцип свободного выбора ребенком вариативной части ба</a:t>
            </a: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зисного учебного плана школы и внеурочной деятельности. ( </a:t>
            </a: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вместо того, чтобы открыть ребенку для свободного выбора дверь, ему открывают только форточку</a:t>
            </a: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отсутствует единая база занятости детей в дополнительном образовании, не отработана координация занятости ребенка во внеурочное время, не учитывается уже состоявшийся выбор ребенком занятий в УДО или учреждениях культуры, спорта и т.д.;</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имеют место перегрузки детей;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реализация ФГОС замыкается в стенах школы, класса, в необорудованных помещениях;</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a:t>
            </a: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местнические</a:t>
            </a: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интересы руководителей школ: разрабатываются учебные планы и программы общего образования, реализации ФГОС без участия УДО;</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взаимодействие с учреждениями дополнительного образования детей (УДОД) сводится только к реализации внеурочной деятельности, хотя пространства взаимодействия могут быть намного шире;</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организация дополнительного об</a:t>
            </a: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разования в школе доверяется непрофессионалам, а, следовательно, обеспечивает низкое качество образования;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 не определены условия финансирования внеурочной деятельности</a:t>
            </a:r>
            <a:r>
              <a:rPr kumimoji="0" lang="ru-RU" sz="1200" b="1"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928670"/>
            <a:ext cx="8686800" cy="1214446"/>
          </a:xfrm>
        </p:spPr>
        <p:txBody>
          <a:bodyPr>
            <a:normAutofit fontScale="90000"/>
          </a:bodyPr>
          <a:lstStyle/>
          <a:p>
            <a:r>
              <a:rPr lang="ru-RU" sz="1800" b="1" dirty="0" smtClean="0"/>
              <a:t>Результаты интеграции для образовательного учреждения</a:t>
            </a:r>
            <a:r>
              <a:rPr lang="ru-RU" sz="1800" b="1" dirty="0" smtClean="0"/>
              <a:t>:</a:t>
            </a:r>
            <a:r>
              <a:rPr lang="en-US" sz="1800" b="1" dirty="0" smtClean="0"/>
              <a:t/>
            </a:r>
            <a:br>
              <a:rPr lang="en-US" sz="1800" b="1" dirty="0" smtClean="0"/>
            </a:br>
            <a:r>
              <a:rPr lang="ru-RU" sz="1800" dirty="0" smtClean="0"/>
              <a:t/>
            </a:r>
            <a:br>
              <a:rPr lang="ru-RU" sz="1800" dirty="0" smtClean="0"/>
            </a:br>
            <a:r>
              <a:rPr lang="ru-RU" sz="1800" dirty="0" smtClean="0"/>
              <a:t>Адекватность современным требованиям образования и воспитания; </a:t>
            </a:r>
            <a:br>
              <a:rPr lang="ru-RU" sz="1800" dirty="0" smtClean="0"/>
            </a:br>
            <a:r>
              <a:rPr lang="ru-RU" sz="1800" dirty="0" smtClean="0"/>
              <a:t>Объединение усилий разных специалистов в решении общих проблем; </a:t>
            </a:r>
            <a:br>
              <a:rPr lang="ru-RU" sz="1800" dirty="0" smtClean="0"/>
            </a:br>
            <a:r>
              <a:rPr lang="ru-RU" sz="1800" dirty="0" smtClean="0"/>
              <a:t>Широкий выбор деятельности; </a:t>
            </a:r>
            <a:br>
              <a:rPr lang="ru-RU" sz="1800" dirty="0" smtClean="0"/>
            </a:br>
            <a:r>
              <a:rPr lang="ru-RU" sz="1800" dirty="0" smtClean="0"/>
              <a:t>Появление новых перспектив развития; </a:t>
            </a:r>
            <a:br>
              <a:rPr lang="ru-RU" sz="1800" dirty="0" smtClean="0"/>
            </a:br>
            <a:r>
              <a:rPr lang="ru-RU" sz="1800" dirty="0" smtClean="0"/>
              <a:t>Получение качественного педагогического результата</a:t>
            </a:r>
            <a:r>
              <a:rPr lang="ru-RU" dirty="0" smtClean="0"/>
              <a:t>. </a:t>
            </a:r>
            <a:br>
              <a:rPr lang="ru-RU" dirty="0" smtClean="0"/>
            </a:br>
            <a:r>
              <a:rPr lang="ru-RU" dirty="0" smtClean="0"/>
              <a:t> </a:t>
            </a:r>
            <a:br>
              <a:rPr lang="ru-RU" dirty="0" smtClean="0"/>
            </a:br>
            <a:endParaRPr lang="ru-RU" dirty="0"/>
          </a:p>
        </p:txBody>
      </p:sp>
      <p:sp>
        <p:nvSpPr>
          <p:cNvPr id="33793" name="Rectangle 1"/>
          <p:cNvSpPr>
            <a:spLocks noChangeArrowheads="1"/>
          </p:cNvSpPr>
          <p:nvPr/>
        </p:nvSpPr>
        <p:spPr bwMode="auto">
          <a:xfrm>
            <a:off x="0" y="235743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 принятием ФГОС роль дополнительного образования детей существенно возрастает.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 новых Федеральных государственных образовательных стандартах стандарты содержания дополняются стандартами условий осуществления образования (в том числе и санитарно-гигиенические) и стандартами воспитания, что позволяет не только обеспечить личностное развитие в рамках учебного процесса, но сформировать некие универсальные учебные действия, которые работают не на знания, умения, компетенции, а на развитие личности.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Одним из способов реализации воспитательной составляющей ФГОС и должна быть интеграция общего и дополнительного образования через организацию внеурочной деятельности.</a:t>
            </a:r>
            <a:endParaRPr kumimoji="0" lang="ru-RU"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В качестве </a:t>
            </a:r>
            <a:r>
              <a:rPr kumimoji="0" lang="ru-RU"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содержательных механизмов </a:t>
            </a:r>
            <a:r>
              <a:rPr kumimoji="0" lang="ru-RU"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такой </a:t>
            </a:r>
            <a:r>
              <a:rPr kumimoji="0" lang="ru-RU"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интеграции</a:t>
            </a:r>
            <a:r>
              <a:rPr kumimoji="0" lang="ru-RU"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является реализация Программы духовно-нравственного развития, воспитания обучающихся и Программы формирования культуры здорового и безопасного образа жизни как составных частей основной образовательной программы</a:t>
            </a:r>
            <a:r>
              <a:rPr kumimoji="0" lang="ru-RU"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2151</Words>
  <PresentationFormat>Экран (4:3)</PresentationFormat>
  <Paragraphs>209</Paragraphs>
  <Slides>17</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17</vt:i4>
      </vt:variant>
    </vt:vector>
  </HeadingPairs>
  <TitlesOfParts>
    <vt:vector size="19" baseType="lpstr">
      <vt:lpstr>Специальное оформление</vt:lpstr>
      <vt:lpstr>Трек</vt:lpstr>
      <vt:lpstr>Дополнительное образование детей в условиях реализации ФГОС второго поколения   </vt:lpstr>
      <vt:lpstr>Слайд 2</vt:lpstr>
      <vt:lpstr>Слайд 3</vt:lpstr>
      <vt:lpstr>Слайд 4</vt:lpstr>
      <vt:lpstr>Слайд 5</vt:lpstr>
      <vt:lpstr>Слайд 6</vt:lpstr>
      <vt:lpstr>Слайд 7</vt:lpstr>
      <vt:lpstr>Слайд 8</vt:lpstr>
      <vt:lpstr>Результаты интеграции для образовательного учреждения:  Адекватность современным требованиям образования и воспитания;  Объединение усилий разных специалистов в решении общих проблем;  Широкий выбор деятельности;  Появление новых перспектив развития;  Получение качественного педагогического результата.    </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Дополнительное образование детей в условиях реализации ФГОС второго поколения   </dc:title>
  <dc:creator>Светлана</dc:creator>
  <cp:lastModifiedBy>Светлана</cp:lastModifiedBy>
  <cp:revision>12</cp:revision>
  <dcterms:created xsi:type="dcterms:W3CDTF">2013-03-27T17:37:02Z</dcterms:created>
  <dcterms:modified xsi:type="dcterms:W3CDTF">2013-03-28T10:03:00Z</dcterms:modified>
</cp:coreProperties>
</file>