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73" r:id="rId9"/>
    <p:sldId id="263" r:id="rId10"/>
    <p:sldId id="265" r:id="rId11"/>
    <p:sldId id="264" r:id="rId12"/>
    <p:sldId id="266" r:id="rId13"/>
    <p:sldId id="268" r:id="rId14"/>
    <p:sldId id="269" r:id="rId15"/>
    <p:sldId id="270" r:id="rId16"/>
    <p:sldId id="271" r:id="rId17"/>
    <p:sldId id="272" r:id="rId18"/>
    <p:sldId id="282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2010-2011</c:v>
                </c:pt>
                <c:pt idx="1">
                  <c:v>2011-2012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2010-2011</c:v>
                </c:pt>
                <c:pt idx="1">
                  <c:v>2011-2012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44.2</c:v>
                </c:pt>
                <c:pt idx="1">
                  <c:v>46.2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 балл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2010-2011</c:v>
                </c:pt>
                <c:pt idx="1">
                  <c:v>2011-2012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3.4</c:v>
                </c:pt>
                <c:pt idx="1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606208"/>
        <c:axId val="44607744"/>
        <c:axId val="0"/>
      </c:bar3DChart>
      <c:catAx>
        <c:axId val="44606208"/>
        <c:scaling>
          <c:orientation val="minMax"/>
        </c:scaling>
        <c:delete val="0"/>
        <c:axPos val="b"/>
        <c:majorTickMark val="out"/>
        <c:minorTickMark val="none"/>
        <c:tickLblPos val="nextTo"/>
        <c:crossAx val="44607744"/>
        <c:crosses val="autoZero"/>
        <c:auto val="1"/>
        <c:lblAlgn val="ctr"/>
        <c:lblOffset val="100"/>
        <c:noMultiLvlLbl val="0"/>
      </c:catAx>
      <c:valAx>
        <c:axId val="4460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606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2010-2011</c:v>
                </c:pt>
                <c:pt idx="1">
                  <c:v>2011-2012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2010-2011</c:v>
                </c:pt>
                <c:pt idx="1">
                  <c:v>2011-2012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53.4</c:v>
                </c:pt>
                <c:pt idx="1">
                  <c:v>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 балл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2010-2011</c:v>
                </c:pt>
                <c:pt idx="1">
                  <c:v>2011-2012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3.8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976768"/>
        <c:axId val="44994944"/>
        <c:axId val="0"/>
      </c:bar3DChart>
      <c:catAx>
        <c:axId val="44976768"/>
        <c:scaling>
          <c:orientation val="minMax"/>
        </c:scaling>
        <c:delete val="0"/>
        <c:axPos val="b"/>
        <c:majorTickMark val="out"/>
        <c:minorTickMark val="none"/>
        <c:tickLblPos val="nextTo"/>
        <c:crossAx val="44994944"/>
        <c:crosses val="autoZero"/>
        <c:auto val="1"/>
        <c:lblAlgn val="ctr"/>
        <c:lblOffset val="100"/>
        <c:noMultiLvlLbl val="0"/>
      </c:catAx>
      <c:valAx>
        <c:axId val="44994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9767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9 класс</c:v>
                </c:pt>
                <c:pt idx="1">
                  <c:v>11 класс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9 класс</c:v>
                </c:pt>
                <c:pt idx="1">
                  <c:v>11 класс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87.5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 балл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9 класс</c:v>
                </c:pt>
                <c:pt idx="1">
                  <c:v>11 класс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099264"/>
        <c:axId val="45105152"/>
        <c:axId val="0"/>
      </c:bar3DChart>
      <c:catAx>
        <c:axId val="45099264"/>
        <c:scaling>
          <c:orientation val="minMax"/>
        </c:scaling>
        <c:delete val="0"/>
        <c:axPos val="b"/>
        <c:majorTickMark val="out"/>
        <c:minorTickMark val="none"/>
        <c:tickLblPos val="nextTo"/>
        <c:crossAx val="45105152"/>
        <c:crosses val="autoZero"/>
        <c:auto val="1"/>
        <c:lblAlgn val="ctr"/>
        <c:lblOffset val="100"/>
        <c:noMultiLvlLbl val="0"/>
      </c:catAx>
      <c:valAx>
        <c:axId val="45105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099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B085ED-09DF-4916-BA99-5FBDE7E3DA92}" type="datetimeFigureOut">
              <a:rPr lang="ru-RU" smtClean="0"/>
              <a:t>22.12.2012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C18A7F-E111-4C96-996C-9F0BF25E3B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3861048"/>
            <a:ext cx="4536505" cy="1569560"/>
          </a:xfrm>
        </p:spPr>
        <p:txBody>
          <a:bodyPr>
            <a:normAutofit/>
          </a:bodyPr>
          <a:lstStyle/>
          <a:p>
            <a:r>
              <a:rPr lang="ru-RU" b="1" i="0" dirty="0" smtClean="0">
                <a:solidFill>
                  <a:schemeClr val="bg2">
                    <a:lumMod val="50000"/>
                  </a:schemeClr>
                </a:solidFill>
                <a:effectLst/>
                <a:latin typeface="Bookman Old Style" pitchFamily="18" charset="0"/>
              </a:rPr>
              <a:t>Говори, что знаешь, делай, что умеешь, при этом помни, что знать и уметь больше - никому не вредно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4632" cy="1467594"/>
          </a:xfrm>
        </p:spPr>
        <p:txBody>
          <a:bodyPr>
            <a:noAutofit/>
          </a:bodyPr>
          <a:lstStyle/>
          <a:p>
            <a:r>
              <a:rPr lang="ru-RU" sz="6600" b="1" i="1" dirty="0" smtClean="0">
                <a:latin typeface="Bookman Old Style" pitchFamily="18" charset="0"/>
              </a:rPr>
              <a:t>Портфолио учителя</a:t>
            </a:r>
            <a:endParaRPr lang="ru-RU" sz="6600" b="1" i="1" dirty="0">
              <a:latin typeface="Bookman Old Style" pitchFamily="18" charset="0"/>
            </a:endParaRPr>
          </a:p>
        </p:txBody>
      </p:sp>
      <p:pic>
        <p:nvPicPr>
          <p:cNvPr id="5" name="Рисунок 4" descr="0_6d238_aaa22742_X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3651043"/>
            <a:ext cx="3143149" cy="324036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31404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352928" cy="3873584"/>
          </a:xfrm>
        </p:spPr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3. Удостоверение; Институт развития образования Иркутской области; «Технология применения образовательных электронных изданий и ресурсов. Организация образовательного процесса с использованием электронных изданий и ресурсов» (72 ч), 2010 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606086" y="1567211"/>
            <a:ext cx="4161721" cy="592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68952" cy="3945592"/>
          </a:xfrm>
        </p:spPr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2. Удостоверение; ОГОУ ДПО ИИПКРО ; «Преподавание русского языка и литературы на основе стандартов второго поколения» (72 ч), 2010; 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217460" y="620688"/>
            <a:ext cx="4660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7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352928" cy="1368152"/>
          </a:xfrm>
        </p:spPr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4. Удостоверение; </a:t>
            </a:r>
            <a:r>
              <a:rPr lang="ru-RU" b="1" dirty="0">
                <a:latin typeface="Bookman Old Style" pitchFamily="18" charset="0"/>
              </a:rPr>
              <a:t>ОГОУ ДПО </a:t>
            </a:r>
            <a:r>
              <a:rPr lang="ru-RU" b="1" dirty="0" smtClean="0">
                <a:latin typeface="Bookman Old Style" pitchFamily="18" charset="0"/>
              </a:rPr>
              <a:t>ИИПКРО; «Повышение профессиональной компетенции учителя русского языка и литературы» (72 ч), 2012 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1340768"/>
            <a:ext cx="7164288" cy="517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86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1143000"/>
          </a:xfrm>
        </p:spPr>
        <p:txBody>
          <a:bodyPr/>
          <a:lstStyle/>
          <a:p>
            <a:pPr algn="l"/>
            <a:r>
              <a:rPr lang="en-US" sz="3200" dirty="0">
                <a:latin typeface="Bookman Old Style" pitchFamily="18" charset="0"/>
              </a:rPr>
              <a:t>IV</a:t>
            </a:r>
            <a:r>
              <a:rPr lang="ru-RU" sz="3200" dirty="0">
                <a:latin typeface="Bookman Old Style" pitchFamily="18" charset="0"/>
              </a:rPr>
              <a:t>. Критерии и показатели профессиональной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700808"/>
            <a:ext cx="8064896" cy="477086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u="sng" dirty="0" smtClean="0">
                <a:latin typeface="Bookman Old Style" pitchFamily="18" charset="0"/>
              </a:rPr>
              <a:t>1. ПРОГРАММЫ И УЧЕБНИКИ:</a:t>
            </a:r>
          </a:p>
          <a:p>
            <a:r>
              <a:rPr lang="ru-RU" b="1" u="sng" dirty="0" smtClean="0">
                <a:latin typeface="Bookman Old Style" pitchFamily="18" charset="0"/>
              </a:rPr>
              <a:t>Русский </a:t>
            </a:r>
            <a:r>
              <a:rPr lang="ru-RU" b="1" u="sng" dirty="0">
                <a:latin typeface="Bookman Old Style" pitchFamily="18" charset="0"/>
              </a:rPr>
              <a:t>язык</a:t>
            </a:r>
            <a:r>
              <a:rPr lang="ru-RU" b="1" dirty="0">
                <a:latin typeface="Bookman Old Style" pitchFamily="18" charset="0"/>
              </a:rPr>
              <a:t>: </a:t>
            </a:r>
          </a:p>
          <a:p>
            <a:r>
              <a:rPr lang="ru-RU" dirty="0">
                <a:latin typeface="Bookman Old Style" pitchFamily="18" charset="0"/>
              </a:rPr>
              <a:t>5-9 класс – УМК М.Т. Баранов, Т.А. </a:t>
            </a:r>
            <a:r>
              <a:rPr lang="ru-RU" dirty="0" err="1">
                <a:latin typeface="Bookman Old Style" pitchFamily="18" charset="0"/>
              </a:rPr>
              <a:t>Ладыженская</a:t>
            </a:r>
            <a:r>
              <a:rPr lang="ru-RU" dirty="0">
                <a:latin typeface="Bookman Old Style" pitchFamily="18" charset="0"/>
              </a:rPr>
              <a:t>, Л.А. </a:t>
            </a:r>
            <a:r>
              <a:rPr lang="ru-RU" dirty="0" err="1">
                <a:latin typeface="Bookman Old Style" pitchFamily="18" charset="0"/>
              </a:rPr>
              <a:t>Тростенцова</a:t>
            </a:r>
            <a:r>
              <a:rPr lang="ru-RU" dirty="0">
                <a:latin typeface="Bookman Old Style" pitchFamily="18" charset="0"/>
              </a:rPr>
              <a:t> «Русский язык» - Москва, «Просвещение». 10-11 класс – А.И. Власенков, Л.М. </a:t>
            </a:r>
            <a:r>
              <a:rPr lang="ru-RU" dirty="0" err="1">
                <a:latin typeface="Bookman Old Style" pitchFamily="18" charset="0"/>
              </a:rPr>
              <a:t>Рыбченкова</a:t>
            </a:r>
            <a:r>
              <a:rPr lang="ru-RU" dirty="0">
                <a:latin typeface="Bookman Old Style" pitchFamily="18" charset="0"/>
              </a:rPr>
              <a:t> «Русский язык» - Москва, «Просвещение».</a:t>
            </a:r>
          </a:p>
          <a:p>
            <a:r>
              <a:rPr lang="ru-RU" b="1" u="sng" dirty="0">
                <a:latin typeface="Bookman Old Style" pitchFamily="18" charset="0"/>
              </a:rPr>
              <a:t>Литература</a:t>
            </a:r>
            <a:r>
              <a:rPr lang="ru-RU" b="1" dirty="0">
                <a:latin typeface="Bookman Old Style" pitchFamily="18" charset="0"/>
              </a:rPr>
              <a:t>: </a:t>
            </a:r>
            <a:endParaRPr lang="en-US" b="1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5-9 </a:t>
            </a:r>
            <a:r>
              <a:rPr lang="ru-RU" dirty="0">
                <a:latin typeface="Bookman Old Style" pitchFamily="18" charset="0"/>
              </a:rPr>
              <a:t>класс – УМК Коровина «Литература» - «Просвещение», 10 класс – Ю.В. Лебедев «Русская литература XIX века». – «Просвещение» 11 класс – В.П. Журавлев «Русская литература XX века». - «Просвещение»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8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5688632"/>
          </a:xfrm>
        </p:spPr>
        <p:txBody>
          <a:bodyPr/>
          <a:lstStyle/>
          <a:p>
            <a:pPr marL="45720" indent="0" algn="just">
              <a:buNone/>
            </a:pPr>
            <a:r>
              <a:rPr lang="ru-RU" sz="2800" b="1" u="sng" dirty="0" smtClean="0">
                <a:latin typeface="Bookman Old Style" pitchFamily="18" charset="0"/>
              </a:rPr>
              <a:t>2. Цели:</a:t>
            </a:r>
          </a:p>
          <a:p>
            <a:pPr algn="just"/>
            <a:r>
              <a:rPr lang="ru-RU" sz="2800" dirty="0" smtClean="0">
                <a:latin typeface="Bookman Old Style" pitchFamily="18" charset="0"/>
              </a:rPr>
              <a:t>Основная</a:t>
            </a:r>
            <a:r>
              <a:rPr lang="ru-RU" sz="3600" dirty="0" smtClean="0">
                <a:latin typeface="Bookman Old Style" pitchFamily="18" charset="0"/>
              </a:rPr>
              <a:t> </a:t>
            </a:r>
            <a:r>
              <a:rPr lang="ru-RU" sz="3600" b="1" dirty="0">
                <a:latin typeface="Bookman Old Style" pitchFamily="18" charset="0"/>
              </a:rPr>
              <a:t>цель</a:t>
            </a:r>
            <a:r>
              <a:rPr lang="ru-RU" sz="3600" dirty="0">
                <a:latin typeface="Bookman Old Style" pitchFamily="18" charset="0"/>
              </a:rPr>
              <a:t> </a:t>
            </a:r>
            <a:r>
              <a:rPr lang="ru-RU" sz="2800" dirty="0">
                <a:latin typeface="Bookman Old Style" pitchFamily="18" charset="0"/>
              </a:rPr>
              <a:t>моей педагогической деятельности – средствами русского языка и литературы способствовать формированию самостоятельно мыслящей личности, способной адаптироваться к изменяющимся условиям жизни, сформировать у обучающихся умение и желание самосовершенствования и самообразования. </a:t>
            </a:r>
            <a:endParaRPr lang="ru-RU" sz="2800" dirty="0" smtClean="0">
              <a:latin typeface="Bookman Old Style" pitchFamily="18" charset="0"/>
            </a:endParaRPr>
          </a:p>
          <a:p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50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496944" cy="6336704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2300" b="1" u="sng" dirty="0" smtClean="0">
                <a:latin typeface="Bookman Old Style" pitchFamily="18" charset="0"/>
              </a:rPr>
              <a:t>3. Для </a:t>
            </a:r>
            <a:r>
              <a:rPr lang="ru-RU" sz="2300" b="1" u="sng" dirty="0">
                <a:latin typeface="Bookman Old Style" pitchFamily="18" charset="0"/>
              </a:rPr>
              <a:t>достижения цели я ставлю перед  собой следующие педагогические задачи</a:t>
            </a:r>
            <a:r>
              <a:rPr lang="ru-RU" sz="2300" b="1" u="sng" dirty="0" smtClean="0">
                <a:latin typeface="Bookman Old Style" pitchFamily="18" charset="0"/>
              </a:rPr>
              <a:t>:</a:t>
            </a:r>
          </a:p>
          <a:p>
            <a:pPr marL="45720" indent="0">
              <a:buNone/>
            </a:pPr>
            <a:endParaRPr lang="ru-RU" b="1" u="sng" dirty="0">
              <a:latin typeface="Bookman Old Style" pitchFamily="18" charset="0"/>
            </a:endParaRPr>
          </a:p>
          <a:p>
            <a:pPr lvl="0"/>
            <a:r>
              <a:rPr lang="ru-RU" dirty="0">
                <a:latin typeface="Bookman Old Style" pitchFamily="18" charset="0"/>
              </a:rPr>
              <a:t>Совершенствовать формы организации </a:t>
            </a:r>
            <a:r>
              <a:rPr lang="ru-RU" dirty="0" err="1">
                <a:latin typeface="Bookman Old Style" pitchFamily="18" charset="0"/>
              </a:rPr>
              <a:t>учебно</a:t>
            </a:r>
            <a:r>
              <a:rPr lang="ru-RU" dirty="0">
                <a:latin typeface="Bookman Old Style" pitchFamily="18" charset="0"/>
              </a:rPr>
              <a:t> – воспитательной деятельности;</a:t>
            </a:r>
          </a:p>
          <a:p>
            <a:pPr lvl="0"/>
            <a:r>
              <a:rPr lang="ru-RU" dirty="0">
                <a:latin typeface="Bookman Old Style" pitchFamily="18" charset="0"/>
              </a:rPr>
              <a:t>Использовать в </a:t>
            </a:r>
            <a:r>
              <a:rPr lang="ru-RU" dirty="0" err="1">
                <a:latin typeface="Bookman Old Style" pitchFamily="18" charset="0"/>
              </a:rPr>
              <a:t>учебно</a:t>
            </a:r>
            <a:r>
              <a:rPr lang="ru-RU" dirty="0">
                <a:latin typeface="Bookman Old Style" pitchFamily="18" charset="0"/>
              </a:rPr>
              <a:t> – воспитательном процессе новые педагогические технологии;</a:t>
            </a:r>
          </a:p>
          <a:p>
            <a:pPr lvl="0"/>
            <a:r>
              <a:rPr lang="ru-RU" dirty="0">
                <a:latin typeface="Bookman Old Style" pitchFamily="18" charset="0"/>
              </a:rPr>
              <a:t>Выстраивать индивидуальные  траектории развития личности учащегося через систему личностно-ориентированного мониторинга, включающего изучение динамики</a:t>
            </a:r>
            <a:r>
              <a:rPr lang="en-US" dirty="0">
                <a:latin typeface="Bookman Old Style" pitchFamily="18" charset="0"/>
              </a:rPr>
              <a:t> </a:t>
            </a:r>
            <a:r>
              <a:rPr lang="ru-RU" dirty="0">
                <a:latin typeface="Bookman Old Style" pitchFamily="18" charset="0"/>
              </a:rPr>
              <a:t> и прогнозирование продвижения ребенка в зоне его ближайшего развития;</a:t>
            </a:r>
          </a:p>
          <a:p>
            <a:pPr lvl="0"/>
            <a:r>
              <a:rPr lang="ru-RU" dirty="0">
                <a:latin typeface="Bookman Old Style" pitchFamily="18" charset="0"/>
              </a:rPr>
              <a:t>Вовлекать каждого ученика в активный познавательных процесс, причем не пассивного овладения знаниями, а активной познавательной деятельности;</a:t>
            </a:r>
          </a:p>
          <a:p>
            <a:pPr lvl="0"/>
            <a:r>
              <a:rPr lang="ru-RU" dirty="0">
                <a:latin typeface="Bookman Old Style" pitchFamily="18" charset="0"/>
              </a:rPr>
              <a:t>Создать условия для интенсивного речевого развития учащихся в процессе изучения родного языка;</a:t>
            </a:r>
          </a:p>
          <a:p>
            <a:pPr lvl="0"/>
            <a:r>
              <a:rPr lang="ru-RU" dirty="0">
                <a:latin typeface="Bookman Old Style" pitchFamily="18" charset="0"/>
              </a:rPr>
              <a:t>Раскрыть творческий, интеллектуальный, нравственный потенциал каждого ученика, учитывая </a:t>
            </a:r>
            <a:r>
              <a:rPr lang="ru-RU" dirty="0" err="1">
                <a:latin typeface="Bookman Old Style" pitchFamily="18" charset="0"/>
              </a:rPr>
              <a:t>разноуровневую</a:t>
            </a:r>
            <a:r>
              <a:rPr lang="ru-RU" dirty="0">
                <a:latin typeface="Bookman Old Style" pitchFamily="18" charset="0"/>
              </a:rPr>
              <a:t> подготовку обучающихся, привлекая  их к исследовательской работе по предмету, к участию в конкурсах и олимпиадах; подготовить к поступлению и учебе в вузах и других учебных заведениях.</a:t>
            </a:r>
          </a:p>
          <a:p>
            <a:pPr lvl="0"/>
            <a:r>
              <a:rPr lang="ru-RU" dirty="0">
                <a:latin typeface="Bookman Old Style" pitchFamily="18" charset="0"/>
              </a:rPr>
              <a:t>Привить навыки: самостоятельной работы, эффективной организации своей деятельности, самоконтроля, объективного оценивания полученных результатов;</a:t>
            </a:r>
          </a:p>
          <a:p>
            <a:pPr lvl="0"/>
            <a:r>
              <a:rPr lang="ru-RU" dirty="0">
                <a:latin typeface="Bookman Old Style" pitchFamily="18" charset="0"/>
              </a:rPr>
              <a:t>Формировать устойчивый интерес к изучаемому предмету через классную, внеклассную, кружковую деятельность</a:t>
            </a:r>
            <a:r>
              <a:rPr lang="ru-RU" dirty="0" smtClean="0">
                <a:latin typeface="Bookman Old Style" pitchFamily="18" charset="0"/>
              </a:rPr>
              <a:t>;</a:t>
            </a:r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6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92631" cy="688230"/>
          </a:xfrm>
        </p:spPr>
        <p:txBody>
          <a:bodyPr/>
          <a:lstStyle/>
          <a:p>
            <a:pPr marL="0" indent="0" algn="l">
              <a:buNone/>
            </a:pPr>
            <a:r>
              <a:rPr lang="ru-RU" sz="3200" u="sng" dirty="0" smtClean="0"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4. Публикации</a:t>
            </a:r>
            <a:endParaRPr lang="ru-RU" sz="3200" u="sng" dirty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79463298"/>
              </p:ext>
            </p:extLst>
          </p:nvPr>
        </p:nvGraphicFramePr>
        <p:xfrm>
          <a:off x="395536" y="1268760"/>
          <a:ext cx="8352927" cy="5167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/>
                <a:gridCol w="5112567"/>
                <a:gridCol w="2808312"/>
              </a:tblGrid>
              <a:tr h="576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man Old Style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man Old Style" pitchFamily="18" charset="0"/>
                        </a:rPr>
                        <a:t>Наименование публикации</a:t>
                      </a:r>
                      <a:endParaRPr lang="ru-RU" sz="12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Bookman Old Style" pitchFamily="18" charset="0"/>
                        </a:rPr>
                        <a:t>Где опубликовано </a:t>
                      </a:r>
                      <a:endParaRPr lang="ru-RU" sz="120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</a:tr>
              <a:tr h="1557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Bookman Old Style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Открытый урок с презентацией по теме «Н и НН в суффиксах отглагольных прилагательных и страдательных причастий прошедшего времени» «Разговор про Н и НН, мненьями живой обмен</a:t>
                      </a:r>
                      <a:endParaRPr lang="ru-RU" sz="14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Сайт МОУ СОШ №3; </a:t>
                      </a:r>
                      <a:endParaRPr lang="ru-RU" sz="1400" dirty="0">
                        <a:effectLst/>
                        <a:latin typeface="Bookman Old Style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Bookman Old Style" pitchFamily="18" charset="0"/>
                        </a:rPr>
                        <a:t>Сайт </a:t>
                      </a: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Социальная сеть работников </a:t>
                      </a:r>
                      <a:r>
                        <a:rPr lang="ru-RU" sz="1800" dirty="0" smtClean="0">
                          <a:effectLst/>
                          <a:latin typeface="Bookman Old Style" pitchFamily="18" charset="0"/>
                        </a:rPr>
                        <a:t>образования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Bookman Old Style" pitchFamily="18" charset="0"/>
                        </a:rPr>
                        <a:t>http://www.nsportal.ru </a:t>
                      </a:r>
                      <a:endParaRPr lang="ru-RU" sz="18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</a:tr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Bookman Old Style" pitchFamily="18" charset="0"/>
                        </a:rPr>
                        <a:t>2</a:t>
                      </a:r>
                      <a:endParaRPr lang="ru-RU" sz="120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marL="1155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Урок-путешествие «Слитное или раздельное написание НЕ с прилагательными».</a:t>
                      </a:r>
                      <a:endParaRPr lang="ru-RU" sz="1400" dirty="0">
                        <a:effectLst/>
                        <a:latin typeface="Bookman Old Style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Школьный методический журнал «Творческий поиск»</a:t>
                      </a:r>
                      <a:endParaRPr lang="ru-RU" sz="14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</a:tr>
              <a:tr h="983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Bookman Old Style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Методическая разработка мероприятия «Праздничный концерт-поздравление ко Дню учителя»</a:t>
                      </a:r>
                      <a:endParaRPr lang="ru-RU" sz="14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Bookman Old Style" pitchFamily="18" charset="0"/>
                        </a:rPr>
                        <a:t>Сайт </a:t>
                      </a: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Социальная сеть работников образования </a:t>
                      </a:r>
                      <a:r>
                        <a:rPr lang="ru-RU" sz="1800" dirty="0" smtClean="0">
                          <a:effectLst/>
                          <a:latin typeface="Bookman Old Style" pitchFamily="18" charset="0"/>
                        </a:rPr>
                        <a:t>http</a:t>
                      </a:r>
                      <a:r>
                        <a:rPr lang="ru-RU" sz="1800" dirty="0">
                          <a:effectLst/>
                          <a:latin typeface="Bookman Old Style" pitchFamily="18" charset="0"/>
                        </a:rPr>
                        <a:t>://</a:t>
                      </a:r>
                      <a:r>
                        <a:rPr lang="ru-RU" sz="1800" dirty="0" smtClean="0">
                          <a:effectLst/>
                          <a:latin typeface="Bookman Old Style" pitchFamily="18" charset="0"/>
                        </a:rPr>
                        <a:t>www.nsportal.ru</a:t>
                      </a:r>
                      <a:endParaRPr lang="ru-RU" sz="14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37357" marR="37357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055145" y="650974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6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1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i="1" dirty="0" smtClean="0">
                <a:latin typeface="Bookman Old Style" pitchFamily="18" charset="0"/>
              </a:rPr>
              <a:t>5. Публичное </a:t>
            </a:r>
            <a:r>
              <a:rPr lang="ru-RU" sz="2400" i="1" dirty="0">
                <a:latin typeface="Bookman Old Style" pitchFamily="18" charset="0"/>
              </a:rPr>
              <a:t>представление собственного </a:t>
            </a:r>
            <a:r>
              <a:rPr lang="ru-RU" sz="2400" i="1" dirty="0" smtClean="0">
                <a:latin typeface="Bookman Old Style" pitchFamily="18" charset="0"/>
              </a:rPr>
              <a:t>опыта</a:t>
            </a:r>
            <a:r>
              <a:rPr lang="ru-RU" sz="2400" i="1" dirty="0">
                <a:latin typeface="Bookman Old Style" pitchFamily="18" charset="0"/>
              </a:rPr>
              <a:t> </a:t>
            </a:r>
            <a:r>
              <a:rPr lang="ru-RU" sz="2000" dirty="0">
                <a:latin typeface="Bookman Old Style" pitchFamily="18" charset="0"/>
              </a:rPr>
              <a:t/>
            </a:r>
            <a:br>
              <a:rPr lang="ru-RU" sz="2000" dirty="0">
                <a:latin typeface="Bookman Old Style" pitchFamily="18" charset="0"/>
              </a:rPr>
            </a:br>
            <a:endParaRPr lang="ru-RU" sz="2400" dirty="0">
              <a:latin typeface="Bookman Old Styl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50654"/>
              </p:ext>
            </p:extLst>
          </p:nvPr>
        </p:nvGraphicFramePr>
        <p:xfrm>
          <a:off x="170763" y="1196752"/>
          <a:ext cx="879372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804"/>
                <a:gridCol w="4647230"/>
                <a:gridCol w="1772928"/>
                <a:gridCol w="19147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№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Название мероприятия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Дата и место проведения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Уровень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itchFamily="18" charset="0"/>
                        </a:rPr>
                        <a:t>1.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itchFamily="18" charset="0"/>
                        </a:rPr>
                        <a:t>Сообщение по теме</a:t>
                      </a:r>
                      <a:r>
                        <a:rPr lang="ru-RU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«Воспитательное пространство урока: проблемы и реалии»</a:t>
                      </a:r>
                      <a:endParaRPr lang="ru-RU" u="none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Ноябрь-2010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itchFamily="18" charset="0"/>
                        </a:rPr>
                        <a:t>региональный</a:t>
                      </a:r>
                      <a:endParaRPr lang="ru-RU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itchFamily="18" charset="0"/>
                        </a:rPr>
                        <a:t>2.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none" dirty="0" smtClean="0">
                          <a:latin typeface="Bookman Old Style" pitchFamily="18" charset="0"/>
                        </a:rPr>
                        <a:t>Сообщение по теме </a:t>
                      </a:r>
                      <a:r>
                        <a:rPr lang="ru-RU" sz="18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«Формирование ключевых компетенций»</a:t>
                      </a:r>
                      <a:endParaRPr lang="ru-RU" u="none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Декабрь-2010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itchFamily="18" charset="0"/>
                        </a:rPr>
                        <a:t>школьный</a:t>
                      </a:r>
                      <a:endParaRPr lang="ru-RU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itchFamily="18" charset="0"/>
                        </a:rPr>
                        <a:t>3.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none" dirty="0" smtClean="0">
                          <a:latin typeface="Bookman Old Style" pitchFamily="18" charset="0"/>
                        </a:rPr>
                        <a:t>Открытый урок русского языка в 7 </a:t>
                      </a:r>
                      <a:r>
                        <a:rPr lang="ru-RU" u="none" dirty="0" err="1" smtClean="0">
                          <a:latin typeface="Bookman Old Style" pitchFamily="18" charset="0"/>
                        </a:rPr>
                        <a:t>класе</a:t>
                      </a:r>
                      <a:r>
                        <a:rPr lang="ru-RU" u="none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«Н и НН в суффиксах отглагольных прилагательных и страдательных причастий прошедшего времени»</a:t>
                      </a:r>
                      <a:endParaRPr lang="ru-RU" u="none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Октябрь-2011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itchFamily="18" charset="0"/>
                        </a:rPr>
                        <a:t>муниципальный</a:t>
                      </a:r>
                      <a:endParaRPr lang="ru-RU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itchFamily="18" charset="0"/>
                        </a:rPr>
                        <a:t>4.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Сообщение по теме: «Воспитательное пространство урока русского языка»</a:t>
                      </a:r>
                      <a:endParaRPr lang="ru-RU" u="none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Ноябрь-2011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itchFamily="18" charset="0"/>
                        </a:rPr>
                        <a:t>муниципальный</a:t>
                      </a:r>
                      <a:endParaRPr lang="ru-RU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Bookman Old Style" pitchFamily="18" charset="0"/>
                        </a:rPr>
                        <a:t>5.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none" dirty="0" smtClean="0">
                          <a:latin typeface="Bookman Old Style" pitchFamily="18" charset="0"/>
                        </a:rPr>
                        <a:t>Внеклассное мероприятие  в 11 классе с применением ИКТ «Романс</a:t>
                      </a:r>
                      <a:r>
                        <a:rPr lang="ru-RU" u="none" baseline="0" dirty="0" smtClean="0">
                          <a:latin typeface="Bookman Old Style" pitchFamily="18" charset="0"/>
                        </a:rPr>
                        <a:t> о романсе»</a:t>
                      </a:r>
                      <a:endParaRPr lang="ru-RU" u="none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Bookman Old Style" pitchFamily="18" charset="0"/>
                        </a:rPr>
                        <a:t>Декабрь-2012</a:t>
                      </a:r>
                      <a:endParaRPr lang="ru-RU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itchFamily="18" charset="0"/>
                        </a:rPr>
                        <a:t>муниципальный</a:t>
                      </a:r>
                      <a:endParaRPr lang="ru-RU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9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7" y="260648"/>
            <a:ext cx="8471657" cy="6048672"/>
          </a:xfrm>
        </p:spPr>
      </p:pic>
    </p:spTree>
    <p:extLst>
      <p:ext uri="{BB962C8B-B14F-4D97-AF65-F5344CB8AC3E}">
        <p14:creationId xmlns:p14="http://schemas.microsoft.com/office/powerpoint/2010/main" val="40141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84976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>
                <a:effectLst/>
                <a:latin typeface="Bookman Old Style" pitchFamily="18" charset="0"/>
              </a:rPr>
              <a:t>6</a:t>
            </a:r>
            <a:r>
              <a:rPr lang="ru-RU" sz="1800" dirty="0" smtClean="0">
                <a:effectLst/>
                <a:latin typeface="Bookman Old Style" pitchFamily="18" charset="0"/>
              </a:rPr>
              <a:t>. УЧАСТИЕ </a:t>
            </a:r>
            <a:r>
              <a:rPr lang="ru-RU" sz="1800" dirty="0">
                <a:effectLst/>
                <a:latin typeface="Bookman Old Style" pitchFamily="18" charset="0"/>
              </a:rPr>
              <a:t>ОБУЧАЮЩИХСЯ В УЧЕБНО-ИССЛЕДОВАТЕЛЬСКИХ КОНФЕРЕНЦИЯХ, КОНКУРСАХ, ОЛИМПИАДАХ</a:t>
            </a:r>
            <a:br>
              <a:rPr lang="ru-RU" sz="1800" dirty="0">
                <a:effectLst/>
                <a:latin typeface="Bookman Old Style" pitchFamily="18" charset="0"/>
              </a:rPr>
            </a:br>
            <a:endParaRPr lang="ru-RU" sz="1800" dirty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4316542"/>
              </p:ext>
            </p:extLst>
          </p:nvPr>
        </p:nvGraphicFramePr>
        <p:xfrm>
          <a:off x="251520" y="1052736"/>
          <a:ext cx="8280919" cy="48422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39780"/>
                <a:gridCol w="1199201"/>
                <a:gridCol w="3129571"/>
                <a:gridCol w="1548975"/>
                <a:gridCol w="971305"/>
                <a:gridCol w="792087"/>
              </a:tblGrid>
              <a:tr h="810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№ п\п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Учебный год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Название мероприятия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Ф.И. обучающегося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Класс 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Результат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  <a:tr h="4050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1.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2010-2011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Муниципальный тур Всероссийской олимпиады школьников по русскому языку</a:t>
                      </a:r>
                      <a:r>
                        <a:rPr lang="ru-RU" sz="1050" u="none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700" u="none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Блохина Анастасия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Призёр 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  <a:tr h="4050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2.</a:t>
                      </a:r>
                      <a:r>
                        <a:rPr lang="ru-RU" sz="1200" baseline="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 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2010-2011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Всероссийский  конкурс «Познание и творчество».</a:t>
                      </a: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Блохина Анастасия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Лауреат 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  <a:tr h="4050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3.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2011-2012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Муниципальный тур Всероссийской олимпиады школьников по русскому языку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Замаратская Анастасия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Победитель 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  <a:tr h="4050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4.   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2011-2012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Муниципальный тур Всероссийской олимпиады школьников по русскому языку</a:t>
                      </a:r>
                      <a:r>
                        <a:rPr lang="ru-RU" sz="1050" u="none" dirty="0" smtClean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Блохина Анастасия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Призер 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  <a:tr h="4050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5. 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2011-2012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Муниципальный тур Всероссийской олимпиады школьников по русскому языку</a:t>
                      </a:r>
                      <a:r>
                        <a:rPr lang="ru-RU" sz="1050" u="none" dirty="0" smtClean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Тарасова Ксения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7 </a:t>
                      </a:r>
                      <a:endParaRPr lang="ru-RU" sz="14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Победитель 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  <a:tr h="4050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6. 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2011-2012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Региональный тур Всероссийской олимпиады школьников по русскому языку</a:t>
                      </a:r>
                      <a:r>
                        <a:rPr lang="ru-RU" sz="1050" u="none" dirty="0" smtClean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Замаратская Анастасия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9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</a:rPr>
                        <a:t>Участник </a:t>
                      </a: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  <a:tr h="405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5524" marR="455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38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7766248" cy="3814360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3200" dirty="0">
                <a:latin typeface="Bookman Old Style" pitchFamily="18" charset="0"/>
              </a:rPr>
              <a:t>I</a:t>
            </a:r>
            <a:r>
              <a:rPr lang="ru-RU" sz="3200" dirty="0" smtClean="0">
                <a:latin typeface="Bookman Old Style" pitchFamily="18" charset="0"/>
              </a:rPr>
              <a:t>. Титульный лист</a:t>
            </a:r>
            <a:br>
              <a:rPr lang="ru-RU" sz="3200" dirty="0" smtClean="0">
                <a:latin typeface="Bookman Old Style" pitchFamily="18" charset="0"/>
              </a:rPr>
            </a:br>
            <a:r>
              <a:rPr lang="en-US" sz="3200" dirty="0" smtClean="0">
                <a:latin typeface="Bookman Old Style" pitchFamily="18" charset="0"/>
              </a:rPr>
              <a:t>II</a:t>
            </a:r>
            <a:r>
              <a:rPr lang="ru-RU" sz="3200" dirty="0" smtClean="0">
                <a:latin typeface="Bookman Old Style" pitchFamily="18" charset="0"/>
              </a:rPr>
              <a:t>. Визитная карточка</a:t>
            </a:r>
            <a:br>
              <a:rPr lang="ru-RU" sz="3200" dirty="0" smtClean="0">
                <a:latin typeface="Bookman Old Style" pitchFamily="18" charset="0"/>
              </a:rPr>
            </a:br>
            <a:r>
              <a:rPr lang="en-US" sz="3200" dirty="0" smtClean="0">
                <a:latin typeface="Bookman Old Style" pitchFamily="18" charset="0"/>
              </a:rPr>
              <a:t>III</a:t>
            </a:r>
            <a:r>
              <a:rPr lang="ru-RU" sz="3200" dirty="0" smtClean="0">
                <a:latin typeface="Bookman Old Style" pitchFamily="18" charset="0"/>
              </a:rPr>
              <a:t>. Официальные документы</a:t>
            </a:r>
            <a:br>
              <a:rPr lang="ru-RU" sz="3200" dirty="0" smtClean="0">
                <a:latin typeface="Bookman Old Style" pitchFamily="18" charset="0"/>
              </a:rPr>
            </a:br>
            <a:r>
              <a:rPr lang="en-US" sz="3200" dirty="0" smtClean="0">
                <a:latin typeface="Bookman Old Style" pitchFamily="18" charset="0"/>
              </a:rPr>
              <a:t>IV</a:t>
            </a:r>
            <a:r>
              <a:rPr lang="ru-RU" sz="3200" dirty="0" smtClean="0">
                <a:latin typeface="Bookman Old Style" pitchFamily="18" charset="0"/>
              </a:rPr>
              <a:t>. Критерии и показатели профессиональной деятельности</a:t>
            </a:r>
            <a:endParaRPr lang="ru-RU" sz="32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825272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Содержание:</a:t>
            </a:r>
            <a:endParaRPr lang="ru-RU" sz="5400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72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60" y="227871"/>
            <a:ext cx="8518504" cy="680849"/>
          </a:xfrm>
        </p:spPr>
        <p:txBody>
          <a:bodyPr/>
          <a:lstStyle/>
          <a:p>
            <a:pPr algn="l"/>
            <a:r>
              <a:rPr lang="ru-RU" sz="2400" dirty="0" smtClean="0">
                <a:latin typeface="Bookman Old Style" pitchFamily="18" charset="0"/>
              </a:rPr>
              <a:t>7. Уровень обученности по русскому языку</a:t>
            </a:r>
            <a:endParaRPr lang="ru-RU" sz="2400" dirty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03801103"/>
              </p:ext>
            </p:extLst>
          </p:nvPr>
        </p:nvGraphicFramePr>
        <p:xfrm>
          <a:off x="467544" y="1124744"/>
          <a:ext cx="8136135" cy="4051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009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940" y="301613"/>
            <a:ext cx="8413532" cy="1143000"/>
          </a:xfrm>
        </p:spPr>
        <p:txBody>
          <a:bodyPr/>
          <a:lstStyle/>
          <a:p>
            <a:pPr algn="l"/>
            <a:r>
              <a:rPr lang="ru-RU" sz="2800" dirty="0" smtClean="0">
                <a:latin typeface="Bookman Old Style" pitchFamily="18" charset="0"/>
              </a:rPr>
              <a:t>8. Уровень обученности по литературе</a:t>
            </a:r>
            <a:endParaRPr lang="ru-RU" sz="2800" dirty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8417777"/>
              </p:ext>
            </p:extLst>
          </p:nvPr>
        </p:nvGraphicFramePr>
        <p:xfrm>
          <a:off x="755650" y="1628774"/>
          <a:ext cx="7776790" cy="403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8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143000"/>
          </a:xfrm>
        </p:spPr>
        <p:txBody>
          <a:bodyPr/>
          <a:lstStyle/>
          <a:p>
            <a:pPr algn="l"/>
            <a:r>
              <a:rPr lang="ru-RU" sz="2800" dirty="0" smtClean="0">
                <a:latin typeface="Bookman Old Style" pitchFamily="18" charset="0"/>
              </a:rPr>
              <a:t>9. Результаты итоговой аттестации выпускников</a:t>
            </a:r>
            <a:endParaRPr lang="ru-RU" sz="2800" dirty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06293559"/>
              </p:ext>
            </p:extLst>
          </p:nvPr>
        </p:nvGraphicFramePr>
        <p:xfrm>
          <a:off x="539750" y="1484313"/>
          <a:ext cx="7992690" cy="4320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37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</p:spPr>
        <p:txBody>
          <a:bodyPr/>
          <a:lstStyle/>
          <a:p>
            <a:pPr algn="l"/>
            <a:r>
              <a:rPr lang="ru-RU" sz="3600" dirty="0" smtClean="0">
                <a:latin typeface="Bookman Old Style" pitchFamily="18" charset="0"/>
              </a:rPr>
              <a:t>10. Внеурочная деятельность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8280920" cy="3330704"/>
          </a:xfrm>
        </p:spPr>
        <p:txBody>
          <a:bodyPr/>
          <a:lstStyle/>
          <a:p>
            <a:pPr marL="45720" indent="0">
              <a:buNone/>
            </a:pPr>
            <a:r>
              <a:rPr lang="ru-RU" sz="2800" b="1" u="sng" dirty="0" smtClean="0">
                <a:latin typeface="Bookman Old Style" pitchFamily="18" charset="0"/>
              </a:rPr>
              <a:t>Элективные и факультативные курсы</a:t>
            </a:r>
          </a:p>
          <a:p>
            <a:pPr marL="45720" indent="0">
              <a:buNone/>
            </a:pPr>
            <a:endParaRPr lang="ru-RU" sz="2800" b="1" u="sng" dirty="0" smtClean="0">
              <a:latin typeface="Bookman Old Style" pitchFamily="18" charset="0"/>
            </a:endParaRPr>
          </a:p>
          <a:p>
            <a:r>
              <a:rPr lang="ru-RU" sz="2400" i="1" u="sng" dirty="0" smtClean="0">
                <a:latin typeface="Bookman Old Style" pitchFamily="18" charset="0"/>
              </a:rPr>
              <a:t>«</a:t>
            </a:r>
            <a:r>
              <a:rPr lang="ru-RU" sz="2400" i="1" u="sng" dirty="0">
                <a:latin typeface="Bookman Old Style" pitchFamily="18" charset="0"/>
              </a:rPr>
              <a:t>Основы культуры речи», </a:t>
            </a:r>
            <a:endParaRPr lang="ru-RU" sz="2400" i="1" u="sng" dirty="0" smtClean="0">
              <a:latin typeface="Bookman Old Style" pitchFamily="18" charset="0"/>
            </a:endParaRPr>
          </a:p>
          <a:p>
            <a:r>
              <a:rPr lang="ru-RU" sz="2400" i="1" u="sng" dirty="0" smtClean="0">
                <a:latin typeface="Bookman Old Style" pitchFamily="18" charset="0"/>
              </a:rPr>
              <a:t>«</a:t>
            </a:r>
            <a:r>
              <a:rPr lang="ru-RU" sz="2400" i="1" u="sng" dirty="0">
                <a:latin typeface="Bookman Old Style" pitchFamily="18" charset="0"/>
              </a:rPr>
              <a:t>Говорим и пишем правильно», </a:t>
            </a:r>
            <a:endParaRPr lang="ru-RU" sz="2400" i="1" u="sng" dirty="0" smtClean="0">
              <a:latin typeface="Bookman Old Style" pitchFamily="18" charset="0"/>
            </a:endParaRPr>
          </a:p>
          <a:p>
            <a:r>
              <a:rPr lang="ru-RU" sz="2400" i="1" u="sng" dirty="0" smtClean="0">
                <a:latin typeface="Bookman Old Style" pitchFamily="18" charset="0"/>
              </a:rPr>
              <a:t>«</a:t>
            </a:r>
            <a:r>
              <a:rPr lang="ru-RU" sz="2400" i="1" u="sng" dirty="0">
                <a:latin typeface="Bookman Old Style" pitchFamily="18" charset="0"/>
              </a:rPr>
              <a:t>Искусство риторики и дискуссии», </a:t>
            </a:r>
            <a:endParaRPr lang="ru-RU" sz="2400" i="1" u="sng" dirty="0" smtClean="0">
              <a:latin typeface="Bookman Old Style" pitchFamily="18" charset="0"/>
            </a:endParaRPr>
          </a:p>
          <a:p>
            <a:r>
              <a:rPr lang="ru-RU" sz="2400" i="1" u="sng" dirty="0" smtClean="0">
                <a:latin typeface="Bookman Old Style" pitchFamily="18" charset="0"/>
              </a:rPr>
              <a:t>«</a:t>
            </a:r>
            <a:r>
              <a:rPr lang="ru-RU" sz="2400" i="1" u="sng" dirty="0">
                <a:latin typeface="Bookman Old Style" pitchFamily="18" charset="0"/>
              </a:rPr>
              <a:t>Искусство владеть словом».</a:t>
            </a:r>
            <a:endParaRPr lang="ru-RU" sz="2400" i="1" dirty="0"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1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143000"/>
          </a:xfrm>
        </p:spPr>
        <p:txBody>
          <a:bodyPr/>
          <a:lstStyle/>
          <a:p>
            <a:pPr algn="l"/>
            <a:r>
              <a:rPr lang="ru-RU" sz="3600" dirty="0" smtClean="0">
                <a:latin typeface="Bookman Old Style" pitchFamily="18" charset="0"/>
              </a:rPr>
              <a:t>11. Тема самообразования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8352928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dirty="0">
                <a:latin typeface="Bookman Old Style" pitchFamily="18" charset="0"/>
              </a:rPr>
              <a:t>Обучение русскому языку в 5 классе на этапе перехода </a:t>
            </a:r>
            <a:r>
              <a:rPr lang="ru-RU" sz="2600" b="1" dirty="0" smtClean="0">
                <a:latin typeface="Bookman Old Style" pitchFamily="18" charset="0"/>
              </a:rPr>
              <a:t>на ФГОС </a:t>
            </a:r>
            <a:r>
              <a:rPr lang="ru-RU" sz="2600" b="1" dirty="0">
                <a:latin typeface="Bookman Old Style" pitchFamily="18" charset="0"/>
              </a:rPr>
              <a:t>второго поколения.</a:t>
            </a:r>
          </a:p>
          <a:p>
            <a:r>
              <a:rPr lang="ru-RU" sz="2600" b="1" dirty="0" smtClean="0">
                <a:latin typeface="Bookman Old Style" pitchFamily="18" charset="0"/>
              </a:rPr>
              <a:t>Анализ </a:t>
            </a:r>
            <a:r>
              <a:rPr lang="ru-RU" sz="2600" b="1" dirty="0">
                <a:latin typeface="Bookman Old Style" pitchFamily="18" charset="0"/>
              </a:rPr>
              <a:t>современных программ и учебников (учебник как средство формирования грамотности школьников: потенциал, недостатки, пути их устранения</a:t>
            </a:r>
            <a:r>
              <a:rPr lang="ru-RU" sz="2600" b="1" dirty="0" smtClean="0">
                <a:latin typeface="Bookman Old Style" pitchFamily="18" charset="0"/>
              </a:rPr>
              <a:t>).</a:t>
            </a:r>
          </a:p>
          <a:p>
            <a:endParaRPr lang="ru-RU" b="1" dirty="0" smtClean="0">
              <a:latin typeface="Bookman Old Style" pitchFamily="18" charset="0"/>
            </a:endParaRPr>
          </a:p>
          <a:p>
            <a:r>
              <a:rPr lang="ru-RU" b="1" dirty="0" smtClean="0">
                <a:latin typeface="Bookman Old Style" pitchFamily="18" charset="0"/>
              </a:rPr>
              <a:t>Задачи</a:t>
            </a:r>
            <a:r>
              <a:rPr lang="ru-RU" dirty="0">
                <a:latin typeface="Bookman Old Style" pitchFamily="18" charset="0"/>
              </a:rPr>
              <a:t>: </a:t>
            </a:r>
            <a:br>
              <a:rPr lang="ru-RU" dirty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* изучить методическую и научную литературу по вопросу; </a:t>
            </a:r>
            <a:br>
              <a:rPr lang="ru-RU" dirty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* использовать компьютер и Интернет для самореализации; </a:t>
            </a:r>
            <a:br>
              <a:rPr lang="ru-RU" dirty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* </a:t>
            </a:r>
            <a:r>
              <a:rPr lang="ru-RU" dirty="0">
                <a:latin typeface="Bookman Old Style" pitchFamily="18" charset="0"/>
              </a:rPr>
              <a:t>посетить мероприятия своих коллег и принять участие в обмене опытом; </a:t>
            </a:r>
            <a:br>
              <a:rPr lang="ru-RU" dirty="0">
                <a:latin typeface="Bookman Old Style" pitchFamily="18" charset="0"/>
              </a:rPr>
            </a:br>
            <a:r>
              <a:rPr lang="ru-RU" dirty="0">
                <a:latin typeface="Bookman Old Style" pitchFamily="18" charset="0"/>
              </a:rPr>
              <a:t>* провести самоанализ и самооценку собственных мероприятий. </a:t>
            </a:r>
            <a:br>
              <a:rPr lang="ru-RU" dirty="0">
                <a:latin typeface="Bookman Old Style" pitchFamily="18" charset="0"/>
              </a:rPr>
            </a:br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808312" cy="1143000"/>
          </a:xfrm>
        </p:spPr>
        <p:txBody>
          <a:bodyPr/>
          <a:lstStyle/>
          <a:p>
            <a:pPr algn="l"/>
            <a:r>
              <a:rPr lang="ru-RU" sz="2000" dirty="0">
                <a:latin typeface="Bookman Old Style" pitchFamily="18" charset="0"/>
              </a:rPr>
              <a:t>Центр научно-методического сопровождения ФГОС ООО ИИПКРО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3600400" cy="201622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ookman Old Style" pitchFamily="18" charset="0"/>
              </a:rPr>
              <a:t>Мы первые!</a:t>
            </a:r>
          </a:p>
          <a:p>
            <a:r>
              <a:rPr lang="ru-RU" sz="1400" dirty="0" smtClean="0">
                <a:latin typeface="Bookman Old Style" pitchFamily="18" charset="0"/>
              </a:rPr>
              <a:t>Распоряжение министерства образования Иркутской области от 21.05.2012 №640-мр «О пилотных площадках опережающего введения ФГОС основного общего образования»</a:t>
            </a:r>
            <a:endParaRPr lang="ru-RU" sz="1400" dirty="0">
              <a:latin typeface="Bookman Old Style" pitchFamily="18" charset="0"/>
            </a:endParaRPr>
          </a:p>
        </p:txBody>
      </p:sp>
      <p:pic>
        <p:nvPicPr>
          <p:cNvPr id="1026" name="Picture 2" descr="F:\Безымянный.bmp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18039" y="398206"/>
            <a:ext cx="4601496" cy="49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723052" y="975985"/>
            <a:ext cx="9220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МКОУ </a:t>
            </a:r>
          </a:p>
          <a:p>
            <a:pPr algn="ctr"/>
            <a:r>
              <a:rPr lang="ru-RU" sz="1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СОШ №3</a:t>
            </a:r>
            <a:endParaRPr lang="ru-RU" sz="1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74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60648"/>
            <a:ext cx="7920880" cy="63367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400" b="1" dirty="0" smtClean="0">
                <a:latin typeface="Bookman Old Style" pitchFamily="18" charset="0"/>
              </a:rPr>
              <a:t>Муниципальное казённое общеобразовательное учреждение «Средняя общеобразовательная школа №3 г. Киренска»</a:t>
            </a:r>
          </a:p>
          <a:p>
            <a:pPr algn="ctr">
              <a:buNone/>
            </a:pPr>
            <a:endParaRPr lang="ru-RU" sz="2000" b="1" dirty="0"/>
          </a:p>
          <a:p>
            <a:pPr algn="ctr">
              <a:buNone/>
            </a:pPr>
            <a:r>
              <a:rPr lang="ru-RU" sz="3200" b="1" dirty="0">
                <a:latin typeface="Bookman Old Style" pitchFamily="18" charset="0"/>
              </a:rPr>
              <a:t>Портфолио</a:t>
            </a:r>
          </a:p>
          <a:p>
            <a:pPr algn="ctr">
              <a:buNone/>
            </a:pPr>
            <a:r>
              <a:rPr lang="ru-RU" sz="2400" b="1" dirty="0">
                <a:latin typeface="Bookman Old Style" pitchFamily="18" charset="0"/>
              </a:rPr>
              <a:t> профессиональной </a:t>
            </a:r>
            <a:r>
              <a:rPr lang="ru-RU" sz="2400" b="1" dirty="0" smtClean="0">
                <a:latin typeface="Bookman Old Style" pitchFamily="18" charset="0"/>
              </a:rPr>
              <a:t>деятельности</a:t>
            </a:r>
          </a:p>
          <a:p>
            <a:pPr algn="ctr">
              <a:buNone/>
            </a:pPr>
            <a:endParaRPr lang="ru-RU" sz="2400" b="1" dirty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Bookman Old Style" pitchFamily="18" charset="0"/>
              </a:rPr>
              <a:t>Трифоновой Оксаны Александровны</a:t>
            </a:r>
          </a:p>
          <a:p>
            <a:pPr algn="ctr">
              <a:buNone/>
            </a:pPr>
            <a:endParaRPr lang="ru-RU" sz="2000" b="1" dirty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2000" b="1" dirty="0">
                <a:latin typeface="Bookman Old Style" pitchFamily="18" charset="0"/>
              </a:rPr>
              <a:t>у</a:t>
            </a:r>
            <a:r>
              <a:rPr lang="ru-RU" sz="2000" b="1" dirty="0" smtClean="0">
                <a:latin typeface="Bookman Old Style" pitchFamily="18" charset="0"/>
              </a:rPr>
              <a:t>чителя русского языка и литературы</a:t>
            </a:r>
            <a:endParaRPr lang="ru-RU" sz="2000" b="1" dirty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2000" b="1" dirty="0">
                <a:latin typeface="Bookman Old Style" pitchFamily="18" charset="0"/>
              </a:rPr>
              <a:t>в</a:t>
            </a:r>
            <a:r>
              <a:rPr lang="ru-RU" sz="2000" b="1" dirty="0" smtClean="0">
                <a:latin typeface="Bookman Old Style" pitchFamily="18" charset="0"/>
              </a:rPr>
              <a:t>ысшей квалификационной категории</a:t>
            </a:r>
            <a:endParaRPr lang="ru-RU" sz="2000" b="1" dirty="0">
              <a:latin typeface="Bookman Old Style" pitchFamily="18" charset="0"/>
            </a:endParaRPr>
          </a:p>
          <a:p>
            <a:pPr algn="ctr">
              <a:buNone/>
            </a:pPr>
            <a:endParaRPr lang="ru-RU" sz="2000" b="1" dirty="0"/>
          </a:p>
          <a:p>
            <a:pPr algn="ctr">
              <a:buNone/>
            </a:pPr>
            <a:endParaRPr lang="ru-RU" sz="2000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5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36903" cy="646008"/>
          </a:xfrm>
        </p:spPr>
        <p:txBody>
          <a:bodyPr/>
          <a:lstStyle/>
          <a:p>
            <a:pPr algn="ctr"/>
            <a:r>
              <a:rPr lang="ru-RU" dirty="0" smtClean="0">
                <a:latin typeface="Bookman Old Style" pitchFamily="18" charset="0"/>
              </a:rPr>
              <a:t>Трифонова </a:t>
            </a:r>
            <a:br>
              <a:rPr lang="ru-RU" dirty="0" smtClean="0">
                <a:latin typeface="Bookman Old Style" pitchFamily="18" charset="0"/>
              </a:rPr>
            </a:br>
            <a:r>
              <a:rPr lang="ru-RU" dirty="0" smtClean="0">
                <a:latin typeface="Bookman Old Style" pitchFamily="18" charset="0"/>
              </a:rPr>
              <a:t>Оксана Александровна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808" y="332656"/>
            <a:ext cx="3461751" cy="4485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16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848872" cy="1143000"/>
          </a:xfrm>
        </p:spPr>
        <p:txBody>
          <a:bodyPr/>
          <a:lstStyle/>
          <a:p>
            <a:pPr algn="l"/>
            <a:r>
              <a:rPr lang="en-US" dirty="0" smtClean="0">
                <a:latin typeface="Bookman Old Style" pitchFamily="18" charset="0"/>
              </a:rPr>
              <a:t>II. </a:t>
            </a:r>
            <a:r>
              <a:rPr lang="ru-RU" dirty="0" smtClean="0">
                <a:latin typeface="Bookman Old Style" pitchFamily="18" charset="0"/>
              </a:rPr>
              <a:t>Визитная карточка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196752"/>
            <a:ext cx="8209160" cy="525658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>
            <a:solidFill>
              <a:schemeClr val="accent1"/>
            </a:solidFill>
          </a:ln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Bookman Old Style" pitchFamily="18" charset="0"/>
              </a:rPr>
              <a:t>ФИО: Трифонова Оксана Александровна</a:t>
            </a:r>
          </a:p>
          <a:p>
            <a:r>
              <a:rPr lang="ru-RU" sz="2400" dirty="0" smtClean="0">
                <a:latin typeface="Bookman Old Style" pitchFamily="18" charset="0"/>
              </a:rPr>
              <a:t>Должность: учитель</a:t>
            </a:r>
          </a:p>
          <a:p>
            <a:r>
              <a:rPr lang="ru-RU" sz="2400" dirty="0" smtClean="0">
                <a:latin typeface="Bookman Old Style" pitchFamily="18" charset="0"/>
              </a:rPr>
              <a:t>Дата рождения: 28 июля 1976</a:t>
            </a:r>
          </a:p>
          <a:p>
            <a:r>
              <a:rPr lang="ru-RU" sz="2400" dirty="0" smtClean="0">
                <a:latin typeface="Bookman Old Style" pitchFamily="18" charset="0"/>
              </a:rPr>
              <a:t>Образование: высшее</a:t>
            </a:r>
          </a:p>
          <a:p>
            <a:r>
              <a:rPr lang="ru-RU" sz="2400" dirty="0" smtClean="0">
                <a:latin typeface="Bookman Old Style" pitchFamily="18" charset="0"/>
              </a:rPr>
              <a:t>Год окончания: 2001</a:t>
            </a:r>
          </a:p>
          <a:p>
            <a:r>
              <a:rPr lang="ru-RU" sz="2400" dirty="0" smtClean="0">
                <a:latin typeface="Bookman Old Style" pitchFamily="18" charset="0"/>
              </a:rPr>
              <a:t>Специальность: филология</a:t>
            </a:r>
          </a:p>
          <a:p>
            <a:r>
              <a:rPr lang="ru-RU" sz="2400" dirty="0" smtClean="0">
                <a:latin typeface="Bookman Old Style" pitchFamily="18" charset="0"/>
              </a:rPr>
              <a:t>Квалификация: учитель русского языка и литературы</a:t>
            </a:r>
          </a:p>
          <a:p>
            <a:r>
              <a:rPr lang="ru-RU" sz="2400" dirty="0" smtClean="0">
                <a:latin typeface="Bookman Old Style" pitchFamily="18" charset="0"/>
              </a:rPr>
              <a:t>Общий трудовой стаж: 17 лет</a:t>
            </a:r>
          </a:p>
          <a:p>
            <a:r>
              <a:rPr lang="ru-RU" sz="2400" dirty="0" smtClean="0">
                <a:latin typeface="Bookman Old Style" pitchFamily="18" charset="0"/>
              </a:rPr>
              <a:t>Педагогический стаж: 17 лет</a:t>
            </a:r>
          </a:p>
          <a:p>
            <a:r>
              <a:rPr lang="ru-RU" sz="2400" dirty="0" smtClean="0">
                <a:latin typeface="Bookman Old Style" pitchFamily="18" charset="0"/>
              </a:rPr>
              <a:t>Стаж работы в данном ОУ: 17 лет</a:t>
            </a:r>
          </a:p>
          <a:p>
            <a:r>
              <a:rPr lang="ru-RU" sz="2400" dirty="0" smtClean="0">
                <a:latin typeface="Bookman Old Style" pitchFamily="18" charset="0"/>
              </a:rPr>
              <a:t>Квалификационная категория: высшая</a:t>
            </a:r>
          </a:p>
        </p:txBody>
      </p:sp>
    </p:spTree>
    <p:extLst>
      <p:ext uri="{BB962C8B-B14F-4D97-AF65-F5344CB8AC3E}">
        <p14:creationId xmlns:p14="http://schemas.microsoft.com/office/powerpoint/2010/main" val="257108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1143000"/>
          </a:xfrm>
        </p:spPr>
        <p:txBody>
          <a:bodyPr/>
          <a:lstStyle/>
          <a:p>
            <a:pPr algn="l"/>
            <a:r>
              <a:rPr lang="en-US" sz="4000" dirty="0" smtClean="0">
                <a:latin typeface="Bookman Old Style" pitchFamily="18" charset="0"/>
              </a:rPr>
              <a:t>III. </a:t>
            </a:r>
            <a:r>
              <a:rPr lang="ru-RU" sz="3600" dirty="0" smtClean="0">
                <a:latin typeface="Bookman Old Style" pitchFamily="18" charset="0"/>
              </a:rPr>
              <a:t>Официальные документы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8496944" cy="347472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Bookman Old Style" pitchFamily="18" charset="0"/>
              </a:rPr>
              <a:t>Образование (название учебного заведения, серия, номер, дата документа об окончании</a:t>
            </a:r>
            <a:r>
              <a:rPr lang="ru-RU" sz="2000" dirty="0" smtClean="0">
                <a:latin typeface="Bookman Old Style" pitchFamily="18" charset="0"/>
              </a:rPr>
              <a:t>)</a:t>
            </a:r>
            <a:endParaRPr lang="ru-RU" sz="2000" b="1" dirty="0"/>
          </a:p>
          <a:p>
            <a:pPr algn="ctr"/>
            <a:r>
              <a:rPr lang="ru-RU" sz="2000" b="1" dirty="0" smtClean="0">
                <a:latin typeface="Bookman Old Style" pitchFamily="18" charset="0"/>
              </a:rPr>
              <a:t>ИГПУ, ДВС 0683710, 21 декабря 2011</a:t>
            </a:r>
            <a:endParaRPr lang="ru-RU" sz="2000" b="1" dirty="0">
              <a:latin typeface="Bookman Old Style" pitchFamily="18" charset="0"/>
            </a:endParaRPr>
          </a:p>
          <a:p>
            <a:endParaRPr lang="ru-RU" sz="2000" b="1" dirty="0"/>
          </a:p>
          <a:p>
            <a:pPr>
              <a:buNone/>
            </a:pP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 rot="5400000">
            <a:off x="2266158" y="1414362"/>
            <a:ext cx="4251643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0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3312368" cy="612068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Bookman Old Style" pitchFamily="18" charset="0"/>
              </a:rPr>
              <a:t>Квалификационная категория (аттестационный лист, дата аттестации, дата и номер приказа органа управления образованием</a:t>
            </a:r>
            <a:r>
              <a:rPr lang="ru-RU" sz="2000" dirty="0" smtClean="0">
                <a:latin typeface="Bookman Old Style" pitchFamily="18" charset="0"/>
              </a:rPr>
              <a:t>)</a:t>
            </a:r>
            <a:endParaRPr lang="ru-RU" sz="2400" b="1" dirty="0"/>
          </a:p>
          <a:p>
            <a:r>
              <a:rPr lang="ru-RU" b="1" dirty="0" smtClean="0">
                <a:latin typeface="Bookman Old Style" pitchFamily="18" charset="0"/>
              </a:rPr>
              <a:t>01 декабря 2011; распоряжение министерства образования Иркутской области от 06 декабря 2011г. № 1256-мр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1920" y="332656"/>
            <a:ext cx="4608512" cy="638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720080"/>
          </a:xfrm>
        </p:spPr>
        <p:txBody>
          <a:bodyPr/>
          <a:lstStyle/>
          <a:p>
            <a:pPr algn="l"/>
            <a:r>
              <a:rPr lang="ru-RU" sz="2800" dirty="0" smtClean="0">
                <a:latin typeface="Bookman Old Style" pitchFamily="18" charset="0"/>
              </a:rPr>
              <a:t>Сведения о повышении квалификации</a:t>
            </a:r>
            <a:endParaRPr lang="ru-RU" sz="2800" dirty="0"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62057997"/>
              </p:ext>
            </p:extLst>
          </p:nvPr>
        </p:nvGraphicFramePr>
        <p:xfrm>
          <a:off x="179512" y="1268760"/>
          <a:ext cx="8712969" cy="485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5795"/>
                <a:gridCol w="1158457"/>
                <a:gridCol w="2129996"/>
                <a:gridCol w="2135511"/>
                <a:gridCol w="1226829"/>
                <a:gridCol w="1506381"/>
              </a:tblGrid>
              <a:tr h="635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Bookman Old Style" pitchFamily="18" charset="0"/>
                        </a:rPr>
                        <a:t>Год</a:t>
                      </a:r>
                      <a:endParaRPr lang="ru-RU" sz="105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Bookman Old Style" pitchFamily="18" charset="0"/>
                        </a:rPr>
                        <a:t>Дата обучения</a:t>
                      </a:r>
                      <a:endParaRPr lang="ru-RU" sz="105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Bookman Old Style" pitchFamily="18" charset="0"/>
                        </a:rPr>
                        <a:t>Учреждение, проводившее повышение квалификации</a:t>
                      </a:r>
                      <a:endParaRPr lang="ru-RU" sz="105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Bookman Old Style" pitchFamily="18" charset="0"/>
                        </a:rPr>
                        <a:t>Название курсов</a:t>
                      </a:r>
                      <a:endParaRPr lang="ru-RU" sz="1050" dirty="0">
                        <a:effectLst/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Bookman Old Style" pitchFamily="18" charset="0"/>
                        </a:rPr>
                        <a:t>(согласно документу)</a:t>
                      </a:r>
                      <a:endParaRPr lang="ru-RU" sz="105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Bookman Old Style" pitchFamily="18" charset="0"/>
                        </a:rPr>
                        <a:t>Количество часов (согласно документу)</a:t>
                      </a:r>
                      <a:endParaRPr lang="ru-RU" sz="105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Bookman Old Style" pitchFamily="18" charset="0"/>
                        </a:rPr>
                        <a:t>Наименование и номер документа</a:t>
                      </a:r>
                      <a:endParaRPr lang="ru-RU" sz="105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</a:tr>
              <a:tr h="635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2010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29 марта-    16 октября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ОГАОУ ДПО ИИПКРО</a:t>
                      </a:r>
                      <a:endParaRPr lang="ru-RU" sz="1200" dirty="0" smtClean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«Артпедагогика как эффективное воспитательное средство»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144 часа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Times New Roman"/>
                        </a:rPr>
                        <a:t>Свидетельство №8028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</a:tr>
              <a:tr h="1380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Bookman Old Style" pitchFamily="18" charset="0"/>
                        </a:rPr>
                        <a:t>2010</a:t>
                      </a:r>
                      <a:endParaRPr lang="ru-RU" sz="120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+mn-ea"/>
                        </a:rPr>
                        <a:t>13-21</a:t>
                      </a:r>
                      <a:r>
                        <a:rPr lang="ru-RU" sz="1200" baseline="0" dirty="0" smtClean="0">
                          <a:effectLst/>
                          <a:latin typeface="Bookman Old Style" pitchFamily="18" charset="0"/>
                          <a:ea typeface="+mn-ea"/>
                        </a:rPr>
                        <a:t> мая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ОГАОУ ДПО ИРО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«Технология применения образовательных электронных изданий и ресурсов. Организация образовательного процесса с использованием образовательных электронных изданий и ресурсов».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72 часа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Удостоверение №</a:t>
                      </a: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9709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</a:tr>
              <a:tr h="804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2010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  <a:ea typeface="+mn-ea"/>
                        </a:rPr>
                        <a:t>1-13</a:t>
                      </a:r>
                      <a:r>
                        <a:rPr lang="ru-RU" sz="1200" baseline="0" dirty="0" smtClean="0">
                          <a:effectLst/>
                          <a:latin typeface="Bookman Old Style" pitchFamily="18" charset="0"/>
                          <a:ea typeface="+mn-ea"/>
                        </a:rPr>
                        <a:t> ноября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ОГАОУ ДПО ИИПКРО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u="none" kern="1200" dirty="0" smtClean="0">
                          <a:solidFill>
                            <a:schemeClr val="dk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«Преподавание русского языка и литературы на основе стандартов второго поколения» </a:t>
                      </a:r>
                      <a:endParaRPr lang="ru-RU" sz="1200" u="none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72 часа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Удостоверение № </a:t>
                      </a: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5118/10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</a:tr>
              <a:tr h="158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2012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19 ноября-   1 декабря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ОГАОУ ДПО ИИПКРО</a:t>
                      </a:r>
                      <a:endParaRPr lang="ru-RU" sz="1200" dirty="0" smtClean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«Повышение профессиональной компетенции учителя русского языка и литературы»</a:t>
                      </a: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72 часа</a:t>
                      </a: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Bookman Old Style" pitchFamily="18" charset="0"/>
                        </a:rPr>
                        <a:t>Удостоверение №3003</a:t>
                      </a:r>
                      <a:r>
                        <a:rPr lang="ru-RU" sz="1200" dirty="0">
                          <a:effectLst/>
                          <a:latin typeface="Bookman Old Style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26274" marR="262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0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208912" cy="1890844"/>
          </a:xfrm>
        </p:spPr>
        <p:txBody>
          <a:bodyPr/>
          <a:lstStyle/>
          <a:p>
            <a:r>
              <a:rPr lang="ru-RU" sz="2000" dirty="0">
                <a:latin typeface="Bookman Old Style" pitchFamily="18" charset="0"/>
              </a:rPr>
              <a:t>Повышение квалификации (документы о повышении квалификации, название программы, дата прохождения)</a:t>
            </a:r>
          </a:p>
          <a:p>
            <a:r>
              <a:rPr lang="ru-RU" b="1" dirty="0" smtClean="0">
                <a:latin typeface="Bookman Old Style" pitchFamily="18" charset="0"/>
              </a:rPr>
              <a:t>1. Свидетельство; ОГОУ ДПО ИИПКРО; «Артпедагогика как эффективное воспитательное средство» (144 часа), 2010;</a:t>
            </a:r>
            <a:endParaRPr lang="ru-RU" b="1" dirty="0">
              <a:latin typeface="Bookman Old Style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335536" y="1075588"/>
            <a:ext cx="4563569" cy="671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396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645</TotalTime>
  <Words>1028</Words>
  <Application>Microsoft Office PowerPoint</Application>
  <PresentationFormat>Экран (4:3)</PresentationFormat>
  <Paragraphs>198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Воздушный поток</vt:lpstr>
      <vt:lpstr>Портфолио учителя</vt:lpstr>
      <vt:lpstr>I. Титульный лист II. Визитная карточка III. Официальные документы IV. Критерии и показатели профессиональной деятельности</vt:lpstr>
      <vt:lpstr>Презентация PowerPoint</vt:lpstr>
      <vt:lpstr>Трифонова  Оксана Александровна</vt:lpstr>
      <vt:lpstr>II. Визитная карточка</vt:lpstr>
      <vt:lpstr>III. Официальные документы</vt:lpstr>
      <vt:lpstr>Презентация PowerPoint</vt:lpstr>
      <vt:lpstr>Сведения о повышении квалификации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IV. Критерии и показатели профессиональной деятельности</vt:lpstr>
      <vt:lpstr>Презентация PowerPoint</vt:lpstr>
      <vt:lpstr>Презентация PowerPoint</vt:lpstr>
      <vt:lpstr>4. Публикации</vt:lpstr>
      <vt:lpstr>5. Публичное представление собственного опыта  </vt:lpstr>
      <vt:lpstr>Презентация PowerPoint</vt:lpstr>
      <vt:lpstr>6. УЧАСТИЕ ОБУЧАЮЩИХСЯ В УЧЕБНО-ИССЛЕДОВАТЕЛЬСКИХ КОНФЕРЕНЦИЯХ, КОНКУРСАХ, ОЛИМПИАДАХ </vt:lpstr>
      <vt:lpstr>7. Уровень обученности по русскому языку</vt:lpstr>
      <vt:lpstr>8. Уровень обученности по литературе</vt:lpstr>
      <vt:lpstr>9. Результаты итоговой аттестации выпускников</vt:lpstr>
      <vt:lpstr>10. Внеурочная деятельность</vt:lpstr>
      <vt:lpstr>11. Тема самообразования</vt:lpstr>
      <vt:lpstr>Центр научно-методического сопровождения ФГОС ООО ИИПКРО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учителя</dc:title>
  <dc:creator>мк</dc:creator>
  <cp:lastModifiedBy>мк</cp:lastModifiedBy>
  <cp:revision>31</cp:revision>
  <dcterms:created xsi:type="dcterms:W3CDTF">2012-12-18T12:03:34Z</dcterms:created>
  <dcterms:modified xsi:type="dcterms:W3CDTF">2012-12-22T13:00:06Z</dcterms:modified>
</cp:coreProperties>
</file>