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66"/>
    <a:srgbClr val="0000FF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D50C-5193-4717-9357-4F85EA2AC607}" type="datetimeFigureOut">
              <a:rPr lang="ru-RU" smtClean="0"/>
              <a:pPr/>
              <a:t>04.03.2010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942B2-5B1A-4D55-9387-92CA27CA2A0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0"/>
            <a:ext cx="7772400" cy="5000659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Семья и школа – партнёры в воспитании и обучении детей.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642918"/>
            <a:ext cx="2044028" cy="1785950"/>
          </a:xfrm>
          <a:prstGeom prst="rect">
            <a:avLst/>
          </a:prstGeom>
          <a:noFill/>
        </p:spPr>
      </p:pic>
      <p:pic>
        <p:nvPicPr>
          <p:cNvPr id="1027" name="Picture 3" descr="C:\Documents and Settings\Кенть\Рабочий стол\презентации\Свободное время школьника\guest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643446"/>
            <a:ext cx="2705104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Статусы семьи:</a:t>
            </a:r>
            <a:endParaRPr lang="ru-RU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ru-RU" sz="4400" b="1" dirty="0">
                <a:solidFill>
                  <a:srgbClr val="008000"/>
                </a:solidFill>
              </a:rPr>
              <a:t>с</a:t>
            </a:r>
            <a:r>
              <a:rPr lang="ru-RU" sz="4400" b="1" dirty="0" smtClean="0">
                <a:solidFill>
                  <a:srgbClr val="008000"/>
                </a:solidFill>
              </a:rPr>
              <a:t>оциально-экономический;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4400" b="1" dirty="0">
                <a:solidFill>
                  <a:srgbClr val="008000"/>
                </a:solidFill>
              </a:rPr>
              <a:t>с</a:t>
            </a:r>
            <a:r>
              <a:rPr lang="ru-RU" sz="4400" b="1" dirty="0" smtClean="0">
                <a:solidFill>
                  <a:srgbClr val="008000"/>
                </a:solidFill>
              </a:rPr>
              <a:t>оциально-психологический;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4400" b="1" dirty="0">
                <a:solidFill>
                  <a:srgbClr val="008000"/>
                </a:solidFill>
              </a:rPr>
              <a:t>с</a:t>
            </a:r>
            <a:r>
              <a:rPr lang="ru-RU" sz="4400" b="1" dirty="0" smtClean="0">
                <a:solidFill>
                  <a:srgbClr val="008000"/>
                </a:solidFill>
              </a:rPr>
              <a:t>оциально-культурный;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4400" b="1" dirty="0">
                <a:solidFill>
                  <a:srgbClr val="008000"/>
                </a:solidFill>
              </a:rPr>
              <a:t>с</a:t>
            </a:r>
            <a:r>
              <a:rPr lang="ru-RU" sz="4400" b="1" dirty="0" smtClean="0">
                <a:solidFill>
                  <a:srgbClr val="008000"/>
                </a:solidFill>
              </a:rPr>
              <a:t>оциально-ролевой</a:t>
            </a:r>
            <a:endParaRPr lang="ru-RU" sz="44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8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3"/>
            <a:ext cx="8229600" cy="507209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400" b="1" dirty="0" smtClean="0">
                <a:solidFill>
                  <a:srgbClr val="0000FF"/>
                </a:solidFill>
              </a:rPr>
              <a:t>Совместная работа школы с родителями по воспитанию и образованию детей – актуальная проблема. </a:t>
            </a:r>
            <a:endParaRPr lang="ru-RU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Действия педагогического коллектива направлены на: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8000"/>
                </a:solidFill>
              </a:rPr>
              <a:t> улучшение семейного микроклимата;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8000"/>
                </a:solidFill>
              </a:rPr>
              <a:t>формирование положительных  взаимоотношений в семье;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8000"/>
                </a:solidFill>
              </a:rPr>
              <a:t>повышение педагогической культуры родителей путём их активного просвещения;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8000"/>
                </a:solidFill>
              </a:rPr>
              <a:t>формирование совместными усилиями полноценной личности ребёнка.</a:t>
            </a:r>
            <a:endParaRPr lang="ru-RU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Autofit/>
          </a:bodyPr>
          <a:lstStyle/>
          <a:p>
            <a:r>
              <a:rPr lang="ru-RU" sz="3600" b="1" u="sng" dirty="0" smtClean="0">
                <a:solidFill>
                  <a:srgbClr val="008000"/>
                </a:solidFill>
              </a:rPr>
              <a:t>Задачи службы социальной профилактики:</a:t>
            </a:r>
            <a:endParaRPr lang="ru-RU" sz="3600" b="1" u="sng" dirty="0">
              <a:solidFill>
                <a:srgbClr val="008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и</a:t>
            </a:r>
            <a:r>
              <a:rPr lang="ru-RU" b="1" dirty="0" smtClean="0">
                <a:solidFill>
                  <a:srgbClr val="0070C0"/>
                </a:solidFill>
              </a:rPr>
              <a:t>ндивидуальная работа с семьями, нуждающимися в особом педагогическом внимании;</a:t>
            </a:r>
          </a:p>
          <a:p>
            <a:r>
              <a:rPr lang="ru-RU" b="1" dirty="0">
                <a:solidFill>
                  <a:srgbClr val="0070C0"/>
                </a:solidFill>
              </a:rPr>
              <a:t>п</a:t>
            </a:r>
            <a:r>
              <a:rPr lang="ru-RU" b="1" dirty="0" smtClean="0">
                <a:solidFill>
                  <a:srgbClr val="0070C0"/>
                </a:solidFill>
              </a:rPr>
              <a:t>сихолого-педагогические консультации для родителей;</a:t>
            </a:r>
          </a:p>
          <a:p>
            <a:r>
              <a:rPr lang="ru-RU" b="1" dirty="0">
                <a:solidFill>
                  <a:srgbClr val="0070C0"/>
                </a:solidFill>
              </a:rPr>
              <a:t>о</a:t>
            </a:r>
            <a:r>
              <a:rPr lang="ru-RU" b="1" dirty="0" smtClean="0">
                <a:solidFill>
                  <a:srgbClr val="0070C0"/>
                </a:solidFill>
              </a:rPr>
              <a:t>рганизация помощи социально мало защищённой категории семей;</a:t>
            </a:r>
          </a:p>
          <a:p>
            <a:r>
              <a:rPr lang="ru-RU" b="1" dirty="0">
                <a:solidFill>
                  <a:srgbClr val="0070C0"/>
                </a:solidFill>
              </a:rPr>
              <a:t>п</a:t>
            </a:r>
            <a:r>
              <a:rPr lang="ru-RU" b="1" dirty="0" smtClean="0">
                <a:solidFill>
                  <a:srgbClr val="0070C0"/>
                </a:solidFill>
              </a:rPr>
              <a:t>омощь учащимся в преодолении </a:t>
            </a:r>
            <a:r>
              <a:rPr lang="ru-RU" b="1" dirty="0" err="1" smtClean="0">
                <a:solidFill>
                  <a:srgbClr val="0070C0"/>
                </a:solidFill>
              </a:rPr>
              <a:t>дезадаптации</a:t>
            </a:r>
            <a:r>
              <a:rPr lang="ru-RU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b="1" dirty="0">
                <a:solidFill>
                  <a:srgbClr val="0070C0"/>
                </a:solidFill>
              </a:rPr>
              <a:t>з</a:t>
            </a:r>
            <a:r>
              <a:rPr lang="ru-RU" b="1" dirty="0" smtClean="0">
                <a:solidFill>
                  <a:srgbClr val="0070C0"/>
                </a:solidFill>
              </a:rPr>
              <a:t>ащита детей от жестокости;</a:t>
            </a:r>
          </a:p>
          <a:p>
            <a:r>
              <a:rPr lang="ru-RU" b="1" dirty="0">
                <a:solidFill>
                  <a:srgbClr val="0070C0"/>
                </a:solidFill>
              </a:rPr>
              <a:t>о</a:t>
            </a:r>
            <a:r>
              <a:rPr lang="ru-RU" b="1" dirty="0" smtClean="0">
                <a:solidFill>
                  <a:srgbClr val="0070C0"/>
                </a:solidFill>
              </a:rPr>
              <a:t>храна прав ребёнка согласно Конвенции о правах ребёнка.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67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28802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Деятельность МОУСОШ с углублённым изучением отдельных предметов №2 для успешного взаимодействия школы и семьи в </a:t>
            </a:r>
            <a:r>
              <a:rPr lang="ru-RU" sz="2800" b="1" u="sng" dirty="0" smtClean="0">
                <a:solidFill>
                  <a:srgbClr val="C00000"/>
                </a:solidFill>
              </a:rPr>
              <a:t>воспитании.</a:t>
            </a:r>
            <a:endParaRPr lang="ru-RU" sz="2800" b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b="1" dirty="0" smtClean="0">
                <a:solidFill>
                  <a:srgbClr val="0000FF"/>
                </a:solidFill>
              </a:rPr>
              <a:t>Разработка содержания и методики педагогического просвещения родителей;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 smtClean="0">
                <a:solidFill>
                  <a:srgbClr val="0000FF"/>
                </a:solidFill>
              </a:rPr>
              <a:t>Разработка способов развития у родителей интереса к процессу самообразования в области педагогических и психологических знаний;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 smtClean="0">
                <a:solidFill>
                  <a:srgbClr val="0000FF"/>
                </a:solidFill>
              </a:rPr>
              <a:t>Совершенствование взаимоотношений родителей с детьми и классным руководителем, расширение их совместной деятельности и общения.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>
                <a:alpha val="71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Деятельность по организации сотрудничества семьи и школы может привести к положительным результатам только тогда, когда она будет начата уже с первого класса и продолжена в течение всего периода обучения.</a:t>
            </a:r>
            <a:endParaRPr lang="ru-RU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Новое изображе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2714620"/>
            <a:ext cx="2071672" cy="2428892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621510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u="sng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С наступающим праздником, милые дамы!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sz="3600" b="1" dirty="0" smtClean="0">
                <a:solidFill>
                  <a:srgbClr val="008000"/>
                </a:solidFill>
              </a:rPr>
              <a:t>Примите наши поздравленья</a:t>
            </a:r>
          </a:p>
          <a:p>
            <a:pPr>
              <a:buNone/>
            </a:pPr>
            <a:r>
              <a:rPr lang="ru-RU" sz="3600" b="1" dirty="0">
                <a:solidFill>
                  <a:srgbClr val="008000"/>
                </a:solidFill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</a:rPr>
              <a:t>В международный женский день!</a:t>
            </a:r>
          </a:p>
          <a:p>
            <a:pPr>
              <a:buNone/>
            </a:pPr>
            <a:r>
              <a:rPr lang="ru-RU" sz="3600" b="1" dirty="0">
                <a:solidFill>
                  <a:srgbClr val="008000"/>
                </a:solidFill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</a:rPr>
              <a:t>Пусть будет ваше настроение</a:t>
            </a:r>
          </a:p>
          <a:p>
            <a:pPr>
              <a:buNone/>
            </a:pPr>
            <a:r>
              <a:rPr lang="ru-RU" sz="3600" b="1" dirty="0">
                <a:solidFill>
                  <a:srgbClr val="008000"/>
                </a:solidFill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</a:rPr>
              <a:t>Всегда цветущим, как сирень.</a:t>
            </a:r>
          </a:p>
          <a:p>
            <a:pPr>
              <a:buNone/>
            </a:pPr>
            <a:r>
              <a:rPr lang="ru-RU" sz="3600" b="1" dirty="0">
                <a:solidFill>
                  <a:srgbClr val="008000"/>
                </a:solidFill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</a:rPr>
              <a:t>Пусть будет жизнь прекрасна ваша,</a:t>
            </a:r>
          </a:p>
          <a:p>
            <a:pPr>
              <a:buNone/>
            </a:pPr>
            <a:r>
              <a:rPr lang="ru-RU" sz="3600" b="1" dirty="0">
                <a:solidFill>
                  <a:srgbClr val="008000"/>
                </a:solidFill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</a:rPr>
              <a:t>И дети счастливы всегда.</a:t>
            </a:r>
          </a:p>
          <a:p>
            <a:pPr>
              <a:buNone/>
            </a:pPr>
            <a:r>
              <a:rPr lang="ru-RU" sz="3600" b="1" dirty="0">
                <a:solidFill>
                  <a:srgbClr val="008000"/>
                </a:solidFill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</a:rPr>
              <a:t>Пусть дом ваш будет полной чашей!</a:t>
            </a:r>
          </a:p>
          <a:p>
            <a:pPr>
              <a:buNone/>
            </a:pPr>
            <a:r>
              <a:rPr lang="ru-RU" sz="3600" b="1" dirty="0">
                <a:solidFill>
                  <a:srgbClr val="008000"/>
                </a:solidFill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</a:rPr>
              <a:t>Удачи, счастья и добра!   </a:t>
            </a:r>
            <a:endParaRPr lang="ru-RU" sz="36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Педагогика должна стать наукой для всех – и для учителей, и для родителей. </a:t>
            </a:r>
          </a:p>
          <a:p>
            <a:pPr>
              <a:buNone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4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В.А.Сухомлинский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–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внесемейный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социальный институт, образовательное и воспитательное учреждение, с которым вступают в контакт родители. Здесь начинается систематическое педагогическое просвещение.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Образовательное учреждение повышает эффективность: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70C0"/>
                </a:solidFill>
              </a:rPr>
              <a:t>   нравственного воспитания и развития;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70C0"/>
                </a:solidFill>
              </a:rPr>
              <a:t>   трудового воспитания и развития;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70C0"/>
                </a:solidFill>
              </a:rPr>
              <a:t>   умственного воспитания и развития;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70C0"/>
                </a:solidFill>
              </a:rPr>
              <a:t>   физического воспитания и развития;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70C0"/>
                </a:solidFill>
              </a:rPr>
              <a:t>   художественного воспитания и развития.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535785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pPr>
              <a:lnSpc>
                <a:spcPct val="150000"/>
              </a:lnSpc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Всестороннее гармоническое развитие детской личности требует единства, согласованности всей системы воспитательно-образовательных воздействий.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в семье и в образовательном учреждении не должны отличаться друг от друга!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214818"/>
            <a:ext cx="3357586" cy="2134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47149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Необходимо развивать интерес детей к  познанию окружающего мира.</a:t>
            </a:r>
            <a:endParaRPr lang="ru-RU" sz="5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9"/>
            <a:ext cx="8229600" cy="492922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Научить детей общению друг с другом, научить не обижать других, проявлять сочувствие, терпимость.</a:t>
            </a:r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4714876" y="4286256"/>
            <a:ext cx="2357454" cy="171451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5"/>
            <a:ext cx="8229600" cy="5214974"/>
          </a:xfrm>
        </p:spPr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образовательного учреждения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воспитать свободного, развитого,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ответственного человека, готового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для жизни в обществе, в социуме.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433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Семья и школа – партнёры в воспитании и обучении детей.</vt:lpstr>
      <vt:lpstr>Слайд 2</vt:lpstr>
      <vt:lpstr>Слайд 3</vt:lpstr>
      <vt:lpstr>Образовательное учреждение повышает эффективность:</vt:lpstr>
      <vt:lpstr>Слайд 5</vt:lpstr>
      <vt:lpstr>Слайд 6</vt:lpstr>
      <vt:lpstr>Слайд 7</vt:lpstr>
      <vt:lpstr>Слайд 8</vt:lpstr>
      <vt:lpstr>Слайд 9</vt:lpstr>
      <vt:lpstr>Статусы семьи:</vt:lpstr>
      <vt:lpstr>Слайд 11</vt:lpstr>
      <vt:lpstr>Действия педагогического коллектива направлены на:</vt:lpstr>
      <vt:lpstr>Задачи службы социальной профилактики:</vt:lpstr>
      <vt:lpstr>Деятельность МОУСОШ с углублённым изучением отдельных предметов №2 для успешного взаимодействия школы и семьи в воспитании.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Семья и школа – партнёры в воспитании и обучении детей.</dc:title>
  <dc:creator>Тынц</dc:creator>
  <cp:lastModifiedBy>Тынц</cp:lastModifiedBy>
  <cp:revision>18</cp:revision>
  <dcterms:created xsi:type="dcterms:W3CDTF">2010-03-03T18:58:52Z</dcterms:created>
  <dcterms:modified xsi:type="dcterms:W3CDTF">2010-03-03T21:46:38Z</dcterms:modified>
</cp:coreProperties>
</file>